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Override1.xml" ContentType="application/vnd.openxmlformats-officedocument.themeOverrid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8.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9.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2.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heme/themeOverride3.xml" ContentType="application/vnd.openxmlformats-officedocument.themeOverr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829" r:id="rId5"/>
    <p:sldMasterId id="2147483857" r:id="rId6"/>
    <p:sldMasterId id="2147483886" r:id="rId7"/>
    <p:sldMasterId id="2147483914" r:id="rId8"/>
    <p:sldMasterId id="2147483967" r:id="rId9"/>
    <p:sldMasterId id="2147483980" r:id="rId10"/>
    <p:sldMasterId id="2147484016" r:id="rId11"/>
    <p:sldMasterId id="2147484073" r:id="rId12"/>
    <p:sldMasterId id="2147484103" r:id="rId13"/>
  </p:sldMasterIdLst>
  <p:notesMasterIdLst>
    <p:notesMasterId r:id="rId67"/>
  </p:notesMasterIdLst>
  <p:sldIdLst>
    <p:sldId id="303" r:id="rId14"/>
    <p:sldId id="645" r:id="rId15"/>
    <p:sldId id="692" r:id="rId16"/>
    <p:sldId id="636" r:id="rId17"/>
    <p:sldId id="649" r:id="rId18"/>
    <p:sldId id="665" r:id="rId19"/>
    <p:sldId id="745" r:id="rId20"/>
    <p:sldId id="746" r:id="rId21"/>
    <p:sldId id="747" r:id="rId22"/>
    <p:sldId id="748" r:id="rId23"/>
    <p:sldId id="555" r:id="rId24"/>
    <p:sldId id="697" r:id="rId25"/>
    <p:sldId id="634" r:id="rId26"/>
    <p:sldId id="557" r:id="rId27"/>
    <p:sldId id="728" r:id="rId28"/>
    <p:sldId id="716" r:id="rId29"/>
    <p:sldId id="559" r:id="rId30"/>
    <p:sldId id="695" r:id="rId31"/>
    <p:sldId id="715" r:id="rId32"/>
    <p:sldId id="658" r:id="rId33"/>
    <p:sldId id="698" r:id="rId34"/>
    <p:sldId id="689" r:id="rId35"/>
    <p:sldId id="690" r:id="rId36"/>
    <p:sldId id="540" r:id="rId37"/>
    <p:sldId id="635" r:id="rId38"/>
    <p:sldId id="542" r:id="rId39"/>
    <p:sldId id="543" r:id="rId40"/>
    <p:sldId id="544" r:id="rId41"/>
    <p:sldId id="545" r:id="rId42"/>
    <p:sldId id="749" r:id="rId43"/>
    <p:sldId id="750" r:id="rId44"/>
    <p:sldId id="751" r:id="rId45"/>
    <p:sldId id="752" r:id="rId46"/>
    <p:sldId id="753" r:id="rId47"/>
    <p:sldId id="754" r:id="rId48"/>
    <p:sldId id="755" r:id="rId49"/>
    <p:sldId id="756" r:id="rId50"/>
    <p:sldId id="757" r:id="rId51"/>
    <p:sldId id="670" r:id="rId52"/>
    <p:sldId id="653" r:id="rId53"/>
    <p:sldId id="717" r:id="rId54"/>
    <p:sldId id="693" r:id="rId55"/>
    <p:sldId id="285" r:id="rId56"/>
    <p:sldId id="646" r:id="rId57"/>
    <p:sldId id="707" r:id="rId58"/>
    <p:sldId id="740" r:id="rId59"/>
    <p:sldId id="744" r:id="rId60"/>
    <p:sldId id="739" r:id="rId61"/>
    <p:sldId id="711" r:id="rId62"/>
    <p:sldId id="712" r:id="rId63"/>
    <p:sldId id="710" r:id="rId64"/>
    <p:sldId id="708" r:id="rId65"/>
    <p:sldId id="709" r:id="rId66"/>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AA98D0-4922-4CBC-BC91-7B29547F2065}">
          <p14:sldIdLst>
            <p14:sldId id="303"/>
            <p14:sldId id="645"/>
            <p14:sldId id="692"/>
            <p14:sldId id="636"/>
            <p14:sldId id="649"/>
            <p14:sldId id="665"/>
            <p14:sldId id="745"/>
            <p14:sldId id="746"/>
            <p14:sldId id="747"/>
          </p14:sldIdLst>
        </p14:section>
        <p14:section name="Power BI Service" id="{5011028F-2DE4-4801-99EB-AA6CEC7EEEAE}">
          <p14:sldIdLst>
            <p14:sldId id="748"/>
            <p14:sldId id="555"/>
            <p14:sldId id="697"/>
            <p14:sldId id="634"/>
            <p14:sldId id="557"/>
            <p14:sldId id="728"/>
            <p14:sldId id="716"/>
            <p14:sldId id="559"/>
            <p14:sldId id="695"/>
            <p14:sldId id="715"/>
            <p14:sldId id="658"/>
            <p14:sldId id="698"/>
            <p14:sldId id="689"/>
            <p14:sldId id="690"/>
          </p14:sldIdLst>
        </p14:section>
        <p14:section name="Data Sources" id="{89F1D9E5-C5A9-449C-BA3A-CD5FDC0709D8}">
          <p14:sldIdLst>
            <p14:sldId id="540"/>
            <p14:sldId id="635"/>
            <p14:sldId id="542"/>
            <p14:sldId id="543"/>
            <p14:sldId id="544"/>
            <p14:sldId id="545"/>
          </p14:sldIdLst>
        </p14:section>
        <p14:section name="PBID" id="{29FAE143-2FF7-4F2A-BD18-E69035F84C01}">
          <p14:sldIdLst>
            <p14:sldId id="749"/>
            <p14:sldId id="750"/>
            <p14:sldId id="751"/>
            <p14:sldId id="752"/>
            <p14:sldId id="753"/>
            <p14:sldId id="754"/>
            <p14:sldId id="755"/>
            <p14:sldId id="756"/>
            <p14:sldId id="757"/>
          </p14:sldIdLst>
        </p14:section>
        <p14:section name="Power BI Developers" id="{E6FE5081-3977-4228-A7B8-FD5096BF4784}">
          <p14:sldIdLst>
            <p14:sldId id="670"/>
            <p14:sldId id="653"/>
            <p14:sldId id="717"/>
            <p14:sldId id="693"/>
            <p14:sldId id="285"/>
            <p14:sldId id="646"/>
            <p14:sldId id="707"/>
            <p14:sldId id="740"/>
            <p14:sldId id="744"/>
            <p14:sldId id="739"/>
            <p14:sldId id="711"/>
            <p14:sldId id="712"/>
            <p14:sldId id="710"/>
            <p14:sldId id="708"/>
            <p14:sldId id="70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1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950A"/>
    <a:srgbClr val="EDC30D"/>
    <a:srgbClr val="F2C812"/>
    <a:srgbClr val="919191"/>
    <a:srgbClr val="0078D7"/>
    <a:srgbClr val="000000"/>
    <a:srgbClr val="FFFF00"/>
    <a:srgbClr val="FFFFFF"/>
    <a:srgbClr val="FFCC00"/>
    <a:srgbClr val="2173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7" autoAdjust="0"/>
    <p:restoredTop sz="82938" autoAdjust="0"/>
  </p:normalViewPr>
  <p:slideViewPr>
    <p:cSldViewPr snapToGrid="0">
      <p:cViewPr varScale="1">
        <p:scale>
          <a:sx n="71" d="100"/>
          <a:sy n="71" d="100"/>
        </p:scale>
        <p:origin x="792" y="66"/>
      </p:cViewPr>
      <p:guideLst>
        <p:guide orient="horz" pos="2160"/>
        <p:guide pos="3840"/>
      </p:guideLst>
    </p:cSldViewPr>
  </p:slideViewPr>
  <p:notesTextViewPr>
    <p:cViewPr>
      <p:scale>
        <a:sx n="3" d="2"/>
        <a:sy n="3" d="2"/>
      </p:scale>
      <p:origin x="0" y="0"/>
    </p:cViewPr>
  </p:notesTextViewPr>
  <p:sorterViewPr>
    <p:cViewPr>
      <p:scale>
        <a:sx n="96" d="100"/>
        <a:sy n="96" d="100"/>
      </p:scale>
      <p:origin x="0" y="0"/>
    </p:cViewPr>
  </p:sorterViewPr>
  <p:notesViewPr>
    <p:cSldViewPr snapToGrid="0" snapToObjects="1">
      <p:cViewPr>
        <p:scale>
          <a:sx n="100" d="100"/>
          <a:sy n="100" d="100"/>
        </p:scale>
        <p:origin x="-3488" y="672"/>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5" Type="http://schemas.openxmlformats.org/officeDocument/2006/relationships/slideMaster" Target="slideMasters/slideMaster2.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notesMaster" Target="notesMasters/notesMaster1.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40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938" y="0"/>
            <a:ext cx="3037840" cy="463407"/>
          </a:xfrm>
          <a:prstGeom prst="rect">
            <a:avLst/>
          </a:prstGeom>
        </p:spPr>
        <p:txBody>
          <a:bodyPr vert="horz" lIns="91440" tIns="45720" rIns="91440" bIns="45720" rtlCol="0"/>
          <a:lstStyle>
            <a:lvl1pPr algn="r">
              <a:defRPr sz="1200"/>
            </a:lvl1pPr>
          </a:lstStyle>
          <a:p>
            <a:fld id="{59A8EEF1-40DE-49EB-B8BE-E849EEAC24BC}" type="datetimeFigureOut">
              <a:rPr lang="en-US" smtClean="0"/>
              <a:t>8/11/2021</a:t>
            </a:fld>
            <a:endParaRPr lang="en-US"/>
          </a:p>
        </p:txBody>
      </p:sp>
      <p:sp>
        <p:nvSpPr>
          <p:cNvPr id="4" name="Slide Image Placeholder 3"/>
          <p:cNvSpPr>
            <a:spLocks noGrp="1" noRot="1" noChangeAspect="1"/>
          </p:cNvSpPr>
          <p:nvPr>
            <p:ph type="sldImg" idx="2"/>
          </p:nvPr>
        </p:nvSpPr>
        <p:spPr>
          <a:xfrm>
            <a:off x="735013" y="1154113"/>
            <a:ext cx="5540375" cy="31162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040" y="4444862"/>
            <a:ext cx="5608320" cy="363670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37840" cy="46340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9"/>
            <a:ext cx="3037840" cy="463406"/>
          </a:xfrm>
          <a:prstGeom prst="rect">
            <a:avLst/>
          </a:prstGeom>
        </p:spPr>
        <p:txBody>
          <a:bodyPr vert="horz" lIns="91440" tIns="45720" rIns="91440" bIns="45720" rtlCol="0" anchor="b"/>
          <a:lstStyle>
            <a:lvl1pPr algn="r">
              <a:defRPr sz="1200"/>
            </a:lvl1pPr>
          </a:lstStyle>
          <a:p>
            <a:fld id="{075C3270-D5B6-4AE0-BFEC-3BB548CBAE0E}" type="slidenum">
              <a:rPr lang="en-US" smtClean="0"/>
              <a:t>‹#›</a:t>
            </a:fld>
            <a:endParaRPr lang="en-US"/>
          </a:p>
        </p:txBody>
      </p:sp>
    </p:spTree>
    <p:extLst>
      <p:ext uri="{BB962C8B-B14F-4D97-AF65-F5344CB8AC3E}">
        <p14:creationId xmlns:p14="http://schemas.microsoft.com/office/powerpoint/2010/main" val="912884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zure.microsoft.com/en-us/documentation/services/service-bu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a:t>Purpose </a:t>
            </a:r>
            <a:r>
              <a:rPr lang="en-US" b="1" baseline="0" dirty="0"/>
              <a:t>of this presentation: </a:t>
            </a:r>
            <a:r>
              <a:rPr lang="en-US" baseline="0" dirty="0"/>
              <a:t>Describe the capabilities and value of Power BI (the Service, Power BI Desktop and the Platform)</a:t>
            </a:r>
          </a:p>
          <a:p>
            <a:r>
              <a:rPr lang="en-US" b="1" dirty="0"/>
              <a:t>Target audience:</a:t>
            </a:r>
            <a:r>
              <a:rPr lang="en-US" b="1" baseline="0" dirty="0"/>
              <a:t> </a:t>
            </a:r>
            <a:r>
              <a:rPr lang="en-US" baseline="0" dirty="0"/>
              <a:t>Power BI Technical Decision Makers - inclusive of BI Analysts and BI-focused IT Professionals </a:t>
            </a:r>
          </a:p>
          <a:p>
            <a:endParaRPr lang="en-US" dirty="0"/>
          </a:p>
        </p:txBody>
      </p:sp>
      <p:sp>
        <p:nvSpPr>
          <p:cNvPr id="4" name="Slide Number Placeholder 3"/>
          <p:cNvSpPr>
            <a:spLocks noGrp="1"/>
          </p:cNvSpPr>
          <p:nvPr>
            <p:ph type="sldNum" sz="quarter" idx="10"/>
          </p:nvPr>
        </p:nvSpPr>
        <p:spPr/>
        <p:txBody>
          <a:bodyPr/>
          <a:lstStyle/>
          <a:p>
            <a:fld id="{075C3270-D5B6-4AE0-BFEC-3BB548CBAE0E}" type="slidenum">
              <a:rPr lang="en-US" smtClean="0"/>
              <a:t>1</a:t>
            </a:fld>
            <a:endParaRPr lang="en-US"/>
          </a:p>
        </p:txBody>
      </p:sp>
    </p:spTree>
    <p:extLst>
      <p:ext uri="{BB962C8B-B14F-4D97-AF65-F5344CB8AC3E}">
        <p14:creationId xmlns:p14="http://schemas.microsoft.com/office/powerpoint/2010/main" val="887486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sz="1200" b="1" dirty="0">
                <a:solidFill>
                  <a:srgbClr val="000000"/>
                </a:solidFill>
                <a:ea typeface="Segoe UI" pitchFamily="34" charset="0"/>
                <a:cs typeface="Segoe UI" pitchFamily="34" charset="0"/>
              </a:rPr>
              <a:t>Key</a:t>
            </a:r>
            <a:r>
              <a:rPr lang="en-US" sz="1200" b="1" dirty="0">
                <a:gradFill>
                  <a:gsLst>
                    <a:gs pos="0">
                      <a:srgbClr val="FFFFFF"/>
                    </a:gs>
                    <a:gs pos="100000">
                      <a:srgbClr val="FFFFFF"/>
                    </a:gs>
                  </a:gsLst>
                  <a:lin ang="5400000" scaled="0"/>
                </a:gradFill>
                <a:ea typeface="Segoe UI" pitchFamily="34" charset="0"/>
                <a:cs typeface="Segoe UI" pitchFamily="34" charset="0"/>
              </a:rPr>
              <a:t> </a:t>
            </a:r>
            <a:r>
              <a:rPr lang="en-US" sz="1200" b="1" dirty="0">
                <a:solidFill>
                  <a:srgbClr val="000000"/>
                </a:solidFill>
                <a:ea typeface="Segoe UI" pitchFamily="34" charset="0"/>
                <a:cs typeface="Segoe UI" pitchFamily="34" charset="0"/>
              </a:rPr>
              <a:t>message:</a:t>
            </a:r>
          </a:p>
          <a:p>
            <a:pPr defTabSz="932742">
              <a:lnSpc>
                <a:spcPct val="90000"/>
              </a:lnSpc>
              <a:spcAft>
                <a:spcPts val="340"/>
              </a:spcAft>
              <a:defRPr/>
            </a:pPr>
            <a:r>
              <a:rPr lang="en-US" sz="1200" dirty="0">
                <a:solidFill>
                  <a:srgbClr val="000000"/>
                </a:solidFill>
                <a:ea typeface="Segoe UI" pitchFamily="34" charset="0"/>
                <a:cs typeface="Segoe UI" pitchFamily="34" charset="0"/>
              </a:rPr>
              <a:t>Get started quickly with the Power BI Service (powerbi.com)</a:t>
            </a:r>
            <a:r>
              <a:rPr lang="en-US" sz="1200" baseline="0" dirty="0">
                <a:solidFill>
                  <a:srgbClr val="000000"/>
                </a:solidFill>
                <a:ea typeface="Segoe UI" pitchFamily="34" charset="0"/>
                <a:cs typeface="Segoe UI" pitchFamily="34" charset="0"/>
              </a:rPr>
              <a:t> for faster decision-making by displaying all of one’s data in one place.</a:t>
            </a:r>
          </a:p>
          <a:p>
            <a:pPr defTabSz="932742">
              <a:lnSpc>
                <a:spcPct val="90000"/>
              </a:lnSpc>
              <a:spcAft>
                <a:spcPts val="340"/>
              </a:spcAft>
              <a:defRPr/>
            </a:pPr>
            <a:endParaRPr lang="en-US" sz="1200" baseline="0" dirty="0">
              <a:solidFill>
                <a:srgbClr val="000000"/>
              </a:solidFill>
              <a:ea typeface="Segoe UI" pitchFamily="34" charset="0"/>
              <a:cs typeface="Segoe UI" pitchFamily="34" charset="0"/>
            </a:endParaRPr>
          </a:p>
          <a:p>
            <a:pPr defTabSz="932742">
              <a:lnSpc>
                <a:spcPct val="90000"/>
              </a:lnSpc>
              <a:spcAft>
                <a:spcPts val="340"/>
              </a:spcAft>
              <a:defRPr/>
            </a:pPr>
            <a:r>
              <a:rPr lang="en-US" sz="1200" b="1" baseline="0" dirty="0">
                <a:solidFill>
                  <a:srgbClr val="000000"/>
                </a:solidFill>
                <a:ea typeface="Segoe UI" pitchFamily="34" charset="0"/>
                <a:cs typeface="Segoe UI" pitchFamily="34" charset="0"/>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You can get started </a:t>
            </a:r>
            <a:r>
              <a:rPr lang="en-US" sz="1200" dirty="0"/>
              <a:t>quickly with pre-built content packs for popular SaaS solutions.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t>The</a:t>
            </a:r>
            <a:r>
              <a:rPr lang="en-US" sz="1200" baseline="0" dirty="0"/>
              <a:t> primary capability of Power BI is that it empowers you to c</a:t>
            </a:r>
            <a:r>
              <a:rPr lang="en-US" sz="1200" dirty="0"/>
              <a:t>reate and customize live dashboards</a:t>
            </a:r>
            <a:r>
              <a:rPr lang="en-US" sz="1200" baseline="0" dirty="0"/>
              <a:t> – dashboards that include </a:t>
            </a:r>
            <a:r>
              <a:rPr lang="en-US" sz="1200" dirty="0"/>
              <a:t>visualizations from multiple data sources.</a:t>
            </a:r>
            <a:endParaRPr lang="en-US"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That is, dashboards can show different types of data from a variety of sources, and can use a range of unique visualizations.</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If applicable, you can track status in real-time thanks to </a:t>
            </a:r>
            <a:r>
              <a:rPr lang="en-US" sz="1200" dirty="0">
                <a:solidFill>
                  <a:srgbClr val="000000"/>
                </a:solidFill>
              </a:rPr>
              <a:t>support for real-time data sources.</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solidFill>
                  <a:srgbClr val="000000"/>
                </a:solidFill>
                <a:ea typeface="Segoe UI" pitchFamily="34" charset="0"/>
                <a:cs typeface="Segoe UI" pitchFamily="34" charset="0"/>
              </a:rPr>
              <a:t>You have full control over your dashboards – pin any visualization from any report to any dashboard.</a:t>
            </a:r>
          </a:p>
          <a:p>
            <a:pPr marL="171450" indent="-171450" defTabSz="932742">
              <a:lnSpc>
                <a:spcPct val="90000"/>
              </a:lnSpc>
              <a:spcAft>
                <a:spcPts val="340"/>
              </a:spcAft>
              <a:buFont typeface="Arial" panose="020B0604020202020204" pitchFamily="34" charset="0"/>
              <a:buChar char="•"/>
              <a:defRPr/>
            </a:pPr>
            <a:r>
              <a:rPr lang="en-US" sz="1200" baseline="0" dirty="0">
                <a:solidFill>
                  <a:srgbClr val="000000"/>
                </a:solidFill>
                <a:ea typeface="Segoe UI" pitchFamily="34" charset="0"/>
                <a:cs typeface="Segoe UI" pitchFamily="34" charset="0"/>
              </a:rPr>
              <a:t>Click through visualizations to access underlying reports to discover more data and new insights.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Accelerate Power BI deployments with solution templates - you don’t need to start from scratch. Start with a working end-to-end enterprise-ready Power BI solution for Salesforce, </a:t>
            </a:r>
            <a:r>
              <a:rPr lang="en-US" sz="1200" b="0" i="0" kern="1200" baseline="0" dirty="0">
                <a:solidFill>
                  <a:schemeClr val="tx1"/>
                </a:solidFill>
                <a:effectLst/>
                <a:latin typeface="+mn-lt"/>
                <a:ea typeface="+mn-ea"/>
                <a:cs typeface="+mn-cs"/>
              </a:rPr>
              <a:t> Dynamics and Twitter</a:t>
            </a:r>
            <a:endParaRPr lang="en-US" sz="1200" b="0" i="0" kern="1200" dirty="0">
              <a:solidFill>
                <a:schemeClr val="tx1"/>
              </a:solidFill>
              <a:effectLst/>
              <a:latin typeface="+mn-lt"/>
              <a:ea typeface="+mn-ea"/>
              <a:cs typeface="+mn-cs"/>
            </a:endParaRPr>
          </a:p>
          <a:p>
            <a:pPr marL="171450" indent="-171450" defTabSz="932742">
              <a:lnSpc>
                <a:spcPct val="90000"/>
              </a:lnSpc>
              <a:spcAft>
                <a:spcPts val="340"/>
              </a:spcAft>
              <a:buFont typeface="Arial" panose="020B0604020202020204" pitchFamily="34" charset="0"/>
              <a:buChar char="•"/>
              <a:defRPr/>
            </a:pPr>
            <a:endParaRPr lang="en-US" sz="1200" dirty="0">
              <a:solidFill>
                <a:srgbClr val="000000"/>
              </a:soli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075C3270-D5B6-4AE0-BFEC-3BB548CBAE0E}"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139486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dirty="0">
                <a:gradFill>
                  <a:gsLst>
                    <a:gs pos="0">
                      <a:srgbClr val="FFFFFF"/>
                    </a:gs>
                    <a:gs pos="100000">
                      <a:srgbClr val="FFFFFF"/>
                    </a:gs>
                  </a:gsLst>
                  <a:lin ang="5400000" scaled="0"/>
                </a:gradFill>
                <a:ea typeface="Segoe UI" pitchFamily="34" charset="0"/>
                <a:cs typeface="Segoe UI" pitchFamily="34" charset="0"/>
              </a:rPr>
              <a:t>With Power BI dashboards</a:t>
            </a:r>
            <a:r>
              <a:rPr lang="en-US" baseline="0" dirty="0">
                <a:gradFill>
                  <a:gsLst>
                    <a:gs pos="0">
                      <a:srgbClr val="FFFFFF"/>
                    </a:gs>
                    <a:gs pos="100000">
                      <a:srgbClr val="FFFFFF"/>
                    </a:gs>
                  </a:gsLst>
                  <a:lin ang="5400000" scaled="0"/>
                </a:gradFill>
                <a:ea typeface="Segoe UI" pitchFamily="34" charset="0"/>
                <a:cs typeface="Segoe UI" pitchFamily="34" charset="0"/>
              </a:rPr>
              <a:t> you can monitor your business through a single pane of glass</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Talking points:</a:t>
            </a:r>
          </a:p>
          <a:p>
            <a:pPr marL="171450" indent="-171450" defTabSz="932742">
              <a:lnSpc>
                <a:spcPct val="90000"/>
              </a:lnSpc>
              <a:spcAft>
                <a:spcPts val="340"/>
              </a:spcAft>
              <a:buFont typeface="Arial" panose="020B0604020202020204" pitchFamily="34" charset="0"/>
              <a:buChar char="•"/>
              <a:defRPr/>
            </a:pPr>
            <a:r>
              <a:rPr lang="en-US" b="0" i="0" kern="1200" dirty="0">
                <a:solidFill>
                  <a:schemeClr val="tx1"/>
                </a:solidFill>
                <a:effectLst/>
              </a:rPr>
              <a:t>Create personalized </a:t>
            </a:r>
            <a:r>
              <a:rPr lang="en-US" b="0" i="0" u="none" strike="noStrike" kern="1200" dirty="0">
                <a:solidFill>
                  <a:schemeClr val="tx1"/>
                </a:solidFill>
                <a:effectLst/>
              </a:rPr>
              <a:t>dashboards</a:t>
            </a:r>
            <a:r>
              <a:rPr lang="en-US" b="1" i="1" u="none" strike="noStrike" kern="1200" dirty="0">
                <a:solidFill>
                  <a:schemeClr val="tx1"/>
                </a:solidFill>
                <a:effectLst/>
              </a:rPr>
              <a:t> </a:t>
            </a:r>
            <a:r>
              <a:rPr lang="en-US" b="0" i="0" kern="1200" dirty="0">
                <a:solidFill>
                  <a:schemeClr val="tx1"/>
                </a:solidFill>
                <a:effectLst/>
              </a:rPr>
              <a:t>to monitor your most important data, at a glance.</a:t>
            </a:r>
          </a:p>
          <a:p>
            <a:pPr marL="628650" lvl="1" indent="-171450" defTabSz="932742">
              <a:lnSpc>
                <a:spcPct val="90000"/>
              </a:lnSpc>
              <a:spcAft>
                <a:spcPts val="340"/>
              </a:spcAft>
              <a:buFont typeface="Arial" panose="020B0604020202020204" pitchFamily="34" charset="0"/>
              <a:buChar char="•"/>
              <a:defRPr/>
            </a:pPr>
            <a:r>
              <a:rPr lang="en-US" b="0" i="0" kern="1200" dirty="0">
                <a:solidFill>
                  <a:schemeClr val="tx1"/>
                </a:solidFill>
                <a:effectLst/>
              </a:rPr>
              <a:t>A dashboard combines on-premises and cloud-born data in a single pane of glass, providing a consolidated view across the organization regardless of where the data lives.</a:t>
            </a:r>
          </a:p>
          <a:p>
            <a:pPr marL="628650" lvl="1" indent="-171450" defTabSz="932742">
              <a:lnSpc>
                <a:spcPct val="90000"/>
              </a:lnSpc>
              <a:spcAft>
                <a:spcPts val="340"/>
              </a:spcAft>
              <a:buFont typeface="Arial" panose="020B0604020202020204" pitchFamily="34" charset="0"/>
              <a:buChar char="•"/>
              <a:defRPr/>
            </a:pPr>
            <a:r>
              <a:rPr lang="en-US" b="0" i="0" kern="1200" dirty="0">
                <a:solidFill>
                  <a:schemeClr val="tx1"/>
                </a:solidFill>
                <a:effectLst/>
              </a:rPr>
              <a:t>Each metric, or insight, is displayed on the dashboard as a </a:t>
            </a:r>
            <a:r>
              <a:rPr lang="en-US" b="0" i="0" u="none" strike="noStrike" kern="1200" dirty="0">
                <a:solidFill>
                  <a:schemeClr val="tx1"/>
                </a:solidFill>
                <a:effectLst/>
              </a:rPr>
              <a:t>tile.</a:t>
            </a:r>
          </a:p>
          <a:p>
            <a:pPr marL="171450" indent="-171450" defTabSz="932742">
              <a:lnSpc>
                <a:spcPct val="90000"/>
              </a:lnSpc>
              <a:spcAft>
                <a:spcPts val="340"/>
              </a:spcAft>
              <a:buFont typeface="Arial" panose="020B0604020202020204" pitchFamily="34" charset="0"/>
              <a:buChar char="•"/>
              <a:defRPr/>
            </a:pPr>
            <a:r>
              <a:rPr lang="en-US" dirty="0"/>
              <a:t>Choose which dashboard to pin a visual to,</a:t>
            </a:r>
            <a:r>
              <a:rPr lang="en-US" baseline="0" dirty="0"/>
              <a:t> either an</a:t>
            </a:r>
            <a:r>
              <a:rPr lang="en-US" dirty="0"/>
              <a:t> existing visual or one that is created.</a:t>
            </a:r>
          </a:p>
          <a:p>
            <a:pPr marL="171450" indent="-171450" defTabSz="932742">
              <a:lnSpc>
                <a:spcPct val="90000"/>
              </a:lnSpc>
              <a:spcAft>
                <a:spcPts val="340"/>
              </a:spcAft>
              <a:buFont typeface="Arial" panose="020B0604020202020204" pitchFamily="34" charset="0"/>
              <a:buChar char="•"/>
              <a:defRPr/>
            </a:pPr>
            <a:r>
              <a:rPr lang="en-US" dirty="0"/>
              <a:t>Pin a tile from one dashboard to another.</a:t>
            </a:r>
            <a:endParaRPr lang="en-US" b="0" i="0" u="none" strike="noStrike" kern="1200" dirty="0">
              <a:solidFill>
                <a:schemeClr val="tx1"/>
              </a:solidFill>
              <a:effectLst/>
            </a:endParaRPr>
          </a:p>
          <a:p>
            <a:pPr marL="171450" indent="-171450" defTabSz="932742">
              <a:lnSpc>
                <a:spcPct val="90000"/>
              </a:lnSpc>
              <a:spcAft>
                <a:spcPts val="340"/>
              </a:spcAft>
              <a:buFont typeface="Arial" panose="020B0604020202020204" pitchFamily="34" charset="0"/>
              <a:buChar char="•"/>
              <a:defRPr/>
            </a:pPr>
            <a:r>
              <a:rPr lang="en-US" b="0" i="0" u="none" strike="noStrike" kern="1200" dirty="0">
                <a:solidFill>
                  <a:schemeClr val="tx1"/>
                </a:solidFill>
                <a:effectLst/>
              </a:rPr>
              <a:t>Dashboard</a:t>
            </a:r>
            <a:r>
              <a:rPr lang="en-US" b="0" i="0" u="none" strike="noStrike" kern="1200" baseline="0" dirty="0">
                <a:solidFill>
                  <a:schemeClr val="tx1"/>
                </a:solidFill>
                <a:effectLst/>
              </a:rPr>
              <a:t> d</a:t>
            </a:r>
            <a:r>
              <a:rPr lang="en-US" dirty="0"/>
              <a:t>isplay modes: Full Screen, Fit to Screen.</a:t>
            </a:r>
          </a:p>
          <a:p>
            <a:pPr marL="171450" indent="-171450" defTabSz="932742">
              <a:lnSpc>
                <a:spcPct val="90000"/>
              </a:lnSpc>
              <a:spcAft>
                <a:spcPts val="340"/>
              </a:spcAft>
              <a:buFont typeface="Arial" panose="020B0604020202020204" pitchFamily="34" charset="0"/>
              <a:buChar char="•"/>
              <a:defRPr/>
            </a:pPr>
            <a:r>
              <a:rPr lang="en-US" dirty="0"/>
              <a:t>In-focus (full screen) mode for tiles.</a:t>
            </a:r>
          </a:p>
          <a:p>
            <a:pPr marL="171450" indent="-171450" defTabSz="932742">
              <a:lnSpc>
                <a:spcPct val="90000"/>
              </a:lnSpc>
              <a:spcAft>
                <a:spcPts val="340"/>
              </a:spcAft>
              <a:buFont typeface="Arial" panose="020B0604020202020204" pitchFamily="34" charset="0"/>
              <a:buChar char="•"/>
              <a:defRPr/>
            </a:pPr>
            <a:r>
              <a:rPr lang="en-US" dirty="0"/>
              <a:t>Last update time and source information shown on tile in in-focus mode.</a:t>
            </a:r>
          </a:p>
          <a:p>
            <a:pPr marL="171450" indent="-171450" defTabSz="932742">
              <a:lnSpc>
                <a:spcPct val="90000"/>
              </a:lnSpc>
              <a:spcAft>
                <a:spcPts val="340"/>
              </a:spcAft>
              <a:buFont typeface="Arial" panose="020B0604020202020204" pitchFamily="34" charset="0"/>
              <a:buChar char="•"/>
              <a:defRPr/>
            </a:pPr>
            <a:r>
              <a:rPr lang="en-US" dirty="0"/>
              <a:t>Control the visual colors in the dashboard. Dashboard theme can be different from report theme to achieve consistency across visuals.</a:t>
            </a:r>
          </a:p>
          <a:p>
            <a:pPr marL="171450" indent="-171450" defTabSz="932742">
              <a:lnSpc>
                <a:spcPct val="90000"/>
              </a:lnSpc>
              <a:spcAft>
                <a:spcPts val="340"/>
              </a:spcAft>
              <a:buFont typeface="Arial" panose="020B0604020202020204" pitchFamily="34" charset="0"/>
              <a:buChar char="•"/>
              <a:defRPr/>
            </a:pPr>
            <a:r>
              <a:rPr lang="en-US" dirty="0"/>
              <a:t>More resize options for your tiles: choose from size 1x1 up to 5x5 tile units.</a:t>
            </a:r>
          </a:p>
          <a:p>
            <a:pPr marL="171450" indent="-171450" defTabSz="932742">
              <a:lnSpc>
                <a:spcPct val="90000"/>
              </a:lnSpc>
              <a:spcAft>
                <a:spcPts val="340"/>
              </a:spcAft>
              <a:buFont typeface="Arial" panose="020B0604020202020204" pitchFamily="34" charset="0"/>
              <a:buChar char="•"/>
              <a:defRPr/>
            </a:pPr>
            <a:r>
              <a:rPr lang="de-DE" dirty="0"/>
              <a:t>Add text, images, shapes, and videos to your</a:t>
            </a:r>
            <a:r>
              <a:rPr lang="de-DE" baseline="0" dirty="0"/>
              <a:t> dashboard</a:t>
            </a:r>
          </a:p>
          <a:p>
            <a:pPr marL="171450" indent="-171450" defTabSz="932742">
              <a:lnSpc>
                <a:spcPct val="90000"/>
              </a:lnSpc>
              <a:spcAft>
                <a:spcPts val="340"/>
              </a:spcAft>
              <a:buFont typeface="Arial" panose="020B0604020202020204" pitchFamily="34" charset="0"/>
              <a:buChar char="•"/>
              <a:defRPr/>
            </a:pPr>
            <a:r>
              <a:rPr lang="de-DE" baseline="0" dirty="0"/>
              <a:t>Set your featured and favorite dashboards</a:t>
            </a:r>
          </a:p>
          <a:p>
            <a:pPr marL="171450" indent="-171450" defTabSz="932742">
              <a:lnSpc>
                <a:spcPct val="90000"/>
              </a:lnSpc>
              <a:spcAft>
                <a:spcPts val="340"/>
              </a:spcAft>
              <a:buFont typeface="Arial" panose="020B0604020202020204" pitchFamily="34" charset="0"/>
              <a:buChar char="•"/>
              <a:defRPr/>
            </a:pPr>
            <a:r>
              <a:rPr lang="de-DE" baseline="0" dirty="0"/>
              <a:t>Receive data-driven alerts and other Power BI alerts in the Notification Center</a:t>
            </a:r>
          </a:p>
          <a:p>
            <a:pPr marL="171450" indent="-171450" defTabSz="932742">
              <a:lnSpc>
                <a:spcPct val="90000"/>
              </a:lnSpc>
              <a:spcAft>
                <a:spcPts val="340"/>
              </a:spcAft>
              <a:buFont typeface="Arial" panose="020B0604020202020204" pitchFamily="34" charset="0"/>
              <a:buChar char="•"/>
              <a:defRPr/>
            </a:pPr>
            <a:r>
              <a:rPr lang="de-DE" baseline="0" dirty="0"/>
              <a:t>Classify data, e.g. High Business Impact (HBI), Low Business Impact (LBI)</a:t>
            </a:r>
          </a:p>
          <a:p>
            <a:pPr marL="171450" indent="-171450" defTabSz="932742">
              <a:lnSpc>
                <a:spcPct val="90000"/>
              </a:lnSpc>
              <a:spcAft>
                <a:spcPts val="340"/>
              </a:spcAft>
              <a:buFont typeface="Arial" panose="020B0604020202020204" pitchFamily="34" charset="0"/>
              <a:buChar char="•"/>
              <a:defRPr/>
            </a:pPr>
            <a:endParaRPr lang="de-DE" baseline="0" dirty="0"/>
          </a:p>
          <a:p>
            <a:pPr marL="171450" indent="-171450" defTabSz="932742">
              <a:lnSpc>
                <a:spcPct val="90000"/>
              </a:lnSpc>
              <a:spcAft>
                <a:spcPts val="340"/>
              </a:spcAft>
              <a:buFont typeface="Arial" panose="020B0604020202020204" pitchFamily="34" charset="0"/>
              <a:buChar char="•"/>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8/11/2021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492200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dirty="0">
                <a:solidFill>
                  <a:srgbClr val="000000"/>
                </a:solidFill>
                <a:ea typeface="Segoe UI" pitchFamily="34" charset="0"/>
                <a:cs typeface="Segoe UI" pitchFamily="34" charset="0"/>
              </a:rPr>
              <a:t>Power BI you can create reports from a</a:t>
            </a:r>
            <a:r>
              <a:rPr lang="en-US" baseline="0" dirty="0">
                <a:solidFill>
                  <a:srgbClr val="000000"/>
                </a:solidFill>
                <a:ea typeface="Segoe UI" pitchFamily="34" charset="0"/>
                <a:cs typeface="Segoe UI" pitchFamily="34" charset="0"/>
              </a:rPr>
              <a:t> dataset </a:t>
            </a:r>
            <a:r>
              <a:rPr lang="en-US" dirty="0">
                <a:solidFill>
                  <a:srgbClr val="000000"/>
                </a:solidFill>
                <a:ea typeface="Segoe UI" pitchFamily="34" charset="0"/>
                <a:cs typeface="Segoe UI" pitchFamily="34" charset="0"/>
              </a:rPr>
              <a:t>and surface them where you need them.</a:t>
            </a:r>
          </a:p>
          <a:p>
            <a:pPr defTabSz="932742">
              <a:lnSpc>
                <a:spcPct val="90000"/>
              </a:lnSpc>
              <a:spcAft>
                <a:spcPts val="340"/>
              </a:spcAft>
              <a:defRPr/>
            </a:pPr>
            <a:endParaRPr lang="en-US" dirty="0">
              <a:solidFill>
                <a:srgbClr val="000000"/>
              </a:solidFill>
              <a:ea typeface="Segoe UI" pitchFamily="34" charset="0"/>
              <a:cs typeface="Segoe UI" pitchFamily="34" charset="0"/>
            </a:endParaRPr>
          </a:p>
          <a:p>
            <a:pPr defTabSz="932742">
              <a:lnSpc>
                <a:spcPct val="90000"/>
              </a:lnSpc>
              <a:spcAft>
                <a:spcPts val="340"/>
              </a:spcAft>
              <a:defRPr/>
            </a:pPr>
            <a:r>
              <a:rPr lang="en-US" b="1" dirty="0">
                <a:solidFill>
                  <a:srgbClr val="000000"/>
                </a:solidFill>
                <a:ea typeface="Segoe UI" pitchFamily="34" charset="0"/>
                <a:cs typeface="Segoe UI" pitchFamily="34" charset="0"/>
              </a:rPr>
              <a:t>Talking points:</a:t>
            </a:r>
          </a:p>
          <a:p>
            <a:pPr marL="171450" indent="-171450" defTabSz="932742">
              <a:lnSpc>
                <a:spcPct val="90000"/>
              </a:lnSpc>
              <a:spcAft>
                <a:spcPts val="340"/>
              </a:spcAft>
              <a:buFont typeface="Arial" panose="020B0604020202020204" pitchFamily="34" charset="0"/>
              <a:buChar char="•"/>
              <a:defRPr/>
            </a:pPr>
            <a:r>
              <a:rPr lang="en-US" baseline="0" dirty="0">
                <a:solidFill>
                  <a:srgbClr val="000000"/>
                </a:solidFill>
                <a:ea typeface="Segoe UI" pitchFamily="34" charset="0"/>
                <a:cs typeface="Segoe UI" pitchFamily="34" charset="0"/>
              </a:rPr>
              <a:t>A report consists of a set of charts and other data visualizations, all drawing from the same underlying dataset.</a:t>
            </a:r>
          </a:p>
          <a:p>
            <a:pPr marL="17145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Choose from different ways to build a report.</a:t>
            </a:r>
          </a:p>
          <a:p>
            <a:pPr marL="628650" lvl="1"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Create a report from scratch. </a:t>
            </a:r>
          </a:p>
          <a:p>
            <a:pPr marL="628650" lvl="1"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Select a read-only, pre-authored report.</a:t>
            </a:r>
          </a:p>
          <a:p>
            <a:pPr marL="628650" lvl="1"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Apply a default report format for an individual data set.</a:t>
            </a:r>
          </a:p>
          <a:p>
            <a:pPr marL="171450" lvl="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Generate as many reports as needed from</a:t>
            </a:r>
            <a:r>
              <a:rPr lang="en-US" baseline="0" dirty="0">
                <a:solidFill>
                  <a:srgbClr val="000000"/>
                </a:solidFill>
                <a:ea typeface="Segoe UI" pitchFamily="34" charset="0"/>
                <a:cs typeface="Segoe UI" pitchFamily="34" charset="0"/>
              </a:rPr>
              <a:t> a single data set.</a:t>
            </a:r>
            <a:endParaRPr lang="en-US" dirty="0">
              <a:solidFill>
                <a:srgbClr val="000000"/>
              </a:soli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Draw from a range of visualizations in any given report to tell a compelling data story— this applies to both new and existing reports.</a:t>
            </a:r>
            <a:endParaRPr lang="en-US" baseline="0" dirty="0">
              <a:solidFill>
                <a:srgbClr val="000000"/>
              </a:soli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solidFill>
                  <a:srgbClr val="000000"/>
                </a:solidFill>
                <a:ea typeface="Segoe UI" pitchFamily="34" charset="0"/>
                <a:cs typeface="Segoe UI" pitchFamily="34" charset="0"/>
              </a:rPr>
              <a:t>Pin reports directly to dashboards to keep the right data top-of-mind.</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8/11/2021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562286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See data the way you want it using the </a:t>
            </a:r>
            <a:r>
              <a:rPr lang="en-US" baseline="0" dirty="0">
                <a:solidFill>
                  <a:srgbClr val="FF0000"/>
                </a:solidFill>
              </a:rPr>
              <a:t>array of visualizations </a:t>
            </a:r>
            <a:r>
              <a:rPr lang="en-US" baseline="0" dirty="0"/>
              <a:t>that are available in Power BI.</a:t>
            </a:r>
          </a:p>
          <a:p>
            <a:endParaRPr lang="en-US" b="1" baseline="0" dirty="0"/>
          </a:p>
          <a:p>
            <a:r>
              <a:rPr lang="en-US" b="1" baseline="0" dirty="0"/>
              <a:t>Talking points:</a:t>
            </a:r>
          </a:p>
          <a:p>
            <a:pPr marL="171450" indent="-171450">
              <a:buFont typeface="Arial" panose="020B0604020202020204" pitchFamily="34" charset="0"/>
              <a:buChar char="•"/>
            </a:pPr>
            <a:r>
              <a:rPr lang="en-US" baseline="0" dirty="0"/>
              <a:t>You can experiment with visualizing data in different ways, enabling previously inaccessible business insights.</a:t>
            </a:r>
          </a:p>
          <a:p>
            <a:pPr marL="171450" indent="-171450">
              <a:buFont typeface="Arial" panose="020B0604020202020204" pitchFamily="34" charset="0"/>
              <a:buChar char="•"/>
            </a:pPr>
            <a:r>
              <a:rPr lang="en-US" baseline="0" dirty="0"/>
              <a:t>Select from a growing number of visualization types and different chart types.</a:t>
            </a:r>
          </a:p>
          <a:p>
            <a:pPr marL="171450" lvl="0" indent="-171450">
              <a:buFont typeface="Arial" panose="020B0604020202020204" pitchFamily="34" charset="0"/>
              <a:buChar char="•"/>
            </a:pPr>
            <a:r>
              <a:rPr lang="en-US" baseline="0" dirty="0"/>
              <a:t>Use visualizations that go beyond standard charts – such as slicers, maps, tiles, stand alone images and others.</a:t>
            </a:r>
          </a:p>
          <a:p>
            <a:pPr marL="171450" indent="-171450">
              <a:buFont typeface="Arial" panose="020B0604020202020204" pitchFamily="34" charset="0"/>
              <a:buChar char="•"/>
            </a:pPr>
            <a:r>
              <a:rPr lang="en-US" baseline="0" dirty="0"/>
              <a:t>Cross-filter across visualizations within a report to surface new insights.</a:t>
            </a:r>
          </a:p>
          <a:p>
            <a:pPr marL="171450" indent="-171450">
              <a:buFont typeface="Arial" panose="020B0604020202020204" pitchFamily="34" charset="0"/>
              <a:buChar char="•"/>
            </a:pPr>
            <a:r>
              <a:rPr lang="en-US" baseline="0" dirty="0"/>
              <a:t>The Power BI visuals gallery at visuals.powerbi.com is</a:t>
            </a:r>
            <a:r>
              <a:rPr lang="en-US" sz="1200" b="0" i="0" kern="1200" dirty="0">
                <a:solidFill>
                  <a:schemeClr val="tx1"/>
                </a:solidFill>
                <a:effectLst/>
                <a:latin typeface="+mn-lt"/>
                <a:ea typeface="+mn-ea"/>
                <a:cs typeface="+mn-cs"/>
              </a:rPr>
              <a:t> enabled by the Power BI community. Browse through the visuals or submit one of your own for others to use.</a:t>
            </a:r>
            <a:endParaRPr lang="en-US" baseline="0" dirty="0"/>
          </a:p>
          <a:p>
            <a:endParaRPr lang="en-US" dirty="0"/>
          </a:p>
        </p:txBody>
      </p:sp>
      <p:sp>
        <p:nvSpPr>
          <p:cNvPr id="4" name="Slide Number Placeholder 3"/>
          <p:cNvSpPr>
            <a:spLocks noGrp="1"/>
          </p:cNvSpPr>
          <p:nvPr>
            <p:ph type="sldNum" sz="quarter" idx="10"/>
          </p:nvPr>
        </p:nvSpPr>
        <p:spPr/>
        <p:txBody>
          <a:bodyPr/>
          <a:lstStyle/>
          <a:p>
            <a:fld id="{075C3270-D5B6-4AE0-BFEC-3BB548CBAE0E}"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057404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Power BI mobile apps for Windows, iOS and Android </a:t>
            </a:r>
            <a:r>
              <a:rPr lang="en-US" baseline="0" dirty="0"/>
              <a:t>make it possible to stay connected to dashboards and reports from any device.</a:t>
            </a:r>
          </a:p>
          <a:p>
            <a:endParaRPr lang="en-US" b="1" dirty="0"/>
          </a:p>
          <a:p>
            <a:r>
              <a:rPr lang="en-US" b="1" dirty="0"/>
              <a:t>Talking points:</a:t>
            </a:r>
          </a:p>
          <a:p>
            <a:pPr marL="171450" indent="-171450">
              <a:buFont typeface="Arial" panose="020B0604020202020204" pitchFamily="34" charset="0"/>
              <a:buChar char="•"/>
            </a:pPr>
            <a:r>
              <a:rPr lang="en-US" baseline="0" dirty="0"/>
              <a:t>Power BI native applications are available for Windows, iOS and Android devices.</a:t>
            </a:r>
          </a:p>
          <a:p>
            <a:pPr marL="171450" indent="-171450">
              <a:buFont typeface="Arial" panose="020B0604020202020204" pitchFamily="34" charset="0"/>
              <a:buChar char="•"/>
            </a:pPr>
            <a:r>
              <a:rPr lang="en-US" sz="1200" dirty="0"/>
              <a:t>These applications make it easy to access live dashboards and reports securely from anywhere.</a:t>
            </a:r>
          </a:p>
          <a:p>
            <a:pPr marL="171450" indent="-171450">
              <a:buFont typeface="Arial" panose="020B0604020202020204" pitchFamily="34" charset="0"/>
              <a:buChar char="•"/>
            </a:pPr>
            <a:r>
              <a:rPr lang="en-US" sz="1200" baseline="0" dirty="0"/>
              <a:t>Using the same app, you can also open and interact with SQL Server 2016 mobile reports and KPIs.</a:t>
            </a:r>
            <a:endParaRPr lang="en-US" baseline="0" dirty="0"/>
          </a:p>
          <a:p>
            <a:pPr marL="171450" indent="-171450">
              <a:buFont typeface="Arial" panose="020B0604020202020204" pitchFamily="34" charset="0"/>
              <a:buChar char="•"/>
            </a:pPr>
            <a:r>
              <a:rPr lang="en-US" baseline="0" dirty="0"/>
              <a:t>You can set favorites for easy access to the most important visualizations.</a:t>
            </a:r>
          </a:p>
          <a:p>
            <a:pPr marL="171450" indent="-171450">
              <a:buFont typeface="Arial" panose="020B0604020202020204" pitchFamily="34" charset="0"/>
              <a:buChar char="•"/>
            </a:pPr>
            <a:r>
              <a:rPr lang="en-US" sz="1200" dirty="0"/>
              <a:t>Zoom in and out of a visualization to look at data more closely or rotate the device</a:t>
            </a:r>
            <a:r>
              <a:rPr lang="en-US" sz="1200" baseline="0" dirty="0"/>
              <a:t> for landscape/portrait views.</a:t>
            </a:r>
            <a:endParaRPr lang="en-US" sz="1200" dirty="0"/>
          </a:p>
          <a:p>
            <a:pPr marL="171450" indent="-171450">
              <a:buFont typeface="Arial" panose="020B0604020202020204" pitchFamily="34" charset="0"/>
              <a:buChar char="•"/>
            </a:pPr>
            <a:r>
              <a:rPr lang="en-US" sz="1200" dirty="0"/>
              <a:t>Annotate a report or visualization and share  marked-up snapshot with others.</a:t>
            </a:r>
          </a:p>
          <a:p>
            <a:pPr marL="171450" lvl="0" indent="-171450">
              <a:buFont typeface="Arial" panose="020B0604020202020204" pitchFamily="34" charset="0"/>
              <a:buChar char="•"/>
            </a:pPr>
            <a:r>
              <a:rPr lang="en-US" baseline="0" dirty="0"/>
              <a:t>You can configure settings to receive alerts and notifications as data reaches or drops below pre-defined. thresholds, or based on other indicators.</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If you</a:t>
            </a:r>
            <a:r>
              <a:rPr lang="en-US" sz="1200" baseline="0" dirty="0">
                <a:gradFill>
                  <a:gsLst>
                    <a:gs pos="1250">
                      <a:schemeClr val="tx1"/>
                    </a:gs>
                    <a:gs pos="100000">
                      <a:schemeClr val="tx1"/>
                    </a:gs>
                  </a:gsLst>
                  <a:lin ang="5400000" scaled="0"/>
                </a:gradFill>
              </a:rPr>
              <a:t> are</a:t>
            </a:r>
            <a:r>
              <a:rPr lang="en-US" sz="1200" dirty="0">
                <a:gradFill>
                  <a:gsLst>
                    <a:gs pos="1250">
                      <a:schemeClr val="tx1"/>
                    </a:gs>
                    <a:gs pos="100000">
                      <a:schemeClr val="tx1"/>
                    </a:gs>
                  </a:gsLst>
                  <a:lin ang="5400000" scaled="0"/>
                </a:gradFill>
              </a:rPr>
              <a:t> new to Power BI, activate your user account directly from one’s mobile device.</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Optimized formatting and display of charts, including % based line charts</a:t>
            </a:r>
            <a:r>
              <a:rPr lang="en-US" sz="1200" baseline="0" dirty="0">
                <a:gradFill>
                  <a:gsLst>
                    <a:gs pos="1250">
                      <a:schemeClr val="tx1"/>
                    </a:gs>
                    <a:gs pos="100000">
                      <a:schemeClr val="tx1"/>
                    </a:gs>
                  </a:gsLst>
                  <a:lin ang="5400000" scaled="0"/>
                </a:gradFill>
              </a:rPr>
              <a:t> and</a:t>
            </a:r>
            <a:r>
              <a:rPr lang="en-US" sz="1200" dirty="0">
                <a:gradFill>
                  <a:gsLst>
                    <a:gs pos="1250">
                      <a:schemeClr val="tx1"/>
                    </a:gs>
                    <a:gs pos="100000">
                      <a:schemeClr val="tx1"/>
                    </a:gs>
                  </a:gsLst>
                  <a:lin ang="5400000" scaled="0"/>
                </a:gradFill>
              </a:rPr>
              <a:t> data labels.</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Improve the scroll and touch gestures of the matrix tile. Easily scroll down one’s matrix tile and get all the data natively and mobile optimized.</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Global search and recent items</a:t>
            </a: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Multi-select</a:t>
            </a:r>
            <a:r>
              <a:rPr lang="en-US" sz="1200" baseline="0" dirty="0">
                <a:gradFill>
                  <a:gsLst>
                    <a:gs pos="1250">
                      <a:schemeClr val="tx1"/>
                    </a:gs>
                    <a:gs pos="100000">
                      <a:schemeClr val="tx1"/>
                    </a:gs>
                  </a:gsLst>
                  <a:lin ang="5400000" scaled="0"/>
                </a:gradFill>
              </a:rPr>
              <a:t> for report slicers</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Generate and scan QR codes, use QR codes with augmented reality display</a:t>
            </a:r>
          </a:p>
          <a:p>
            <a:pPr marL="171450" lvl="0" indent="-171450">
              <a:buFont typeface="Arial" panose="020B0604020202020204" pitchFamily="34" charset="0"/>
              <a:buChar char="•"/>
            </a:pPr>
            <a:r>
              <a:rPr lang="en-US" sz="1200" baseline="0" dirty="0">
                <a:gradFill>
                  <a:gsLst>
                    <a:gs pos="1250">
                      <a:schemeClr val="tx1"/>
                    </a:gs>
                    <a:gs pos="100000">
                      <a:schemeClr val="tx1"/>
                    </a:gs>
                  </a:gsLst>
                  <a:lin ang="5400000" scaled="0"/>
                </a:gradFill>
              </a:rPr>
              <a:t>Scan bar codes</a:t>
            </a:r>
            <a:endParaRPr lang="en-US" sz="1200" dirty="0">
              <a:gradFill>
                <a:gsLst>
                  <a:gs pos="1250">
                    <a:schemeClr val="tx1"/>
                  </a:gs>
                  <a:gs pos="100000">
                    <a:schemeClr val="tx1"/>
                  </a:gs>
                </a:gsLst>
                <a:lin ang="5400000" scaled="0"/>
              </a:gradFill>
            </a:endParaRPr>
          </a:p>
          <a:p>
            <a:pPr marL="171450" lvl="0" indent="-171450">
              <a:buFont typeface="Arial" panose="020B0604020202020204" pitchFamily="34" charset="0"/>
              <a:buChar char="•"/>
            </a:pPr>
            <a:r>
              <a:rPr lang="en-US" sz="1200" dirty="0">
                <a:gradFill>
                  <a:gsLst>
                    <a:gs pos="1250">
                      <a:schemeClr val="tx1"/>
                    </a:gs>
                    <a:gs pos="100000">
                      <a:schemeClr val="tx1"/>
                    </a:gs>
                  </a:gsLst>
                  <a:lin ang="5400000" scaled="0"/>
                </a:gradFill>
              </a:rPr>
              <a:t>Windows phone: </a:t>
            </a:r>
            <a:r>
              <a:rPr lang="en-US" sz="1200" dirty="0">
                <a:solidFill>
                  <a:schemeClr val="tx1"/>
                </a:solidFill>
                <a:latin typeface="+mn-lt"/>
              </a:rPr>
              <a:t>pin KPI, card, or multi-row card as live tile directly to Start screen </a:t>
            </a:r>
            <a:endParaRPr lang="en-US" sz="1200" baseline="0" dirty="0">
              <a:gradFill>
                <a:gsLst>
                  <a:gs pos="1250">
                    <a:schemeClr val="tx1"/>
                  </a:gs>
                  <a:gs pos="100000">
                    <a:schemeClr val="tx1"/>
                  </a:gs>
                </a:gsLst>
                <a:lin ang="5400000" scaled="0"/>
              </a:gradFill>
            </a:endParaRPr>
          </a:p>
          <a:p>
            <a:pPr marL="171450" lvl="0" indent="-171450">
              <a:buFont typeface="Arial" panose="020B0604020202020204" pitchFamily="34" charset="0"/>
              <a:buChar char="•"/>
            </a:pPr>
            <a:endParaRPr lang="en-US" sz="1200" dirty="0">
              <a:gradFill>
                <a:gsLst>
                  <a:gs pos="1250">
                    <a:schemeClr val="tx1"/>
                  </a:gs>
                  <a:gs pos="100000">
                    <a:schemeClr val="tx1"/>
                  </a:gs>
                </a:gsLst>
                <a:lin ang="5400000" scaled="0"/>
              </a:gradFill>
            </a:endParaRPr>
          </a:p>
          <a:p>
            <a:endParaRPr lang="en-US" sz="1200" dirty="0">
              <a:gradFill>
                <a:gsLst>
                  <a:gs pos="1250">
                    <a:schemeClr val="tx1"/>
                  </a:gs>
                  <a:gs pos="100000">
                    <a:schemeClr val="tx1"/>
                  </a:gs>
                </a:gsLst>
                <a:lin ang="5400000" scaled="0"/>
              </a:gradFill>
            </a:endParaRPr>
          </a:p>
        </p:txBody>
      </p:sp>
      <p:sp>
        <p:nvSpPr>
          <p:cNvPr id="4" name="Slide Number Placeholder 3"/>
          <p:cNvSpPr>
            <a:spLocks noGrp="1"/>
          </p:cNvSpPr>
          <p:nvPr>
            <p:ph type="sldNum" sz="quarter" idx="10"/>
          </p:nvPr>
        </p:nvSpPr>
        <p:spPr/>
        <p:txBody>
          <a:bodyPr/>
          <a:lstStyle/>
          <a:p>
            <a:fld id="{075C3270-D5B6-4AE0-BFEC-3BB548CBAE0E}"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523839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dirty="0"/>
              <a:t>One of the unique capabilities of Power BI is that it lets you ask questions</a:t>
            </a:r>
            <a:r>
              <a:rPr lang="en-US" baseline="0" dirty="0"/>
              <a:t> of your data the same way you’d ask a person</a:t>
            </a:r>
          </a:p>
          <a:p>
            <a:endParaRPr lang="en-US" baseline="0" dirty="0"/>
          </a:p>
          <a:p>
            <a:r>
              <a:rPr lang="en-US" b="1" baseline="0" dirty="0"/>
              <a:t>Talking points:</a:t>
            </a:r>
          </a:p>
          <a:p>
            <a:pPr marL="171450" indent="-171450">
              <a:buFont typeface="Arial" panose="020B0604020202020204" pitchFamily="34" charset="0"/>
              <a:buChar char="•"/>
            </a:pPr>
            <a:r>
              <a:rPr lang="en-US" dirty="0"/>
              <a:t>Now, even </a:t>
            </a:r>
            <a:r>
              <a:rPr lang="en-US" baseline="0" dirty="0"/>
              <a:t>the least quantitatively inclined person can find answers quickly by phrasing data questions in plain English.</a:t>
            </a:r>
          </a:p>
          <a:p>
            <a:pPr marL="171450" indent="-171450">
              <a:buFont typeface="Arial" panose="020B0604020202020204" pitchFamily="34" charset="0"/>
              <a:buChar char="•"/>
            </a:pPr>
            <a:r>
              <a:rPr lang="en-US" baseline="0" dirty="0"/>
              <a:t>Type a question, and powerbi.com answers by generating a relevant chart.</a:t>
            </a:r>
          </a:p>
          <a:p>
            <a:pPr marL="171450" indent="-171450">
              <a:buFont typeface="Arial" panose="020B0604020202020204" pitchFamily="34" charset="0"/>
              <a:buChar char="•"/>
            </a:pPr>
            <a:r>
              <a:rPr lang="en-US" baseline="0" dirty="0"/>
              <a:t>Pin the subsequent chart directly on a dashboard.</a:t>
            </a:r>
          </a:p>
          <a:p>
            <a:pPr marL="171450" indent="-171450">
              <a:buFont typeface="Arial" panose="020B0604020202020204" pitchFamily="34" charset="0"/>
              <a:buChar char="•"/>
            </a:pPr>
            <a:r>
              <a:rPr lang="en-US" baseline="0" dirty="0"/>
              <a:t>Enable the best results by using key phrasing as you build models in Power BI Desktop.</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dirty="0">
                <a:solidFill>
                  <a:srgbClr val="0072C6"/>
                </a:solidFill>
              </a:rPr>
              <a:t>Power BI’s Natural Language Query, or Q&amp;A feature, intelligently filters, sorts, aggregates, groups and displays data based on the key words in the question asked.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By default, you will see a list of suggested questions for tiles on your dashboard or tables in your dataset.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Suggestions will include specific terms from the data (e.g. column names or row values).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Add your own featured questions, e.g. frequently asked questions to your dataset.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0" dirty="0">
              <a:solidFill>
                <a:srgbClr val="0072C6"/>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75C3270-D5B6-4AE0-BFEC-3BB548CBAE0E}"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525836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baseline="0" dirty="0"/>
              <a:t>With the November 2015 update of Windows 10, Cortana can now find answers from data stored in Power BI</a:t>
            </a:r>
          </a:p>
          <a:p>
            <a:endParaRPr lang="en-US" b="1" baseline="0" dirty="0"/>
          </a:p>
          <a:p>
            <a:r>
              <a:rPr lang="en-US" b="1" baseline="0" dirty="0"/>
              <a:t>Talking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To use Cortana to get answers from Power BI, all that is required is to add the work or school account you use with Power BI to Windows 10 and have access to a dataset in Power BI that is enabled for Cortana.</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Similar to Power BI Q&amp;A, ask or type your questions using natural language. Cortana will search your Cortana-enabled datasets in Power BI for answers and display results directly in your Windows 10 device.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Cortana can find answers either directly from datasets in Power BI or from report pages published to Power BI and designed specifically for Cortana (called Answer Pages). Interact with the visualizations as you would in Power BI or, to further explore an answer, simply open a result in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NOTE: Only datasets hosted in Power BI are supported. Cortana with Power BI does not work with </a:t>
            </a:r>
            <a:r>
              <a:rPr lang="en-US" baseline="0" dirty="0" err="1"/>
              <a:t>DirectQuery</a:t>
            </a:r>
            <a:r>
              <a:rPr lang="en-US" baseline="0" dirty="0"/>
              <a:t> or other direct-connect datasets.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Cortana ranks the answers from Power BI, giving you one or more best matches if there is high confidence a result is a good answer. Other potential answers from Power BI are listed in a Power BI section below any best matches.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More exciting features will soon be available with the Power BI Cortana integration, including predictions, preemptive alerts and line of business process integration.</a:t>
            </a:r>
          </a:p>
        </p:txBody>
      </p:sp>
      <p:sp>
        <p:nvSpPr>
          <p:cNvPr id="4" name="Slide Number Placeholder 3"/>
          <p:cNvSpPr>
            <a:spLocks noGrp="1"/>
          </p:cNvSpPr>
          <p:nvPr>
            <p:ph type="sldNum" sz="quarter" idx="10"/>
          </p:nvPr>
        </p:nvSpPr>
        <p:spPr/>
        <p:txBody>
          <a:bodyPr/>
          <a:lstStyle/>
          <a:p>
            <a:fld id="{075C3270-D5B6-4AE0-BFEC-3BB548CBAE0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843147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5013" y="4444862"/>
            <a:ext cx="5608320" cy="3636705"/>
          </a:xfrm>
        </p:spPr>
        <p:txBody>
          <a:bodyPr/>
          <a:lstStyle/>
          <a:p>
            <a:r>
              <a:rPr lang="en-US" sz="1000" b="1" dirty="0"/>
              <a:t>Key message:</a:t>
            </a:r>
          </a:p>
          <a:p>
            <a:r>
              <a:rPr lang="en-US" sz="1000" dirty="0"/>
              <a:t>In Power BI you can share dashboards, reports, and tiles in several different ways. Each has its advantages. </a:t>
            </a:r>
            <a:endParaRPr lang="en-US" sz="1000" b="1" dirty="0"/>
          </a:p>
          <a:p>
            <a:endParaRPr lang="en-US" sz="1000" baseline="0" dirty="0"/>
          </a:p>
          <a:p>
            <a:r>
              <a:rPr lang="en-US" sz="900" b="1" baseline="0" dirty="0"/>
              <a:t>Talking points:</a:t>
            </a:r>
          </a:p>
          <a:p>
            <a:pPr fontAlgn="base"/>
            <a:r>
              <a:rPr lang="en-US" sz="900" b="1" i="0" kern="1200" dirty="0">
                <a:solidFill>
                  <a:schemeClr val="tx1"/>
                </a:solidFill>
                <a:effectLst/>
              </a:rPr>
              <a:t>Share a dashboard with colleagues and others</a:t>
            </a:r>
          </a:p>
          <a:p>
            <a:pPr fontAlgn="base"/>
            <a:r>
              <a:rPr lang="en-US" sz="1200" b="0" i="0" kern="1200" dirty="0">
                <a:solidFill>
                  <a:schemeClr val="tx1"/>
                </a:solidFill>
                <a:effectLst/>
                <a:latin typeface="+mn-lt"/>
                <a:ea typeface="+mn-ea"/>
                <a:cs typeface="+mn-cs"/>
              </a:rPr>
              <a:t>When you share a dashboard, those you share it with can view it and interact with it, but can't edit it. They can see the same data that you see in the dashboard and reports. Your colleagues can share the dashboard with other colleagues, if you allow them to. Those outside your organization can view and interact with the dashboard, but can't share it.</a:t>
            </a:r>
            <a:r>
              <a:rPr lang="en-US" sz="900" b="0" i="0" kern="1200" dirty="0">
                <a:solidFill>
                  <a:schemeClr val="tx1"/>
                </a:solidFill>
                <a:effectLst/>
              </a:rPr>
              <a:t>.</a:t>
            </a:r>
          </a:p>
          <a:p>
            <a:pPr marL="171450" indent="-171450">
              <a:buFont typeface="Arial" panose="020B0604020202020204" pitchFamily="34" charset="0"/>
              <a:buChar char="•"/>
            </a:pPr>
            <a:r>
              <a:rPr lang="en-US" sz="900" baseline="0" dirty="0"/>
              <a:t>Make changes to dashboard after you’ve sent it out, and it will automatically sync across all users</a:t>
            </a:r>
          </a:p>
          <a:p>
            <a:pPr marL="171450" indent="-171450">
              <a:buFont typeface="Arial" panose="020B0604020202020204" pitchFamily="34" charset="0"/>
              <a:buChar char="•"/>
            </a:pPr>
            <a:r>
              <a:rPr lang="en-US" sz="900" baseline="0" dirty="0"/>
              <a:t>Share only your </a:t>
            </a:r>
            <a:r>
              <a:rPr lang="en-US" sz="900" dirty="0"/>
              <a:t>dashboard</a:t>
            </a:r>
            <a:r>
              <a:rPr lang="en-US" sz="900" baseline="0" dirty="0"/>
              <a:t>, keeping access to the source data and reports secure. </a:t>
            </a:r>
            <a:r>
              <a:rPr lang="en-US" sz="900" dirty="0"/>
              <a:t>What</a:t>
            </a:r>
            <a:r>
              <a:rPr lang="en-US" sz="900" baseline="0" dirty="0"/>
              <a:t> this means: </a:t>
            </a:r>
            <a:r>
              <a:rPr lang="en-US" sz="900" dirty="0"/>
              <a:t>Users who receiving a sharing invitation cannot change filters or drill down into data  - they only see</a:t>
            </a:r>
            <a:r>
              <a:rPr lang="en-US" sz="900" baseline="0" dirty="0"/>
              <a:t> what’s in the dashboard</a:t>
            </a:r>
          </a:p>
          <a:p>
            <a:pPr marL="171450" indent="-171450">
              <a:buFont typeface="Arial" panose="020B0604020202020204" pitchFamily="34" charset="0"/>
              <a:buChar char="•"/>
            </a:pPr>
            <a:r>
              <a:rPr lang="en-US" sz="900" baseline="0" dirty="0"/>
              <a:t>Manage who can re-share dashboards with others</a:t>
            </a:r>
          </a:p>
          <a:p>
            <a:pPr marL="171450" indent="-171450">
              <a:buFont typeface="Arial" panose="020B0604020202020204" pitchFamily="34" charset="0"/>
              <a:buChar char="•"/>
            </a:pPr>
            <a:r>
              <a:rPr lang="en-US" sz="900" dirty="0"/>
              <a:t>Share dashboards b</a:t>
            </a:r>
            <a:r>
              <a:rPr lang="en-US" sz="1600" dirty="0">
                <a:solidFill>
                  <a:schemeClr val="tx1"/>
                </a:solidFill>
                <a:ea typeface="Calibri" panose="020F0502020204030204" pitchFamily="34" charset="0"/>
                <a:cs typeface="Times New Roman" panose="02020603050405020304" pitchFamily="18" charset="0"/>
              </a:rPr>
              <a:t>ased on email or O365 distribution group</a:t>
            </a:r>
          </a:p>
          <a:p>
            <a:pPr marL="171450" indent="-171450">
              <a:buFont typeface="Arial" panose="020B0604020202020204" pitchFamily="34" charset="0"/>
              <a:buChar char="•"/>
            </a:pPr>
            <a:r>
              <a:rPr lang="en-US" sz="900" dirty="0"/>
              <a:t>Share without email notification, copy and share a link instead, e.g. on another portal</a:t>
            </a:r>
          </a:p>
          <a:p>
            <a:pPr marL="171450" indent="-171450">
              <a:buFont typeface="Arial" panose="020B0604020202020204" pitchFamily="34" charset="0"/>
              <a:buChar char="•"/>
            </a:pPr>
            <a:r>
              <a:rPr lang="en-US" sz="900" dirty="0"/>
              <a:t>People picker with autocomplete as you start typing the name of recipients</a:t>
            </a:r>
          </a:p>
          <a:p>
            <a:pPr marL="171450" indent="-171450">
              <a:buFont typeface="Arial" panose="020B0604020202020204" pitchFamily="34" charset="0"/>
              <a:buChar char="•"/>
            </a:pPr>
            <a:r>
              <a:rPr lang="en-US" sz="900" dirty="0"/>
              <a:t>Copy/paste large number of email addresses you want to share with, e.g. copy directly from Outlook</a:t>
            </a:r>
          </a:p>
          <a:p>
            <a:pPr marL="171450" indent="-171450">
              <a:buFont typeface="Arial" panose="020B0604020202020204" pitchFamily="34" charset="0"/>
              <a:buChar char="•"/>
            </a:pPr>
            <a:r>
              <a:rPr lang="en-US" sz="900" dirty="0"/>
              <a:t>Collapse navigation pane with URL parameter</a:t>
            </a:r>
          </a:p>
          <a:p>
            <a:endParaRPr lang="en-US" sz="900" b="0" i="0" kern="1200" dirty="0">
              <a:solidFill>
                <a:schemeClr val="tx1"/>
              </a:solidFill>
              <a:effectLst/>
            </a:endParaRPr>
          </a:p>
          <a:p>
            <a:pPr fontAlgn="base"/>
            <a:r>
              <a:rPr lang="en-US" sz="900" b="1" i="0" kern="1200" dirty="0">
                <a:solidFill>
                  <a:schemeClr val="tx1"/>
                </a:solidFill>
                <a:effectLst/>
              </a:rPr>
              <a:t>Collaborate in a group workspace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Groups in Power BI are built on Office 365 groups, so you and your colleagues need a Power BI Pro license. When you're a member of a group, you can create a dashboard in the group workspace. Everyone in the group can view, interact with, and edit the dashboard and its reports. They have the same permission you have</a:t>
            </a:r>
          </a:p>
          <a:p>
            <a:pPr marL="0" indent="0">
              <a:buFont typeface="Arial" panose="020B0604020202020204" pitchFamily="34" charset="0"/>
              <a:buNone/>
            </a:pPr>
            <a:endParaRPr lang="en-US" sz="900" b="0" i="0" kern="1200" dirty="0">
              <a:solidFill>
                <a:schemeClr val="tx1"/>
              </a:solidFill>
              <a:effectLst/>
            </a:endParaRPr>
          </a:p>
          <a:p>
            <a:pPr fontAlgn="base"/>
            <a:r>
              <a:rPr lang="en-US" sz="900" b="1" i="0" kern="1200" dirty="0">
                <a:solidFill>
                  <a:schemeClr val="tx1"/>
                </a:solidFill>
                <a:effectLst/>
              </a:rPr>
              <a:t>Create a content pack and publish it</a:t>
            </a:r>
          </a:p>
          <a:p>
            <a:pPr marL="171450" indent="-171450">
              <a:buFont typeface="Arial" panose="020B0604020202020204" pitchFamily="34" charset="0"/>
              <a:buChar char="•"/>
            </a:pPr>
            <a:r>
              <a:rPr lang="en-US" sz="900" b="0" i="0" kern="1200" dirty="0">
                <a:solidFill>
                  <a:schemeClr val="tx1"/>
                </a:solidFill>
                <a:effectLst/>
              </a:rPr>
              <a:t>Content packs are a great way to share your Power BI insights with your colleagues. </a:t>
            </a:r>
          </a:p>
          <a:p>
            <a:pPr marL="171450" indent="-171450">
              <a:buFont typeface="Arial" panose="020B0604020202020204" pitchFamily="34" charset="0"/>
              <a:buChar char="•"/>
            </a:pPr>
            <a:r>
              <a:rPr lang="en-US" sz="900" b="0" i="0" kern="1200" dirty="0">
                <a:solidFill>
                  <a:schemeClr val="tx1"/>
                </a:solidFill>
                <a:effectLst/>
              </a:rPr>
              <a:t>You create a dashboard with its reports and datasets, and then publish them all together as a content pack -- either for your whole organization or for those in a specific security group or distribution list. When those colleagues go to the Content Pack Library for their organization, they see your content pack along with any others they have permission to see</a:t>
            </a:r>
          </a:p>
          <a:p>
            <a:pPr marL="0" indent="0">
              <a:buFont typeface="Arial" panose="020B0604020202020204" pitchFamily="34" charset="0"/>
              <a:buNone/>
            </a:pPr>
            <a:endParaRPr lang="en-US" sz="900" b="0" i="0" kern="1200" dirty="0">
              <a:solidFill>
                <a:schemeClr val="tx1"/>
              </a:solidFill>
              <a:effectLst/>
            </a:endParaRPr>
          </a:p>
          <a:p>
            <a:r>
              <a:rPr lang="en-US" sz="900" b="1" dirty="0"/>
              <a:t>Publish to the web</a:t>
            </a:r>
          </a:p>
          <a:p>
            <a:pPr marL="171450" indent="-171450">
              <a:buFont typeface="Arial" panose="020B0604020202020204" pitchFamily="34" charset="0"/>
              <a:buChar char="•"/>
            </a:pPr>
            <a:r>
              <a:rPr lang="en-US" sz="900" dirty="0"/>
              <a:t>When you publish Power BI reports to the web, you can embed interactive visuals in blog posts, websites, social media, and other online communications, on any device. Publishing to web is available on reports in your personal workspace that you can edit. You can't publish to the web reports that were shared with you.</a:t>
            </a:r>
          </a:p>
          <a:p>
            <a:pPr fontAlgn="base"/>
            <a:endParaRPr lang="en-US" sz="900" b="1" i="0" kern="1200" dirty="0">
              <a:solidFill>
                <a:schemeClr val="tx1"/>
              </a:solidFill>
              <a:effectLst/>
            </a:endParaRPr>
          </a:p>
          <a:p>
            <a:pPr marL="171450" indent="-171450">
              <a:buFont typeface="Arial" panose="020B0604020202020204" pitchFamily="34" charset="0"/>
              <a:buChar char="•"/>
            </a:pPr>
            <a:endParaRPr lang="en-US" sz="900" dirty="0"/>
          </a:p>
          <a:p>
            <a:endParaRPr lang="en-US" sz="900" dirty="0"/>
          </a:p>
          <a:p>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75C3270-D5B6-4AE0-BFEC-3BB548CBAE0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152854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rPr>
              <a:t>Power BI makes it possible to keep </a:t>
            </a:r>
            <a:r>
              <a:rPr lang="en-US" sz="1200" b="0" i="0" baseline="0" dirty="0">
                <a:solidFill>
                  <a:srgbClr val="000000"/>
                </a:solidFill>
              </a:rPr>
              <a:t>your data where it is – </a:t>
            </a:r>
            <a:r>
              <a:rPr lang="en-US" sz="1200" b="0" i="0" baseline="0" dirty="0" err="1">
                <a:solidFill>
                  <a:srgbClr val="000000"/>
                </a:solidFill>
              </a:rPr>
              <a:t>on-premise</a:t>
            </a:r>
            <a:r>
              <a:rPr lang="en-US" sz="1200" b="0" i="0" baseline="0" dirty="0">
                <a:solidFill>
                  <a:srgbClr val="000000"/>
                </a:solidFill>
              </a:rPr>
              <a:t> or in the cloud.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baseline="0" dirty="0">
                <a:solidFill>
                  <a:srgbClr val="000000"/>
                </a:solidFill>
              </a:rPr>
              <a:t>Talking points:</a:t>
            </a:r>
          </a:p>
          <a:p>
            <a:pPr marL="171450" indent="-171450">
              <a:buFont typeface="Arial" panose="020B0604020202020204" pitchFamily="34" charset="0"/>
              <a:buChar char="•"/>
            </a:pPr>
            <a:r>
              <a:rPr lang="en-US" sz="1200" dirty="0">
                <a:solidFill>
                  <a:srgbClr val="000000"/>
                </a:solidFill>
              </a:rPr>
              <a:t>Connect to the SaaS solutions that you already use.</a:t>
            </a:r>
          </a:p>
          <a:p>
            <a:pPr marL="171450" indent="-171450">
              <a:buFont typeface="Arial" panose="020B0604020202020204" pitchFamily="34" charset="0"/>
              <a:buChar char="•"/>
            </a:pPr>
            <a:r>
              <a:rPr lang="en-US" sz="1200" dirty="0">
                <a:solidFill>
                  <a:srgbClr val="000000"/>
                </a:solidFill>
              </a:rPr>
              <a:t>Connect to Azure SQL Server, Azure SQL Data Warehouse, Spark on HDInsight using </a:t>
            </a:r>
            <a:r>
              <a:rPr lang="en-US" sz="1200" dirty="0" err="1">
                <a:solidFill>
                  <a:srgbClr val="000000"/>
                </a:solidFill>
              </a:rPr>
              <a:t>DirectQuery</a:t>
            </a:r>
            <a:r>
              <a:rPr lang="en-US" sz="1200" dirty="0">
                <a:solidFill>
                  <a:srgbClr val="000000"/>
                </a:solidFill>
              </a:rPr>
              <a:t>. </a:t>
            </a:r>
            <a:r>
              <a:rPr lang="en-US" dirty="0"/>
              <a:t>With </a:t>
            </a:r>
            <a:r>
              <a:rPr lang="en-US" dirty="0" err="1"/>
              <a:t>DirectQuery</a:t>
            </a:r>
            <a:r>
              <a:rPr lang="en-US" dirty="0"/>
              <a:t>, queries are sent back to your Azure data store in real time as you explore the data. This, combined with the scale of Azure, enables users to create dynamic reports in minutes against terabytes of data.</a:t>
            </a:r>
            <a:r>
              <a:rPr lang="en-US" sz="1200" dirty="0">
                <a:solidFill>
                  <a:srgbClr val="000000"/>
                </a:solidFill>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Connect live to your </a:t>
            </a:r>
            <a:r>
              <a:rPr lang="en-US" sz="1200" b="0" i="0" baseline="0" dirty="0" err="1">
                <a:solidFill>
                  <a:srgbClr val="000000"/>
                </a:solidFill>
              </a:rPr>
              <a:t>on-premise</a:t>
            </a:r>
            <a:r>
              <a:rPr lang="en-US" sz="1200" b="0" i="0" baseline="0" dirty="0">
                <a:solidFill>
                  <a:srgbClr val="000000"/>
                </a:solidFill>
              </a:rPr>
              <a:t> SQL Server Analysis Services data models – both tabular and multidimensional.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Connect live to your SQL Server, Teradata, Oracle DB2, MySQL, PostgreSQL, Sybase, SAP HANA, Access databases.</a:t>
            </a:r>
          </a:p>
        </p:txBody>
      </p:sp>
      <p:sp>
        <p:nvSpPr>
          <p:cNvPr id="4" name="Slide Number Placeholder 3"/>
          <p:cNvSpPr>
            <a:spLocks noGrp="1"/>
          </p:cNvSpPr>
          <p:nvPr>
            <p:ph type="sldNum" sz="quarter" idx="10"/>
          </p:nvPr>
        </p:nvSpPr>
        <p:spPr/>
        <p:txBody>
          <a:bodyPr/>
          <a:lstStyle/>
          <a:p>
            <a:fld id="{075C3270-D5B6-4AE0-BFEC-3BB548CBAE0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556824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rPr>
              <a:t>Power BI makes it possible to keep all</a:t>
            </a:r>
            <a:r>
              <a:rPr lang="en-US" sz="1200" b="0" i="0" baseline="0" dirty="0">
                <a:solidFill>
                  <a:srgbClr val="000000"/>
                </a:solidFill>
              </a:rPr>
              <a:t> your data current – and visualizations automatically recalibrate when data changes.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baseline="0" dirty="0">
                <a:solidFill>
                  <a:srgbClr val="000000"/>
                </a:solidFill>
              </a:rPr>
              <a:t>Talking 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Refresh your Azure SQL Server, Azure SQL Data Warehouse, Spark on HDInsight data using </a:t>
            </a:r>
            <a:r>
              <a:rPr lang="en-US" sz="1200" dirty="0" err="1">
                <a:solidFill>
                  <a:srgbClr val="000000"/>
                </a:solidFill>
              </a:rPr>
              <a:t>DirectQuery</a:t>
            </a:r>
            <a:r>
              <a:rPr lang="en-US" sz="1200" dirty="0">
                <a:solidFill>
                  <a:srgbClr val="000000"/>
                </a:solidFill>
              </a:rPr>
              <a:t>. </a:t>
            </a:r>
            <a:r>
              <a:rPr lang="en-US" dirty="0"/>
              <a:t>With </a:t>
            </a:r>
            <a:r>
              <a:rPr lang="en-US" dirty="0" err="1"/>
              <a:t>DirectQuery</a:t>
            </a:r>
            <a:r>
              <a:rPr lang="en-US" dirty="0"/>
              <a:t>, queries are sent back to your Azure data store in real time as you explore the data. This, combined with the scale of Azure, enables users to create dynamic reports in minutes against terabytes of data.</a:t>
            </a:r>
            <a:r>
              <a:rPr lang="en-US" sz="1200" dirty="0">
                <a:solidFill>
                  <a:srgbClr val="000000"/>
                </a:solidFill>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With SaaS solutions, data is refreshed automatically, typically on a daily basis.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Data may also be refreshed on demand.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And even without user intervention, data is queried every 10 minutes to keep the dashboard up-to-date.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Use </a:t>
            </a:r>
            <a:r>
              <a:rPr lang="en-US" sz="1200" b="1" i="0" baseline="0" dirty="0">
                <a:solidFill>
                  <a:srgbClr val="000000"/>
                </a:solidFill>
              </a:rPr>
              <a:t>live</a:t>
            </a:r>
            <a:r>
              <a:rPr lang="en-US" sz="1200" b="0" i="0" baseline="0" dirty="0">
                <a:solidFill>
                  <a:srgbClr val="000000"/>
                </a:solidFill>
              </a:rPr>
              <a:t> connectivity to </a:t>
            </a:r>
            <a:r>
              <a:rPr lang="en-US" sz="1200" dirty="0">
                <a:solidFill>
                  <a:srgbClr val="000000"/>
                </a:solidFill>
              </a:rPr>
              <a:t>SQL Server Analysis Services (SSAS) to see updates in</a:t>
            </a:r>
            <a:r>
              <a:rPr lang="en-US" sz="1200" baseline="0" dirty="0">
                <a:solidFill>
                  <a:srgbClr val="000000"/>
                </a:solidFill>
              </a:rPr>
              <a:t> your </a:t>
            </a:r>
            <a:r>
              <a:rPr lang="en-US" sz="1200" dirty="0">
                <a:solidFill>
                  <a:srgbClr val="000000"/>
                </a:solidFill>
              </a:rPr>
              <a:t>Power BI dashboard/report as the user</a:t>
            </a:r>
            <a:r>
              <a:rPr lang="en-US" sz="1200" baseline="0" dirty="0">
                <a:solidFill>
                  <a:srgbClr val="000000"/>
                </a:solidFill>
              </a:rPr>
              <a:t> interacts with it.</a:t>
            </a: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Get </a:t>
            </a:r>
            <a:r>
              <a:rPr lang="en-US" sz="1200" b="1" dirty="0">
                <a:solidFill>
                  <a:srgbClr val="000000"/>
                </a:solidFill>
              </a:rPr>
              <a:t>real-time</a:t>
            </a:r>
            <a:r>
              <a:rPr lang="en-US" sz="1200" dirty="0">
                <a:solidFill>
                  <a:srgbClr val="000000"/>
                </a:solidFill>
              </a:rPr>
              <a:t> visibility via integration with Azure Stream Analytics, or by pushing data into Power BI using REST APIs.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baseline="0" dirty="0">
                <a:solidFill>
                  <a:srgbClr val="000000"/>
                </a:solidFill>
              </a:rPr>
              <a:t>With the Personal on On-Premises Data Gateway, you can schedule refreshes for your on-premises databases.</a:t>
            </a:r>
          </a:p>
          <a:p>
            <a:pPr marL="171450" marR="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dirty="0">
                <a:solidFill>
                  <a:schemeClr val="tx1"/>
                </a:solidFill>
                <a:effectLst/>
                <a:latin typeface="+mn-lt"/>
                <a:ea typeface="+mn-ea"/>
                <a:cs typeface="+mn-cs"/>
              </a:rPr>
              <a:t>Row</a:t>
            </a:r>
            <a:r>
              <a:rPr lang="en-US" sz="1200" b="1" i="0" u="none" strike="noStrike" kern="1200" baseline="0" dirty="0">
                <a:solidFill>
                  <a:schemeClr val="tx1"/>
                </a:solidFill>
                <a:effectLst/>
                <a:latin typeface="+mn-lt"/>
                <a:ea typeface="+mn-ea"/>
                <a:cs typeface="+mn-cs"/>
              </a:rPr>
              <a:t> level security: </a:t>
            </a:r>
            <a:r>
              <a:rPr lang="en-US" sz="1200" b="0" i="0" u="none" strike="noStrike" kern="1200" dirty="0">
                <a:solidFill>
                  <a:schemeClr val="tx1"/>
                </a:solidFill>
                <a:effectLst/>
                <a:latin typeface="+mn-lt"/>
                <a:ea typeface="+mn-ea"/>
                <a:cs typeface="+mn-cs"/>
              </a:rPr>
              <a:t>Re-use</a:t>
            </a:r>
            <a:r>
              <a:rPr lang="en-US" sz="1200" b="0" i="0" u="none" strike="noStrike" kern="1200" baseline="0" dirty="0">
                <a:solidFill>
                  <a:schemeClr val="tx1"/>
                </a:solidFill>
                <a:effectLst/>
                <a:latin typeface="+mn-lt"/>
                <a:ea typeface="+mn-ea"/>
                <a:cs typeface="+mn-cs"/>
              </a:rPr>
              <a:t> </a:t>
            </a:r>
            <a:r>
              <a:rPr lang="en-US" sz="1200" b="0" i="0" u="none" strike="noStrike" kern="1200" baseline="0" dirty="0" err="1">
                <a:solidFill>
                  <a:schemeClr val="tx1"/>
                </a:solidFill>
                <a:effectLst/>
                <a:latin typeface="+mn-lt"/>
                <a:ea typeface="+mn-ea"/>
                <a:cs typeface="+mn-cs"/>
              </a:rPr>
              <a:t>on-premise</a:t>
            </a:r>
            <a:r>
              <a:rPr lang="en-US" sz="1200" b="0" i="0" u="none" strike="noStrike" kern="1200" baseline="0" dirty="0">
                <a:solidFill>
                  <a:schemeClr val="tx1"/>
                </a:solidFill>
                <a:effectLst/>
                <a:latin typeface="+mn-lt"/>
                <a:ea typeface="+mn-ea"/>
                <a:cs typeface="+mn-cs"/>
              </a:rPr>
              <a:t> role based row level security for Analysis Services.</a:t>
            </a:r>
            <a:endParaRPr lang="en-US" sz="1200" b="0" i="0" u="none" strike="noStrike" kern="1200" dirty="0">
              <a:solidFill>
                <a:schemeClr val="tx1"/>
              </a:solidFill>
              <a:effectLst/>
              <a:latin typeface="+mn-lt"/>
              <a:ea typeface="+mn-ea"/>
              <a:cs typeface="+mn-cs"/>
            </a:endParaRPr>
          </a:p>
          <a:p>
            <a:pPr marL="0" indent="0" rtl="0" eaLnBrk="1" fontAlgn="t" latinLnBrk="0" hangingPunct="1">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lang="en-US" sz="1200" b="0" i="0" baseline="0" dirty="0">
              <a:solidFill>
                <a:srgbClr val="000000"/>
              </a:solidFill>
            </a:endParaRPr>
          </a:p>
        </p:txBody>
      </p:sp>
      <p:sp>
        <p:nvSpPr>
          <p:cNvPr id="4" name="Slide Number Placeholder 3"/>
          <p:cNvSpPr>
            <a:spLocks noGrp="1"/>
          </p:cNvSpPr>
          <p:nvPr>
            <p:ph type="sldNum" sz="quarter" idx="10"/>
          </p:nvPr>
        </p:nvSpPr>
        <p:spPr/>
        <p:txBody>
          <a:bodyPr/>
          <a:lstStyle/>
          <a:p>
            <a:fld id="{075C3270-D5B6-4AE0-BFEC-3BB548CBAE0E}"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653090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endParaRPr lang="en-US" sz="1200" dirty="0">
              <a:latin typeface="Segoe UI" panose="020B0502040204020203" pitchFamily="34" charset="0"/>
              <a:ea typeface="MS PGothic" charset="0"/>
              <a:cs typeface="Segoe UI" panose="020B0502040204020203" pitchFamily="34" charset="0"/>
            </a:endParaRPr>
          </a:p>
        </p:txBody>
      </p:sp>
      <p:sp>
        <p:nvSpPr>
          <p:cNvPr id="49155" name="Header Placeholder 3"/>
          <p:cNvSpPr>
            <a:spLocks noGrp="1"/>
          </p:cNvSpPr>
          <p:nvPr>
            <p:ph type="hdr" sz="quarter"/>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defTabSz="940716" eaLnBrk="1" fontAlgn="base" hangingPunct="1">
              <a:spcBef>
                <a:spcPct val="0"/>
              </a:spcBef>
              <a:spcAft>
                <a:spcPct val="0"/>
              </a:spcAft>
            </a:pPr>
            <a:r>
              <a:rPr lang="en-US" sz="1200" dirty="0">
                <a:solidFill>
                  <a:srgbClr val="000000"/>
                </a:solidFill>
                <a:latin typeface="Calibri" charset="0"/>
              </a:rPr>
              <a:t>Data Platform Marketing</a:t>
            </a:r>
          </a:p>
        </p:txBody>
      </p:sp>
      <p:sp>
        <p:nvSpPr>
          <p:cNvPr id="49157"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97F7ABFF-3F27-5745-A684-F5A219B3CB2E}" type="datetime1">
              <a:rPr lang="en-US" sz="1200">
                <a:solidFill>
                  <a:srgbClr val="000000"/>
                </a:solidFill>
                <a:latin typeface="Calibri" charset="0"/>
              </a:rPr>
              <a:pPr eaLnBrk="1" hangingPunct="1"/>
              <a:t>8/11/2021</a:t>
            </a:fld>
            <a:endParaRPr lang="en-US" sz="1200" dirty="0">
              <a:solidFill>
                <a:srgbClr val="000000"/>
              </a:solidFill>
              <a:latin typeface="Calibri" charset="0"/>
            </a:endParaRPr>
          </a:p>
        </p:txBody>
      </p:sp>
      <p:sp>
        <p:nvSpPr>
          <p:cNvPr id="49158"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CC49CB18-5B1D-AD4A-B53E-0D78676F4E84}" type="slidenum">
              <a:rPr lang="en-US" sz="1200">
                <a:solidFill>
                  <a:srgbClr val="000000"/>
                </a:solidFill>
                <a:latin typeface="Calibri" charset="0"/>
              </a:rPr>
              <a:pPr eaLnBrk="1" hangingPunct="1"/>
              <a:t>2</a:t>
            </a:fld>
            <a:endParaRPr lang="en-US" sz="1200" dirty="0">
              <a:solidFill>
                <a:srgbClr val="000000"/>
              </a:solidFill>
              <a:latin typeface="Calibri" charset="0"/>
            </a:endParaRPr>
          </a:p>
        </p:txBody>
      </p:sp>
      <p:sp>
        <p:nvSpPr>
          <p:cNvPr id="8" name="Footer Placeholder 7"/>
          <p:cNvSpPr>
            <a:spLocks noGrp="1"/>
          </p:cNvSpPr>
          <p:nvPr>
            <p:ph type="ftr" sz="quarter" idx="4"/>
          </p:nvPr>
        </p:nvSpPr>
        <p:spPr>
          <a:xfrm>
            <a:off x="0" y="8759190"/>
            <a:ext cx="5986526" cy="358930"/>
          </a:xfrm>
        </p:spPr>
        <p:txBody>
          <a:bodyPr/>
          <a:lstStyle/>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90261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i="0" dirty="0">
                <a:solidFill>
                  <a:srgbClr val="000000"/>
                </a:solidFill>
              </a:rPr>
              <a:t>Key message:</a:t>
            </a:r>
          </a:p>
          <a:p>
            <a:pPr marL="0" marR="0" indent="0" algn="l" defTabSz="941603" rtl="0" eaLnBrk="1" fontAlgn="auto" latinLnBrk="0" hangingPunct="1">
              <a:lnSpc>
                <a:spcPct val="100000"/>
              </a:lnSpc>
              <a:spcBef>
                <a:spcPts val="0"/>
              </a:spcBef>
              <a:spcAft>
                <a:spcPts val="343"/>
              </a:spcAft>
              <a:buClrTx/>
              <a:buSzTx/>
              <a:buFontTx/>
              <a:buNone/>
              <a:tabLst/>
              <a:defRPr/>
            </a:pPr>
            <a:r>
              <a:rPr lang="en-US" sz="900" dirty="0">
                <a:solidFill>
                  <a:srgbClr val="000000"/>
                </a:solidFill>
              </a:rPr>
              <a:t>Personal</a:t>
            </a:r>
            <a:r>
              <a:rPr lang="en-US" sz="900" baseline="0" dirty="0">
                <a:solidFill>
                  <a:srgbClr val="000000"/>
                </a:solidFill>
              </a:rPr>
              <a:t> Gateway is required to refresh datasets from a supported on-premised data source in your organization. </a:t>
            </a:r>
            <a:endParaRPr lang="en-US" sz="90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1" i="0" baseline="0" dirty="0">
                <a:solidFill>
                  <a:srgbClr val="000000"/>
                </a:solidFill>
              </a:rPr>
              <a:t>Talking points:</a:t>
            </a:r>
          </a:p>
          <a:p>
            <a:pPr marL="171450" marR="0" indent="-171450" algn="l" defTabSz="914400" rtl="0" eaLnBrk="1" fontAlgn="auto" latinLnBrk="0" hangingPunct="1">
              <a:lnSpc>
                <a:spcPct val="100000"/>
              </a:lnSpc>
              <a:buClrTx/>
              <a:buSzTx/>
              <a:buFont typeface="Arial" panose="020B0604020202020204" pitchFamily="34" charset="0"/>
              <a:buChar char="•"/>
              <a:tabLst/>
              <a:defRPr/>
            </a:pPr>
            <a:r>
              <a:rPr lang="en-US" sz="900" baseline="0" dirty="0">
                <a:solidFill>
                  <a:srgbClr val="000000"/>
                </a:solidFill>
              </a:rPr>
              <a:t>Personal Gateway is available with Power BI Pro.</a:t>
            </a:r>
            <a:endParaRPr lang="en-US" sz="900" dirty="0">
              <a:solidFill>
                <a:srgbClr val="000000"/>
              </a:solidFill>
            </a:endParaRPr>
          </a:p>
          <a:p>
            <a:pPr marL="171450" indent="-171450">
              <a:buFont typeface="Arial" panose="020B0604020202020204" pitchFamily="34" charset="0"/>
              <a:buChar char="•"/>
            </a:pPr>
            <a:r>
              <a:rPr lang="en-US" sz="900" b="1" dirty="0">
                <a:solidFill>
                  <a:srgbClr val="000000"/>
                </a:solidFill>
              </a:rPr>
              <a:t>Anyone can refresh.</a:t>
            </a:r>
            <a:br>
              <a:rPr lang="en-US" sz="900" b="1" dirty="0">
                <a:solidFill>
                  <a:srgbClr val="000000"/>
                </a:solidFill>
              </a:rPr>
            </a:br>
            <a:r>
              <a:rPr lang="en-US" sz="900" dirty="0">
                <a:solidFill>
                  <a:srgbClr val="000000"/>
                </a:solidFill>
              </a:rPr>
              <a:t>With Personal gateway, everyone can keep their data in Power BI in sync with their on-premises sources. </a:t>
            </a:r>
          </a:p>
          <a:p>
            <a:pPr marL="171450" indent="-171450">
              <a:buFont typeface="Arial" panose="020B0604020202020204" pitchFamily="34" charset="0"/>
              <a:buChar char="•"/>
            </a:pPr>
            <a:r>
              <a:rPr lang="en-US" sz="900" dirty="0">
                <a:solidFill>
                  <a:srgbClr val="000000"/>
                </a:solidFill>
              </a:rPr>
              <a:t>No IT Dependency.</a:t>
            </a:r>
          </a:p>
          <a:p>
            <a:pPr marL="171450" indent="-171450">
              <a:buFont typeface="Arial" panose="020B0604020202020204" pitchFamily="34" charset="0"/>
              <a:buChar char="•"/>
            </a:pPr>
            <a:r>
              <a:rPr lang="en-US" sz="900" b="1" dirty="0">
                <a:solidFill>
                  <a:srgbClr val="000000"/>
                </a:solidFill>
              </a:rPr>
              <a:t>Easy &amp; simple to use. </a:t>
            </a:r>
            <a:r>
              <a:rPr lang="en-US" sz="900" dirty="0">
                <a:solidFill>
                  <a:srgbClr val="000000"/>
                </a:solidFill>
              </a:rPr>
              <a:t> </a:t>
            </a:r>
            <a:br>
              <a:rPr lang="en-US" sz="900" dirty="0">
                <a:solidFill>
                  <a:srgbClr val="000000"/>
                </a:solidFill>
              </a:rPr>
            </a:br>
            <a:r>
              <a:rPr lang="en-US" sz="900" dirty="0">
                <a:solidFill>
                  <a:srgbClr val="000000"/>
                </a:solidFill>
              </a:rPr>
              <a:t>Personal Gateway is a lightweight one-click installer and once it is up and running on your computer; data refresh is seamless.</a:t>
            </a:r>
          </a:p>
          <a:p>
            <a:pPr marL="171450" indent="-171450">
              <a:buFont typeface="Arial" panose="020B0604020202020204" pitchFamily="34" charset="0"/>
              <a:buChar char="•"/>
            </a:pPr>
            <a:r>
              <a:rPr lang="en-US" sz="900" baseline="0" dirty="0">
                <a:solidFill>
                  <a:srgbClr val="000000"/>
                </a:solidFill>
              </a:rPr>
              <a:t>The Gateway supports REFRESH NOW and a SCHEDULE REFRESH. The data is cached.</a:t>
            </a:r>
          </a:p>
          <a:p>
            <a:pPr marL="171450" indent="-171450">
              <a:buFont typeface="Arial" panose="020B0604020202020204" pitchFamily="34" charset="0"/>
              <a:buChar char="•"/>
            </a:pPr>
            <a:r>
              <a:rPr lang="en-US" sz="900" b="1" baseline="0" dirty="0">
                <a:solidFill>
                  <a:srgbClr val="000000"/>
                </a:solidFill>
              </a:rPr>
              <a:t>Data transfer is secure</a:t>
            </a:r>
            <a:r>
              <a:rPr lang="en-US" sz="900" baseline="0" dirty="0">
                <a:solidFill>
                  <a:srgbClr val="000000"/>
                </a:solidFill>
              </a:rPr>
              <a:t>. Data transfer between Power BI and the gateway is secured through Azure Service Bus. The Service Bus creates a secure channel between the Power BI service and your computer. Because the gateway provides this secure connection, there’s usually no need to open a port in your firewall.</a:t>
            </a:r>
          </a:p>
          <a:p>
            <a:pPr marL="0" indent="0">
              <a:buFont typeface="Arial" panose="020B0604020202020204" pitchFamily="34" charset="0"/>
              <a:buNone/>
            </a:pPr>
            <a:endParaRPr lang="en-US" sz="800" b="1" dirty="0">
              <a:solidFill>
                <a:srgbClr val="000000"/>
              </a:solidFill>
            </a:endParaRPr>
          </a:p>
        </p:txBody>
      </p:sp>
      <p:sp>
        <p:nvSpPr>
          <p:cNvPr id="4" name="Slide Number Placeholder 3"/>
          <p:cNvSpPr>
            <a:spLocks noGrp="1"/>
          </p:cNvSpPr>
          <p:nvPr>
            <p:ph type="sldNum" sz="quarter" idx="10"/>
          </p:nvPr>
        </p:nvSpPr>
        <p:spPr/>
        <p:txBody>
          <a:bodyPr/>
          <a:lstStyle/>
          <a:p>
            <a:fld id="{075C3270-D5B6-4AE0-BFEC-3BB548CBAE0E}"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4010602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rPr>
              <a:t>Enables IT departments to centrally deploy and manage on-premise data</a:t>
            </a:r>
            <a:r>
              <a:rPr lang="en-US" sz="1600" baseline="0" dirty="0">
                <a:solidFill>
                  <a:srgbClr val="000000"/>
                </a:solidFill>
              </a:rPr>
              <a:t> access</a:t>
            </a:r>
            <a:r>
              <a:rPr lang="en-US" sz="1600" dirty="0">
                <a:solidFill>
                  <a:srgbClr val="000000"/>
                </a:solidFill>
              </a:rPr>
              <a:t>, for a large group of users</a:t>
            </a:r>
            <a:r>
              <a:rPr lang="en-US" sz="1600" baseline="0" dirty="0">
                <a:solidFill>
                  <a:srgbClr val="000000"/>
                </a:solidFill>
              </a:rPr>
              <a:t>.</a:t>
            </a:r>
          </a:p>
          <a:p>
            <a:pPr marL="0" lvl="0" indent="0">
              <a:spcBef>
                <a:spcPts val="600"/>
              </a:spcBef>
              <a:buNone/>
            </a:pPr>
            <a:r>
              <a:rPr lang="en-US" sz="1600" b="1" i="0" baseline="0" dirty="0">
                <a:solidFill>
                  <a:srgbClr val="000000"/>
                </a:solidFill>
              </a:rPr>
              <a:t>Talking points:</a:t>
            </a:r>
          </a:p>
          <a:p>
            <a:pPr marL="0" lvl="0" indent="0">
              <a:spcBef>
                <a:spcPts val="600"/>
              </a:spcBef>
              <a:buNone/>
            </a:pPr>
            <a:r>
              <a:rPr lang="en-US" sz="1200" b="1" dirty="0">
                <a:solidFill>
                  <a:srgbClr val="000000"/>
                </a:solidFill>
                <a:cs typeface="Segoe UI Light" panose="020B0502040204020203" pitchFamily="34" charset="0"/>
              </a:rPr>
              <a:t>Centralized way to refresh content in Power BI</a:t>
            </a:r>
            <a:endParaRPr lang="en-US" sz="1200" dirty="0">
              <a:solidFill>
                <a:srgbClr val="000000"/>
              </a:solidFill>
              <a:cs typeface="Segoe UI Light" panose="020B0502040204020203" pitchFamily="34" charset="0"/>
            </a:endParaRPr>
          </a:p>
          <a:p>
            <a:pPr marL="0" lvl="0" indent="0">
              <a:spcBef>
                <a:spcPts val="600"/>
              </a:spcBef>
              <a:buNone/>
            </a:pPr>
            <a:r>
              <a:rPr lang="en-US" sz="1200" dirty="0">
                <a:solidFill>
                  <a:srgbClr val="000000"/>
                </a:solidFill>
                <a:cs typeface="Segoe UI Light" panose="020B0502040204020203" pitchFamily="34" charset="0"/>
              </a:rPr>
              <a:t>Configure, manage and maintain a group of On-Premises</a:t>
            </a:r>
            <a:r>
              <a:rPr lang="en-US" sz="1200" baseline="0" dirty="0">
                <a:solidFill>
                  <a:srgbClr val="000000"/>
                </a:solidFill>
                <a:cs typeface="Segoe UI Light" panose="020B0502040204020203" pitchFamily="34" charset="0"/>
              </a:rPr>
              <a:t> Data Gateways</a:t>
            </a:r>
            <a:r>
              <a:rPr lang="en-US" sz="1200" dirty="0">
                <a:solidFill>
                  <a:srgbClr val="000000"/>
                </a:solidFill>
                <a:cs typeface="Segoe UI Light" panose="020B0502040204020203" pitchFamily="34" charset="0"/>
              </a:rPr>
              <a:t>.</a:t>
            </a:r>
            <a:br>
              <a:rPr lang="en-US" sz="1200" dirty="0">
                <a:solidFill>
                  <a:srgbClr val="000000"/>
                </a:solidFill>
                <a:cs typeface="Segoe UI Light" panose="020B0502040204020203" pitchFamily="34" charset="0"/>
              </a:rPr>
            </a:br>
            <a:r>
              <a:rPr lang="en-US" sz="1200" dirty="0">
                <a:solidFill>
                  <a:srgbClr val="000000"/>
                </a:solidFill>
                <a:cs typeface="Segoe UI Light" panose="020B0502040204020203" pitchFamily="34" charset="0"/>
              </a:rPr>
              <a:t>Transparently refresh data uploaded to Power BI for the business users and analysts. </a:t>
            </a:r>
          </a:p>
          <a:p>
            <a:pPr marL="0" indent="0">
              <a:spcBef>
                <a:spcPts val="1200"/>
              </a:spcBef>
              <a:buNone/>
            </a:pPr>
            <a:r>
              <a:rPr lang="en-US" sz="1200" b="1" dirty="0">
                <a:solidFill>
                  <a:srgbClr val="000000"/>
                </a:solidFill>
                <a:cs typeface="Segoe UI Light" panose="020B0502040204020203" pitchFamily="34" charset="0"/>
              </a:rPr>
              <a:t>Centralized access control</a:t>
            </a:r>
            <a:endParaRPr lang="en-US" sz="1200" dirty="0">
              <a:solidFill>
                <a:srgbClr val="000000"/>
              </a:solidFill>
              <a:cs typeface="Segoe UI Light" panose="020B0502040204020203" pitchFamily="34" charset="0"/>
            </a:endParaRPr>
          </a:p>
          <a:p>
            <a:pPr marL="0" indent="0">
              <a:spcBef>
                <a:spcPts val="600"/>
              </a:spcBef>
              <a:buNone/>
            </a:pPr>
            <a:r>
              <a:rPr lang="en-US" sz="1200" dirty="0">
                <a:solidFill>
                  <a:srgbClr val="000000"/>
                </a:solidFill>
                <a:cs typeface="Segoe UI Light" panose="020B0502040204020203" pitchFamily="34" charset="0"/>
              </a:rPr>
              <a:t>Centrally manage the set of users who can access the underlying data sources.</a:t>
            </a:r>
            <a:br>
              <a:rPr lang="en-US" sz="1200" dirty="0">
                <a:solidFill>
                  <a:srgbClr val="000000"/>
                </a:solidFill>
                <a:cs typeface="Segoe UI Light" panose="020B0502040204020203" pitchFamily="34" charset="0"/>
              </a:rPr>
            </a:br>
            <a:r>
              <a:rPr lang="en-US" sz="1200" dirty="0">
                <a:solidFill>
                  <a:srgbClr val="000000"/>
                </a:solidFill>
                <a:cs typeface="Segoe UI Light" panose="020B0502040204020203" pitchFamily="34" charset="0"/>
              </a:rPr>
              <a:t>Assign user permissions.</a:t>
            </a:r>
          </a:p>
          <a:p>
            <a:pPr marL="0" lvl="0" indent="0">
              <a:spcBef>
                <a:spcPts val="1200"/>
              </a:spcBef>
              <a:buNone/>
            </a:pPr>
            <a:r>
              <a:rPr lang="en-US" sz="1200" b="1" dirty="0">
                <a:solidFill>
                  <a:srgbClr val="000000"/>
                </a:solidFill>
                <a:cs typeface="Segoe UI Light" panose="020B0502040204020203" pitchFamily="34" charset="0"/>
              </a:rPr>
              <a:t>Enables BI governance – empower IT to monitor and audit usage</a:t>
            </a:r>
          </a:p>
          <a:p>
            <a:pPr marL="0" lvl="0" indent="0">
              <a:spcBef>
                <a:spcPts val="600"/>
              </a:spcBef>
              <a:buNone/>
            </a:pPr>
            <a:r>
              <a:rPr lang="en-US" sz="1200" dirty="0">
                <a:solidFill>
                  <a:srgbClr val="000000"/>
                </a:solidFill>
                <a:cs typeface="Segoe UI Light" panose="020B0502040204020203" pitchFamily="34" charset="0"/>
              </a:rPr>
              <a:t>Gain visibility into Data Gateway usage, such as commonly accessed data sources, and the users accessing them. </a:t>
            </a:r>
          </a:p>
          <a:p>
            <a:pPr marL="0" indent="0">
              <a:spcBef>
                <a:spcPts val="1200"/>
              </a:spcBef>
              <a:buNone/>
            </a:pPr>
            <a:r>
              <a:rPr lang="en-US" sz="1200" b="1" dirty="0">
                <a:solidFill>
                  <a:srgbClr val="000000"/>
                </a:solidFill>
                <a:cs typeface="Segoe UI Light" panose="020B0502040204020203" pitchFamily="34" charset="0"/>
              </a:rPr>
              <a:t>Direct access </a:t>
            </a:r>
          </a:p>
          <a:p>
            <a:pPr marL="0" indent="0">
              <a:spcBef>
                <a:spcPts val="600"/>
              </a:spcBef>
              <a:buNone/>
            </a:pPr>
            <a:r>
              <a:rPr lang="en-US" sz="1200" dirty="0">
                <a:solidFill>
                  <a:srgbClr val="000000"/>
                </a:solidFill>
                <a:cs typeface="Segoe UI Light" panose="020B0502040204020203" pitchFamily="34" charset="0"/>
              </a:rPr>
              <a:t>Direct access to a wide range of data sources, like SQL Server, SQL Server Analysis Services.</a:t>
            </a:r>
          </a:p>
          <a:p>
            <a:pPr marL="0" indent="0">
              <a:spcBef>
                <a:spcPts val="600"/>
              </a:spcBef>
              <a:buNone/>
            </a:pPr>
            <a:r>
              <a:rPr lang="en-US" sz="1200" b="1" dirty="0">
                <a:solidFill>
                  <a:srgbClr val="000000"/>
                </a:solidFill>
              </a:rPr>
              <a:t>Secure data</a:t>
            </a:r>
            <a:r>
              <a:rPr lang="en-US" sz="1200" b="1" baseline="0" dirty="0">
                <a:solidFill>
                  <a:srgbClr val="000000"/>
                </a:solidFill>
              </a:rPr>
              <a:t> transfer</a:t>
            </a:r>
          </a:p>
          <a:p>
            <a:pPr marL="0" indent="0">
              <a:spcBef>
                <a:spcPts val="600"/>
              </a:spcBef>
              <a:buNone/>
            </a:pPr>
            <a:r>
              <a:rPr lang="en-US" sz="1200" dirty="0">
                <a:solidFill>
                  <a:srgbClr val="000000"/>
                </a:solidFill>
              </a:rPr>
              <a:t>Data transfer between the Power BI service and the gateway is secured through </a:t>
            </a:r>
            <a:r>
              <a:rPr lang="en-US" sz="1200" dirty="0">
                <a:solidFill>
                  <a:srgbClr val="000000"/>
                </a:solidFill>
                <a:hlinkClick r:id="rId3"/>
              </a:rPr>
              <a:t>Azure Service Bus</a:t>
            </a:r>
            <a:r>
              <a:rPr lang="en-US" sz="1200" dirty="0">
                <a:solidFill>
                  <a:srgbClr val="000000"/>
                </a:solidFill>
              </a:rPr>
              <a:t>. The Service Bus creates a secure channel between the Power BI service and your computer. Because the gateway starts this secure connection, there’s usually no need to open a port in your firewall because it is an outbound connection.</a:t>
            </a:r>
            <a:endParaRPr lang="en-US" sz="1200" b="1" dirty="0">
              <a:solidFill>
                <a:srgbClr val="000000"/>
              </a:solidFill>
              <a:cs typeface="Segoe UI Light"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1" i="0" baseline="0" dirty="0">
              <a:solidFill>
                <a:srgbClr val="D2D2D2">
                  <a:lumMod val="50000"/>
                </a:srgbClr>
              </a:solidFill>
            </a:endParaRPr>
          </a:p>
        </p:txBody>
      </p:sp>
      <p:sp>
        <p:nvSpPr>
          <p:cNvPr id="4" name="Slide Number Placeholder 3"/>
          <p:cNvSpPr>
            <a:spLocks noGrp="1"/>
          </p:cNvSpPr>
          <p:nvPr>
            <p:ph type="sldNum" sz="quarter" idx="10"/>
          </p:nvPr>
        </p:nvSpPr>
        <p:spPr/>
        <p:txBody>
          <a:bodyPr/>
          <a:lstStyle/>
          <a:p>
            <a:fld id="{075C3270-D5B6-4AE0-BFEC-3BB548CBAE0E}"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576780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000000"/>
                </a:solidFill>
                <a:effectLst/>
              </a:rPr>
              <a:t>Power BI Pro has all the features of the free version of Power BI, and additional collaboration and data refresh features. It also has higher data capacity and data streaming limits. </a:t>
            </a:r>
            <a:endParaRPr lang="en-US" sz="1200" b="1" i="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baseline="0" dirty="0">
                <a:solidFill>
                  <a:srgbClr val="000000"/>
                </a:solidFill>
              </a:rPr>
              <a:t>Talking points:</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60-day free trial of Power BI Pro</a:t>
            </a:r>
            <a:r>
              <a:rPr lang="en-US" sz="1200" b="0" i="0" kern="1200" baseline="0" dirty="0">
                <a:solidFill>
                  <a:schemeClr val="tx1"/>
                </a:solidFill>
                <a:effectLst/>
                <a:latin typeface="+mn-lt"/>
                <a:ea typeface="+mn-ea"/>
                <a:cs typeface="+mn-cs"/>
              </a:rPr>
              <a:t>, extension on request.</a:t>
            </a:r>
          </a:p>
          <a:p>
            <a:pPr marL="171450" marR="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Create and publish customized content</a:t>
            </a:r>
            <a:r>
              <a:rPr lang="en-US" sz="1200" b="0" i="0" kern="1200" baseline="0" dirty="0">
                <a:solidFill>
                  <a:schemeClr val="tx1"/>
                </a:solidFill>
                <a:effectLst/>
                <a:latin typeface="+mn-lt"/>
                <a:ea typeface="+mn-ea"/>
                <a:cs typeface="+mn-cs"/>
              </a:rPr>
              <a:t> packs.</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Share refreshable team dashboards and reports using groups.</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Connect to on-premises data using Personal Gateway.</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Live</a:t>
            </a:r>
            <a:r>
              <a:rPr lang="en-US" sz="1200" b="0" i="0" kern="1200" baseline="0" dirty="0">
                <a:solidFill>
                  <a:schemeClr val="tx1"/>
                </a:solidFill>
                <a:effectLst/>
                <a:latin typeface="+mn-lt"/>
                <a:ea typeface="+mn-ea"/>
                <a:cs typeface="+mn-cs"/>
              </a:rPr>
              <a:t> connectivity 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to</a:t>
            </a:r>
            <a:r>
              <a:rPr lang="en-US" sz="1200" b="0" i="0" kern="1200" dirty="0">
                <a:solidFill>
                  <a:schemeClr val="tx1"/>
                </a:solidFill>
                <a:effectLst/>
                <a:latin typeface="+mn-lt"/>
                <a:ea typeface="+mn-ea"/>
                <a:cs typeface="+mn-cs"/>
              </a:rPr>
              <a:t> the following sources: SQL Server Analysis Services,</a:t>
            </a:r>
            <a:r>
              <a:rPr lang="en-US" sz="1200" b="0" i="0" kern="1200" baseline="0" dirty="0">
                <a:solidFill>
                  <a:schemeClr val="tx1"/>
                </a:solidFill>
                <a:effectLst/>
                <a:latin typeface="+mn-lt"/>
                <a:ea typeface="+mn-ea"/>
                <a:cs typeface="+mn-cs"/>
              </a:rPr>
              <a:t> Spark on Azure HDInsight, Azure SQL Data Warehouse, Azure SQL Database.</a:t>
            </a:r>
          </a:p>
          <a:p>
            <a:pPr marL="171450" indent="-171450" fontAlgn="base">
              <a:buFont typeface="Arial" panose="020B0604020202020204" pitchFamily="34" charset="0"/>
              <a:buChar char="•"/>
            </a:pPr>
            <a:r>
              <a:rPr lang="en-US" sz="1200" b="0" i="0" kern="1200" baseline="0" dirty="0">
                <a:solidFill>
                  <a:schemeClr val="tx1"/>
                </a:solidFill>
                <a:effectLst/>
                <a:latin typeface="+mn-lt"/>
                <a:ea typeface="+mn-ea"/>
                <a:cs typeface="+mn-cs"/>
              </a:rPr>
              <a:t>For latest pricing see https://powerbi.microsoft.com/en-us/pricing.</a:t>
            </a:r>
          </a:p>
          <a:p>
            <a:pPr marL="0" indent="0" fontAlgn="base">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5C3270-D5B6-4AE0-BFEC-3BB548CBAE0E}"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462440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3"/>
            <a:ext cx="5608320" cy="4791212"/>
          </a:xfr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dirty="0">
                <a:solidFill>
                  <a:srgbClr val="000000"/>
                </a:soli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rgbClr val="000000"/>
                </a:solidFill>
                <a:effectLst/>
                <a:latin typeface="+mn-lt"/>
                <a:ea typeface="+mn-ea"/>
                <a:cs typeface="+mn-cs"/>
              </a:rPr>
              <a:t>Power BI (in your browser) is available in 42 languages.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0" i="0" baseline="0"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baseline="0" dirty="0">
                <a:solidFill>
                  <a:srgbClr val="000000"/>
                </a:solidFill>
              </a:rPr>
              <a:t>Talking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baseline="0" dirty="0">
                <a:solidFill>
                  <a:srgbClr val="000000"/>
                </a:solidFill>
              </a:rPr>
              <a:t>Supported languages: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baseline="0" dirty="0">
                <a:solidFill>
                  <a:srgbClr val="000000"/>
                </a:solidFill>
              </a:rPr>
              <a:t>For latest list see https://support.powerbi.com/knowledgebase/articles/559626-supported-languages-and-countries-regions-for-powerbi.</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baseline="0" dirty="0">
              <a:solidFill>
                <a:srgbClr val="D2D2D2">
                  <a:lumMod val="50000"/>
                </a:srgbClr>
              </a:solidFill>
            </a:endParaRPr>
          </a:p>
        </p:txBody>
      </p:sp>
      <p:sp>
        <p:nvSpPr>
          <p:cNvPr id="4" name="Slide Number Placeholder 3"/>
          <p:cNvSpPr>
            <a:spLocks noGrp="1"/>
          </p:cNvSpPr>
          <p:nvPr>
            <p:ph type="sldNum" sz="quarter" idx="10"/>
          </p:nvPr>
        </p:nvSpPr>
        <p:spPr/>
        <p:txBody>
          <a:bodyPr/>
          <a:lstStyle/>
          <a:p>
            <a:fld id="{075C3270-D5B6-4AE0-BFEC-3BB548CBAE0E}"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892700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solidFill>
                  <a:srgbClr val="000000"/>
                </a:solidFill>
              </a:rPr>
              <a:t>Power BI connects to a variety of data sources, enabling you to</a:t>
            </a:r>
            <a:r>
              <a:rPr lang="en-US" baseline="0" dirty="0">
                <a:solidFill>
                  <a:srgbClr val="000000"/>
                </a:solidFill>
              </a:rPr>
              <a:t> </a:t>
            </a:r>
            <a:r>
              <a:rPr lang="en-US" dirty="0">
                <a:solidFill>
                  <a:srgbClr val="000000"/>
                </a:solidFill>
              </a:rPr>
              <a:t>view and explore data from hybrid sources in</a:t>
            </a:r>
            <a:r>
              <a:rPr lang="en-US" baseline="0" dirty="0">
                <a:solidFill>
                  <a:srgbClr val="000000"/>
                </a:solidFill>
              </a:rPr>
              <a:t> a single location.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aseline="0" dirty="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baseline="0" dirty="0">
                <a:solidFill>
                  <a:srgbClr val="000000"/>
                </a:solidFill>
              </a:rPr>
              <a:t>Talking points:</a:t>
            </a:r>
          </a:p>
          <a:p>
            <a:pPr marL="1714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rPr>
              <a:t>The Power BI</a:t>
            </a:r>
            <a:r>
              <a:rPr lang="en-US" baseline="0" dirty="0">
                <a:solidFill>
                  <a:srgbClr val="000000"/>
                </a:solidFill>
              </a:rPr>
              <a:t> Get Data feature lets you q</a:t>
            </a:r>
            <a:r>
              <a:rPr lang="en-US" dirty="0">
                <a:solidFill>
                  <a:srgbClr val="000000"/>
                </a:solidFill>
              </a:rPr>
              <a:t>uickly and easily connect to all of your dat</a:t>
            </a:r>
            <a:r>
              <a:rPr lang="en-US" dirty="0"/>
              <a:t>a.</a:t>
            </a:r>
            <a:endParaRPr lang="en-US" dirty="0">
              <a:solidFill>
                <a:schemeClr val="bg1"/>
              </a:solidFill>
            </a:endParaRPr>
          </a:p>
          <a:p>
            <a:pPr marL="171450" lvl="1" indent="-171450" defTabSz="932742">
              <a:lnSpc>
                <a:spcPct val="90000"/>
              </a:lnSpc>
              <a:spcAft>
                <a:spcPts val="340"/>
              </a:spcAft>
              <a:buFont typeface="Arial" panose="020B0604020202020204" pitchFamily="34" charset="0"/>
              <a:buChar char="•"/>
              <a:defRPr/>
            </a:pPr>
            <a:r>
              <a:rPr lang="en-US" dirty="0">
                <a:solidFill>
                  <a:srgbClr val="000000"/>
                </a:solidFill>
              </a:rPr>
              <a:t>This includes a</a:t>
            </a:r>
            <a:r>
              <a:rPr lang="en-US" baseline="0" dirty="0">
                <a:solidFill>
                  <a:srgbClr val="000000"/>
                </a:solidFill>
              </a:rPr>
              <a:t> range of both cloud sources, on premises sources and specific data files </a:t>
            </a:r>
            <a:r>
              <a:rPr lang="en-US" dirty="0">
                <a:solidFill>
                  <a:srgbClr val="000000"/>
                </a:solidFill>
              </a:rPr>
              <a:t>—from the SaaS solutions you already use to your organization’s on-premises data.</a:t>
            </a:r>
          </a:p>
          <a:p>
            <a:pPr marL="171450" indent="-171450">
              <a:buFont typeface="Arial" panose="020B0604020202020204" pitchFamily="34" charset="0"/>
              <a:buChar char="•"/>
            </a:pPr>
            <a:r>
              <a:rPr lang="en-US" dirty="0"/>
              <a:t>Many</a:t>
            </a:r>
            <a:r>
              <a:rPr lang="en-US" baseline="0" dirty="0"/>
              <a:t> sources have been integrated with Power BI, connecting in minutes with pre-built dashboards and reports. </a:t>
            </a:r>
          </a:p>
          <a:p>
            <a:pPr marL="171450" indent="-171450">
              <a:buFont typeface="Arial" panose="020B0604020202020204" pitchFamily="34" charset="0"/>
              <a:buChar char="•"/>
            </a:pPr>
            <a:r>
              <a:rPr lang="en-US" baseline="0" dirty="0"/>
              <a:t>For the first time, you can easily get a consolidated view of your data, no matter where the data actually lives.</a:t>
            </a: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8/11/2021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124024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solidFill>
                  <a:srgbClr val="000000"/>
                </a:solidFill>
              </a:rPr>
              <a:t>Power BI connects to the SaaS services that you already use with pre-configured dashboards, r</a:t>
            </a:r>
            <a:r>
              <a:rPr lang="en-US" baseline="0" dirty="0">
                <a:solidFill>
                  <a:srgbClr val="000000"/>
                </a:solidFill>
              </a:rPr>
              <a:t>eports, and data models.</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aseline="0" dirty="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baseline="0" dirty="0">
                <a:solidFill>
                  <a:srgbClr val="000000"/>
                </a:solidFill>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It’s easy to discover business insights</a:t>
            </a:r>
            <a:r>
              <a:rPr lang="en-US" baseline="0" dirty="0">
                <a:solidFill>
                  <a:srgbClr val="000000"/>
                </a:solidFill>
                <a:ea typeface="Segoe UI" pitchFamily="34" charset="0"/>
                <a:cs typeface="Segoe UI" pitchFamily="34" charset="0"/>
              </a:rPr>
              <a:t> quickly by connecting all of the SaaS data sources you already use to Power BI.</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Power BI has “connector” functionality that establishes a direct connection to a variety of popular SaaS solutions.</a:t>
            </a:r>
            <a:endParaRPr lang="en-US" baseline="0"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View all of the available content packs by logging into Power BI. New content packs are added regularly.</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It’s more than just a connection though – Power BI has a “content pack” for each SaaS solution. </a:t>
            </a:r>
          </a:p>
          <a:p>
            <a:pPr marL="6286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These “content packs” consist of </a:t>
            </a:r>
            <a:r>
              <a:rPr lang="en-US" dirty="0">
                <a:solidFill>
                  <a:srgbClr val="000000"/>
                </a:solidFill>
              </a:rPr>
              <a:t>pre-configured dashboards, reports, data models, embedded queries and metadata.</a:t>
            </a:r>
          </a:p>
          <a:p>
            <a:pPr marL="6286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That means users don’t have to set anything up from scratch – you connect your data and instantly have a beautiful dashboard ready for you to customize to your needs.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Thanks to the direct</a:t>
            </a:r>
            <a:r>
              <a:rPr lang="en-US" baseline="0" dirty="0">
                <a:solidFill>
                  <a:srgbClr val="000000"/>
                </a:solidFill>
                <a:ea typeface="Segoe UI" pitchFamily="34" charset="0"/>
                <a:cs typeface="Segoe UI" pitchFamily="34" charset="0"/>
              </a:rPr>
              <a:t> connection from Power BI, data processing is optimized, so you can explore at a rapid pace.</a:t>
            </a:r>
            <a:endParaRPr lang="en-US" dirty="0">
              <a:solidFill>
                <a:srgbClr val="000000"/>
              </a:soli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And data is updated automatically</a:t>
            </a:r>
            <a:r>
              <a:rPr lang="en-US" baseline="0" dirty="0">
                <a:solidFill>
                  <a:srgbClr val="000000"/>
                </a:solidFill>
                <a:ea typeface="Segoe UI" pitchFamily="34" charset="0"/>
                <a:cs typeface="Segoe UI" pitchFamily="34" charset="0"/>
              </a:rPr>
              <a:t> each day (or on-demand if you need it) – no need for special refresh configuration.</a:t>
            </a:r>
            <a:endParaRPr lang="en-US" dirty="0">
              <a:solidFill>
                <a:srgbClr val="000000"/>
              </a:solidFill>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8/11/2021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7820362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kern="1200" dirty="0">
                <a:solidFill>
                  <a:srgbClr val="000000"/>
                </a:solidFill>
                <a:effectLst/>
                <a:ea typeface="Calibri" panose="020F0502020204030204" pitchFamily="34" charset="0"/>
                <a:cs typeface="Times New Roman" panose="02020603050405020304" pitchFamily="18" charset="0"/>
              </a:rPr>
              <a:t>Connect live to your existing on-premises data, such as </a:t>
            </a:r>
            <a:r>
              <a:rPr lang="en-US" kern="1200" dirty="0">
                <a:solidFill>
                  <a:srgbClr val="000000"/>
                </a:solidFill>
                <a:ea typeface="Calibri" panose="020F0502020204030204" pitchFamily="34" charset="0"/>
                <a:cs typeface="Times New Roman" panose="02020603050405020304" pitchFamily="18" charset="0"/>
              </a:rPr>
              <a:t>SQL Server Analysis Services or SQL Server. No need to move your data to the cloud.</a:t>
            </a:r>
            <a:endParaRPr lang="en-US" kern="1200" dirty="0">
              <a:solidFill>
                <a:srgbClr val="000000"/>
              </a:solidFill>
              <a:effectLst/>
              <a:ea typeface="Calibri" panose="020F0502020204030204" pitchFamily="34" charset="0"/>
              <a:cs typeface="Times New Roman" panose="02020603050405020304" pitchFamily="18"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solidFill>
                <a:srgbClr val="000000"/>
              </a:solidFill>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000000"/>
                </a:solidFill>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Power BI lets you establish live connectivity with on-premises SQL Server Analysis Services tabular and</a:t>
            </a:r>
            <a:r>
              <a:rPr lang="en-US" baseline="0" dirty="0">
                <a:solidFill>
                  <a:srgbClr val="000000"/>
                </a:solidFill>
                <a:ea typeface="Segoe UI" pitchFamily="34" charset="0"/>
                <a:cs typeface="Segoe UI" pitchFamily="34" charset="0"/>
              </a:rPr>
              <a:t> multi-dimensional </a:t>
            </a:r>
            <a:r>
              <a:rPr lang="en-US" dirty="0">
                <a:solidFill>
                  <a:srgbClr val="000000"/>
                </a:solidFill>
                <a:ea typeface="Segoe UI" pitchFamily="34" charset="0"/>
                <a:cs typeface="Segoe UI" pitchFamily="34" charset="0"/>
              </a:rPr>
              <a:t>models.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Use On-Premises Data Gateway to configure the connection</a:t>
            </a:r>
            <a:r>
              <a:rPr lang="en-US" baseline="0" dirty="0">
                <a:solidFill>
                  <a:srgbClr val="000000"/>
                </a:solidFill>
                <a:ea typeface="Segoe UI" pitchFamily="34" charset="0"/>
                <a:cs typeface="Segoe UI" pitchFamily="34" charset="0"/>
              </a:rPr>
              <a:t> with</a:t>
            </a:r>
            <a:r>
              <a:rPr lang="en-US" dirty="0">
                <a:solidFill>
                  <a:srgbClr val="000000"/>
                </a:solidFill>
                <a:ea typeface="Segoe UI" pitchFamily="34" charset="0"/>
                <a:cs typeface="Segoe UI" pitchFamily="34" charset="0"/>
              </a:rPr>
              <a:t> your existing SSAS</a:t>
            </a:r>
            <a:r>
              <a:rPr lang="en-US" baseline="0" dirty="0">
                <a:solidFill>
                  <a:srgbClr val="000000"/>
                </a:solidFill>
                <a:ea typeface="Segoe UI" pitchFamily="34" charset="0"/>
                <a:cs typeface="Segoe UI" pitchFamily="34" charset="0"/>
              </a:rPr>
              <a:t> solution (replaces the Analysis Services Connector).</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The connection is live</a:t>
            </a:r>
            <a:r>
              <a:rPr lang="en-US" baseline="0" dirty="0">
                <a:solidFill>
                  <a:srgbClr val="000000"/>
                </a:solidFill>
                <a:ea typeface="Segoe UI" pitchFamily="34" charset="0"/>
                <a:cs typeface="Segoe UI" pitchFamily="34" charset="0"/>
              </a:rPr>
              <a:t> – meaning that </a:t>
            </a:r>
            <a:r>
              <a:rPr lang="en-US" dirty="0">
                <a:solidFill>
                  <a:srgbClr val="000000"/>
                </a:solidFill>
                <a:ea typeface="Segoe UI" pitchFamily="34" charset="0"/>
                <a:cs typeface="Segoe UI" pitchFamily="34" charset="0"/>
              </a:rPr>
              <a:t>when users view and explore dashboards, Power BI interactively queries the on-premises cube to fetch the data</a:t>
            </a:r>
            <a:r>
              <a:rPr lang="en-US" baseline="0" dirty="0">
                <a:solidFill>
                  <a:srgbClr val="000000"/>
                </a:solidFill>
                <a:ea typeface="Segoe UI" pitchFamily="34" charset="0"/>
                <a:cs typeface="Segoe UI" pitchFamily="34" charset="0"/>
              </a:rPr>
              <a:t> right then.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This enables </a:t>
            </a:r>
            <a:r>
              <a:rPr lang="en-US" dirty="0">
                <a:solidFill>
                  <a:srgbClr val="000000"/>
                </a:solidFill>
              </a:rPr>
              <a:t>efficient data exploration thanks to</a:t>
            </a:r>
            <a:r>
              <a:rPr lang="en-US" baseline="0" dirty="0">
                <a:solidFill>
                  <a:srgbClr val="000000"/>
                </a:solidFill>
              </a:rPr>
              <a:t> </a:t>
            </a:r>
            <a:r>
              <a:rPr lang="en-US" dirty="0">
                <a:solidFill>
                  <a:srgbClr val="000000"/>
                </a:solidFill>
              </a:rPr>
              <a:t>optimized query performance.</a:t>
            </a:r>
            <a:endParaRPr lang="en-US" dirty="0">
              <a:solidFill>
                <a:srgbClr val="000000"/>
              </a:solidFill>
              <a:ea typeface="Segoe UI" pitchFamily="34" charset="0"/>
              <a:cs typeface="Segoe UI" pitchFamily="34" charset="0"/>
            </a:endParaRPr>
          </a:p>
          <a:p>
            <a:pPr marL="171450"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You</a:t>
            </a:r>
            <a:r>
              <a:rPr lang="en-US" baseline="0" dirty="0">
                <a:solidFill>
                  <a:srgbClr val="000000"/>
                </a:solidFill>
                <a:ea typeface="Segoe UI" pitchFamily="34" charset="0"/>
                <a:cs typeface="Segoe UI" pitchFamily="34" charset="0"/>
              </a:rPr>
              <a:t> can </a:t>
            </a:r>
            <a:r>
              <a:rPr lang="en-US" baseline="0" dirty="0">
                <a:solidFill>
                  <a:srgbClr val="000000"/>
                </a:solidFill>
              </a:rPr>
              <a:t>c</a:t>
            </a:r>
            <a:r>
              <a:rPr lang="en-US" dirty="0">
                <a:solidFill>
                  <a:srgbClr val="000000"/>
                </a:solidFill>
              </a:rPr>
              <a:t>reate reports with SSAS data on powerbi.com,</a:t>
            </a:r>
            <a:r>
              <a:rPr lang="en-US" baseline="0" dirty="0">
                <a:solidFill>
                  <a:srgbClr val="000000"/>
                </a:solidFill>
              </a:rPr>
              <a:t> even </a:t>
            </a:r>
            <a:r>
              <a:rPr lang="en-US" dirty="0">
                <a:solidFill>
                  <a:srgbClr val="000000"/>
                </a:solidFill>
              </a:rPr>
              <a:t>while data remains on-premises.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Your existing, role-based SSAS permissions, still apply – user access to SSAS data via Power BI is controlled the same way.</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gradFill>
                  <a:gsLst>
                    <a:gs pos="0">
                      <a:srgbClr val="FFFFFF"/>
                    </a:gs>
                    <a:gs pos="100000">
                      <a:srgbClr val="FFFFFF"/>
                    </a:gs>
                  </a:gsLst>
                  <a:lin ang="5400000" scaled="0"/>
                </a:gradFill>
                <a:ea typeface="Segoe UI" pitchFamily="34" charset="0"/>
                <a:cs typeface="Segoe UI" pitchFamily="34" charset="0"/>
              </a:rPr>
              <a:t>The connection to SSAS is secured via</a:t>
            </a:r>
            <a:r>
              <a:rPr lang="en-US" baseline="0" dirty="0">
                <a:gradFill>
                  <a:gsLst>
                    <a:gs pos="0">
                      <a:srgbClr val="FFFFFF"/>
                    </a:gs>
                    <a:gs pos="100000">
                      <a:srgbClr val="FFFFFF"/>
                    </a:gs>
                  </a:gsLst>
                  <a:lin ang="5400000" scaled="0"/>
                </a:gradFill>
                <a:ea typeface="Segoe UI" pitchFamily="34" charset="0"/>
                <a:cs typeface="Segoe UI" pitchFamily="34" charset="0"/>
              </a:rPr>
              <a:t> </a:t>
            </a:r>
            <a:r>
              <a:rPr lang="en-US" dirty="0">
                <a:gradFill>
                  <a:gsLst>
                    <a:gs pos="0">
                      <a:srgbClr val="FFFFFF"/>
                    </a:gs>
                    <a:gs pos="100000">
                      <a:srgbClr val="FFFFFF"/>
                    </a:gs>
                  </a:gsLst>
                  <a:lin ang="5400000" scaled="0"/>
                </a:gradFill>
                <a:ea typeface="Segoe UI" pitchFamily="34" charset="0"/>
                <a:cs typeface="Segoe UI" pitchFamily="34" charset="0"/>
              </a:rPr>
              <a:t>Azure Service Bus SSL encryption.</a:t>
            </a:r>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8/11/2021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221448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7068" y="4444862"/>
            <a:ext cx="5608320" cy="3636705"/>
          </a:xfrm>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1" dirty="0">
                <a:gradFill>
                  <a:gsLst>
                    <a:gs pos="0">
                      <a:srgbClr val="FFFFFF"/>
                    </a:gs>
                    <a:gs pos="100000">
                      <a:srgbClr val="FFFFFF"/>
                    </a:gs>
                  </a:gsLst>
                  <a:lin ang="5400000" scaled="0"/>
                </a:gradFill>
                <a:ea typeface="Segoe UI" pitchFamily="34" charset="0"/>
                <a:cs typeface="Segoe UI" pitchFamily="34" charset="0"/>
              </a:rPr>
              <a:t>Key message:</a:t>
            </a:r>
            <a:endParaRPr lang="en-US" sz="1100" dirty="0">
              <a:gradFill>
                <a:gsLst>
                  <a:gs pos="0">
                    <a:srgbClr val="FFFFFF"/>
                  </a:gs>
                  <a:gs pos="100000">
                    <a:srgbClr val="FFFFFF"/>
                  </a:gs>
                </a:gsLst>
                <a:lin ang="5400000" scaled="0"/>
              </a:gra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dirty="0">
                <a:solidFill>
                  <a:srgbClr val="000000"/>
                </a:solidFill>
                <a:ea typeface="Segoe UI" pitchFamily="34" charset="0"/>
                <a:cs typeface="Segoe UI" pitchFamily="34" charset="0"/>
              </a:rPr>
              <a:t>If your organization needs to connect to a data source</a:t>
            </a:r>
            <a:r>
              <a:rPr lang="en-US" sz="1100" baseline="0" dirty="0">
                <a:solidFill>
                  <a:srgbClr val="000000"/>
                </a:solidFill>
                <a:ea typeface="Segoe UI" pitchFamily="34" charset="0"/>
                <a:cs typeface="Segoe UI" pitchFamily="34" charset="0"/>
              </a:rPr>
              <a:t> that isn’t yet integrated with Power BI, no problem – that’s what custom “connectors” and content packs can address.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aseline="0" dirty="0">
              <a:solidFill>
                <a:srgbClr val="000000"/>
              </a:soli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1" baseline="0" dirty="0">
                <a:solidFill>
                  <a:srgbClr val="000000"/>
                </a:solidFill>
                <a:ea typeface="Segoe UI" pitchFamily="34" charset="0"/>
                <a:cs typeface="Segoe UI" pitchFamily="34" charset="0"/>
              </a:rPr>
              <a:t>Talking points: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aseline="0" dirty="0">
                <a:solidFill>
                  <a:srgbClr val="000000"/>
                </a:solidFill>
                <a:ea typeface="Segoe UI" pitchFamily="34" charset="0"/>
                <a:cs typeface="Segoe UI" pitchFamily="34" charset="0"/>
              </a:rPr>
              <a:t>Using the Power BI REST API library, developers can create custom “connectors” – i.e. codes that integrate nearly any data source with Power BI.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baseline="0" dirty="0">
                <a:solidFill>
                  <a:srgbClr val="000000"/>
                </a:solidFill>
                <a:ea typeface="Segoe UI" pitchFamily="34" charset="0"/>
                <a:cs typeface="Segoe UI" pitchFamily="34" charset="0"/>
              </a:rPr>
              <a:t>If you offer a data service, whether that’s a SaaS solution, industry-specific data, or some other type of service, a custom connector enables your customers to pull data into Power BI. This gives them more opportunity to  use your service and realize additional value.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baseline="0" dirty="0">
                <a:solidFill>
                  <a:srgbClr val="000000"/>
                </a:solidFill>
                <a:ea typeface="Segoe UI" pitchFamily="34" charset="0"/>
                <a:cs typeface="Segoe UI" pitchFamily="34" charset="0"/>
              </a:rPr>
              <a:t>If you need to make data available across your organization, a custom connector can do just that in an efficient way. For example, your finance team can provide access to financial data to the appropriate users across the organization.  </a:t>
            </a:r>
            <a:endParaRPr lang="en-US" sz="1100" dirty="0">
              <a:solidFill>
                <a:srgbClr val="000000"/>
              </a:soli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dirty="0">
                <a:solidFill>
                  <a:srgbClr val="000000"/>
                </a:solidFill>
                <a:cs typeface="Segoe UI" pitchFamily="34" charset="0"/>
              </a:rPr>
              <a:t>In addition to connecting your data source, Power</a:t>
            </a:r>
            <a:r>
              <a:rPr lang="en-US" sz="1100" baseline="0" dirty="0">
                <a:solidFill>
                  <a:srgbClr val="000000"/>
                </a:solidFill>
                <a:cs typeface="Segoe UI" pitchFamily="34" charset="0"/>
              </a:rPr>
              <a:t> BI REST APIs enable you to create and publish organizational content packs, which consist of </a:t>
            </a:r>
            <a:r>
              <a:rPr lang="en-US" sz="1100" i="0" dirty="0">
                <a:solidFill>
                  <a:srgbClr val="000000"/>
                </a:solidFill>
              </a:rPr>
              <a:t>pre-built dashboards, reports, data models, embedded queries, and metadata.</a:t>
            </a:r>
            <a:endParaRPr lang="en-US" sz="1100" i="0" dirty="0">
              <a:solidFill>
                <a:srgbClr val="000000"/>
              </a:solidFill>
              <a:cs typeface="Segoe UI"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100" dirty="0">
                <a:solidFill>
                  <a:srgbClr val="000000"/>
                </a:solidFill>
                <a:cs typeface="Segoe UI" pitchFamily="34" charset="0"/>
              </a:rPr>
              <a:t>Content packs make it easier and faster for users to explore</a:t>
            </a:r>
            <a:r>
              <a:rPr lang="en-US" sz="1100" baseline="0" dirty="0">
                <a:solidFill>
                  <a:srgbClr val="000000"/>
                </a:solidFill>
                <a:cs typeface="Segoe UI" pitchFamily="34" charset="0"/>
              </a:rPr>
              <a:t> the data you’re providing – they get dashboards and reports that they can use immediately to drive insights.</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aseline="0" dirty="0">
                <a:solidFill>
                  <a:srgbClr val="000000"/>
                </a:solidFill>
                <a:cs typeface="Segoe UI" pitchFamily="34" charset="0"/>
              </a:rPr>
              <a:t>With connectors and content packs, users can also use data from custom sources alongside other data, giving them an even more comprehensive picture of what they need to manage.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aseline="0" dirty="0">
              <a:solidFill>
                <a:srgbClr val="000000"/>
              </a:solidFill>
              <a:cs typeface="Segoe UI" pitchFamily="34" charset="0"/>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8/11/2021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518135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dirty="0">
                <a:solidFill>
                  <a:srgbClr val="000000"/>
                </a:solidFill>
                <a:ea typeface="Segoe UI" pitchFamily="34" charset="0"/>
                <a:cs typeface="Segoe UI" pitchFamily="34" charset="0"/>
              </a:rPr>
              <a:t>Key message: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a:solidFill>
                  <a:srgbClr val="000000"/>
                </a:solidFill>
                <a:ea typeface="Segoe UI" pitchFamily="34" charset="0"/>
                <a:cs typeface="Segoe UI" pitchFamily="34" charset="0"/>
              </a:rPr>
              <a:t>Power BI integrates</a:t>
            </a:r>
            <a:r>
              <a:rPr lang="en-US" baseline="0" dirty="0">
                <a:solidFill>
                  <a:srgbClr val="000000"/>
                </a:solidFill>
                <a:ea typeface="Segoe UI" pitchFamily="34" charset="0"/>
                <a:cs typeface="Segoe UI" pitchFamily="34" charset="0"/>
              </a:rPr>
              <a:t> with select Azure services, enabling you to build seamless end-to-end data solutions.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aseline="0" dirty="0">
              <a:solidFill>
                <a:srgbClr val="000000"/>
              </a:solidFill>
              <a:ea typeface="Segoe UI" pitchFamily="34" charset="0"/>
              <a:cs typeface="Segoe UI" pitchFamily="34" charset="0"/>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baseline="0" dirty="0">
                <a:solidFill>
                  <a:srgbClr val="000000"/>
                </a:solidFill>
                <a:ea typeface="Segoe UI" pitchFamily="34" charset="0"/>
                <a:cs typeface="Segoe UI" pitchFamily="34" charset="0"/>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solidFill>
                  <a:srgbClr val="000000"/>
                </a:solidFill>
                <a:ea typeface="Segoe UI" pitchFamily="34" charset="0"/>
                <a:cs typeface="Segoe UI" pitchFamily="34" charset="0"/>
              </a:rPr>
              <a:t>For example, Power BI</a:t>
            </a:r>
            <a:r>
              <a:rPr lang="en-US" baseline="0" dirty="0">
                <a:solidFill>
                  <a:srgbClr val="000000"/>
                </a:solidFill>
                <a:ea typeface="Segoe UI" pitchFamily="34" charset="0"/>
                <a:cs typeface="Segoe UI" pitchFamily="34" charset="0"/>
              </a:rPr>
              <a:t> integrates with SQL Database and SQL Data Warehouse, making it easier to query large data sets in real-time.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Power BI also directly integrates with Azure Stream Analytics -  real-time data from Stream Analytics can be pushed directly into Power BI for real-time visibility via dashboards.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rgbClr val="000000"/>
                </a:solidFill>
                <a:ea typeface="Segoe UI" pitchFamily="34" charset="0"/>
                <a:cs typeface="Segoe UI" pitchFamily="34" charset="0"/>
              </a:rPr>
              <a:t>For example, if you have </a:t>
            </a:r>
            <a:r>
              <a:rPr lang="en-US" baseline="0" dirty="0" err="1">
                <a:solidFill>
                  <a:srgbClr val="000000"/>
                </a:solidFill>
                <a:ea typeface="Segoe UI" pitchFamily="34" charset="0"/>
                <a:cs typeface="Segoe UI" pitchFamily="34" charset="0"/>
              </a:rPr>
              <a:t>IoT</a:t>
            </a:r>
            <a:r>
              <a:rPr lang="en-US" baseline="0" dirty="0">
                <a:solidFill>
                  <a:srgbClr val="000000"/>
                </a:solidFill>
                <a:ea typeface="Segoe UI" pitchFamily="34" charset="0"/>
                <a:cs typeface="Segoe UI" pitchFamily="34" charset="0"/>
              </a:rPr>
              <a:t> devices like sensors and factory-floor machines connected to Stream Analytics, that data can be surfaced live to Power BI dashboards, so operations managers can get real-time information on the status of plant operations.</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8/11/2021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65085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t>Key message:</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mn-lt"/>
                <a:ea typeface="+mn-ea"/>
                <a:cs typeface="+mn-cs"/>
              </a:rPr>
              <a:t>You can upload Excel, CSV and Power BI Desktop files from your computer, or connect to them on OneDrive for Business, OneDrive Personal or SharePoint</a:t>
            </a:r>
            <a:r>
              <a:rPr lang="en-US" sz="1200" kern="1200" baseline="0" dirty="0">
                <a:solidFill>
                  <a:schemeClr val="tx1"/>
                </a:solidFill>
                <a:effectLst/>
                <a:latin typeface="+mn-lt"/>
                <a:ea typeface="+mn-ea"/>
                <a:cs typeface="+mn-cs"/>
              </a:rPr>
              <a:t> Team Sites.</a:t>
            </a:r>
            <a:endParaRPr lang="en-US" b="1"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sz="1000" b="1" dirty="0"/>
              <a:t>Talking points:</a:t>
            </a:r>
            <a:endParaRPr lang="en-US" sz="1000" b="1" dirty="0">
              <a:solidFill>
                <a:srgbClr val="000000"/>
              </a:solidFill>
            </a:endParaRPr>
          </a:p>
          <a:p>
            <a:r>
              <a:rPr lang="en-US" sz="1000" b="0" i="0" kern="1200" dirty="0">
                <a:solidFill>
                  <a:schemeClr val="tx1"/>
                </a:solidFill>
                <a:effectLst/>
              </a:rPr>
              <a:t>Where your file is saved makes a difference.</a:t>
            </a:r>
          </a:p>
          <a:p>
            <a:r>
              <a:rPr lang="en-US" sz="1000" b="1" i="0" kern="1200" dirty="0">
                <a:solidFill>
                  <a:schemeClr val="tx1"/>
                </a:solidFill>
                <a:effectLst/>
              </a:rPr>
              <a:t>Local</a:t>
            </a:r>
            <a:r>
              <a:rPr lang="en-US" sz="1000" b="0" i="0" kern="1200" dirty="0">
                <a:solidFill>
                  <a:schemeClr val="tx1"/>
                </a:solidFill>
                <a:effectLst/>
              </a:rPr>
              <a:t> - If you save your file to a local drive on your computer or another location in your organization, from Power BI, you can </a:t>
            </a:r>
            <a:r>
              <a:rPr lang="en-US" sz="1000" b="0" i="1" kern="1200" dirty="0">
                <a:solidFill>
                  <a:schemeClr val="tx1"/>
                </a:solidFill>
                <a:effectLst/>
              </a:rPr>
              <a:t>import</a:t>
            </a:r>
            <a:r>
              <a:rPr lang="en-US" sz="1000" b="0" i="0" kern="1200" dirty="0">
                <a:solidFill>
                  <a:schemeClr val="tx1"/>
                </a:solidFill>
                <a:effectLst/>
              </a:rPr>
              <a:t> your file into Power BI. Your file will actually remain on your local drive, so the whole file isn’t really imported into Power BI. What really happens is a new dataset is created in your Power BI site and data, and in some cases the data model are loaded into the dataset. If your file has any reports, those will appear in your Power BI site under Reports.</a:t>
            </a:r>
          </a:p>
          <a:p>
            <a:r>
              <a:rPr lang="en-US" sz="1000" b="1" i="0" kern="1200" dirty="0">
                <a:solidFill>
                  <a:schemeClr val="tx1"/>
                </a:solidFill>
                <a:effectLst/>
              </a:rPr>
              <a:t>OneDrive - Business</a:t>
            </a:r>
            <a:r>
              <a:rPr lang="en-US" sz="1000" b="0" i="0" kern="1200" dirty="0">
                <a:solidFill>
                  <a:schemeClr val="tx1"/>
                </a:solidFill>
                <a:effectLst/>
              </a:rPr>
              <a:t> – If you have OneDrive for Business and you sign into it with the same account you sign into Power BI with, this is by-far the most effective way to keep your work in Excel Power BI Desktop, or a CSV file and your dataset, reports, and dashboards in Power BI in-sync. Because both Power BI and OneDrive are in the cloud, Power BI connects to your file on OneDrive about every hour. If any changes are found, your dataset, reports, and dashboards are automatically updated in Power BI.</a:t>
            </a:r>
          </a:p>
          <a:p>
            <a:r>
              <a:rPr lang="en-US" sz="1000" b="1" i="0" kern="1200" dirty="0">
                <a:solidFill>
                  <a:schemeClr val="tx1"/>
                </a:solidFill>
                <a:effectLst/>
              </a:rPr>
              <a:t>OneDrive - Personal</a:t>
            </a:r>
            <a:r>
              <a:rPr lang="en-US" sz="1000" b="0" i="0" kern="1200" dirty="0">
                <a:solidFill>
                  <a:schemeClr val="tx1"/>
                </a:solidFill>
                <a:effectLst/>
              </a:rPr>
              <a:t> – If you save your files to your own OneDrive account, you’ll get many of the same benefits as you would with OneDrive for Business. The biggest difference is when you first connect to your file (using Get Data &gt; Files &gt; OneDrive – Personal) you’ll need to sign in to your OneDrive with your Microsoft account, which is usually different from what you use to sign in to Power BI. When signing in with your OneDrive with your Microsoft account, be sure to select the Keep Me Signed</a:t>
            </a:r>
            <a:r>
              <a:rPr lang="en-US" sz="1000" b="0" i="0" kern="1200" baseline="0" dirty="0">
                <a:solidFill>
                  <a:schemeClr val="tx1"/>
                </a:solidFill>
                <a:effectLst/>
              </a:rPr>
              <a:t> I</a:t>
            </a:r>
            <a:r>
              <a:rPr lang="en-US" sz="1000" b="0" i="0" kern="1200" dirty="0">
                <a:solidFill>
                  <a:schemeClr val="tx1"/>
                </a:solidFill>
                <a:effectLst/>
              </a:rPr>
              <a:t>n option. This way, Power BI will be able to connect to your file about every hour and make sure your dataset in Power BI is in-sync.</a:t>
            </a:r>
          </a:p>
          <a:p>
            <a:r>
              <a:rPr lang="en-US" sz="1000" b="1" i="0" kern="1200" dirty="0">
                <a:solidFill>
                  <a:schemeClr val="tx1"/>
                </a:solidFill>
                <a:effectLst/>
              </a:rPr>
              <a:t>SharePoint Team-Sites</a:t>
            </a:r>
            <a:r>
              <a:rPr lang="en-US" sz="1000" b="0" i="0" kern="1200" dirty="0">
                <a:solidFill>
                  <a:schemeClr val="tx1"/>
                </a:solidFill>
                <a:effectLst/>
              </a:rPr>
              <a:t> – Saving your Power BI Desktop files to SharePoint – Team Sites is much the same as saving to OneDrive for Business. The biggest difference is how you connect to the file from Power BI. You can specify a URL or connect to the root folder.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Two ways to use Excel workbook in Power BI</a:t>
            </a:r>
          </a:p>
          <a:p>
            <a:r>
              <a:rPr lang="en-US" sz="1200" b="1" i="0" kern="1200" dirty="0">
                <a:solidFill>
                  <a:schemeClr val="tx1"/>
                </a:solidFill>
                <a:effectLst/>
                <a:latin typeface="+mn-lt"/>
                <a:ea typeface="+mn-ea"/>
                <a:cs typeface="+mn-cs"/>
              </a:rPr>
              <a:t>Import - </a:t>
            </a:r>
            <a:r>
              <a:rPr lang="en-US" sz="1200" b="0" i="0" kern="1200" dirty="0">
                <a:solidFill>
                  <a:schemeClr val="tx1"/>
                </a:solidFill>
                <a:effectLst/>
                <a:latin typeface="+mn-lt"/>
                <a:ea typeface="+mn-ea"/>
                <a:cs typeface="+mn-cs"/>
              </a:rPr>
              <a:t>When you import, any supported data in tables and/or a data model are imported into a new dataset in Power BI. If you have any Power View sheets, those will be re-created in Power BI as reports.</a:t>
            </a:r>
          </a:p>
          <a:p>
            <a:r>
              <a:rPr lang="en-US" sz="1200" b="0" i="0" kern="1200" dirty="0">
                <a:solidFill>
                  <a:schemeClr val="tx1"/>
                </a:solidFill>
                <a:effectLst/>
                <a:latin typeface="+mn-lt"/>
                <a:ea typeface="+mn-ea"/>
                <a:cs typeface="+mn-cs"/>
              </a:rPr>
              <a:t>You can continue editing your workbook. When your changes are saved, they’ll be synchronized with the dataset in Power BI, usually within about an hour. If you need more immediate gratification, you can just click Publish again, and your changes are exported right then and there. Any visualizations you have in reports and dashboards will be updated, too.</a:t>
            </a:r>
          </a:p>
          <a:p>
            <a:r>
              <a:rPr lang="en-US" sz="1200" b="0" i="0" kern="1200" dirty="0">
                <a:solidFill>
                  <a:schemeClr val="tx1"/>
                </a:solidFill>
                <a:effectLst/>
                <a:latin typeface="+mn-lt"/>
                <a:ea typeface="+mn-ea"/>
                <a:cs typeface="+mn-cs"/>
              </a:rPr>
              <a:t>Choose this option if you’ve used Get &amp; Transform data or Power Pivot to load data into a data model, or if your workbook has Power View sheets with visualizations you want to see in Power BI.</a:t>
            </a:r>
          </a:p>
          <a:p>
            <a:r>
              <a:rPr lang="en-US" sz="1200" b="0" i="0" kern="1200" dirty="0">
                <a:solidFill>
                  <a:schemeClr val="tx1"/>
                </a:solidFill>
                <a:effectLst/>
                <a:latin typeface="+mn-lt"/>
                <a:ea typeface="+mn-ea"/>
                <a:cs typeface="+mn-cs"/>
              </a:rPr>
              <a:t>In Excel 2016, you can also use Publish &gt; Export. It's pretty much the same thing.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Connect, manage and view Excel in Power BI </a:t>
            </a:r>
            <a:r>
              <a:rPr lang="en-US" sz="1200" b="0" i="0" kern="1200" dirty="0">
                <a:solidFill>
                  <a:schemeClr val="tx1"/>
                </a:solidFill>
                <a:effectLst/>
                <a:latin typeface="+mn-lt"/>
                <a:ea typeface="+mn-ea"/>
                <a:cs typeface="+mn-cs"/>
              </a:rPr>
              <a:t>- when you connect, your workbook will appear in Power BI just like it would in Excel Online. But, unlike Excel Online, you’ll have some great features to help you pin elements from your worksheets right to your dashboards.</a:t>
            </a:r>
          </a:p>
          <a:p>
            <a:r>
              <a:rPr lang="en-US" sz="1200" b="0" i="0" kern="1200" dirty="0">
                <a:solidFill>
                  <a:schemeClr val="tx1"/>
                </a:solidFill>
                <a:effectLst/>
                <a:latin typeface="+mn-lt"/>
                <a:ea typeface="+mn-ea"/>
                <a:cs typeface="+mn-cs"/>
              </a:rPr>
              <a:t>You can’t edit your workbook in Power BI. But if you need to make some changes, you can click Edit, and then choose to edit your workbook in Excel Online or open it in Excel on your computer. Any changes you make are saved to the workbook on OneDrive.</a:t>
            </a:r>
          </a:p>
          <a:p>
            <a:r>
              <a:rPr lang="en-US" sz="1200" b="0" i="0" kern="1200" dirty="0">
                <a:solidFill>
                  <a:schemeClr val="tx1"/>
                </a:solidFill>
                <a:effectLst/>
                <a:latin typeface="+mn-lt"/>
                <a:ea typeface="+mn-ea"/>
                <a:cs typeface="+mn-cs"/>
              </a:rPr>
              <a:t>When choosing this way, no dataset is created in Power BI. Your workbook will appear in your Power BI workspace navigation pane under Reports. Connected workbooks have a special Excel icon.</a:t>
            </a:r>
          </a:p>
          <a:p>
            <a:r>
              <a:rPr lang="en-US" sz="1200" b="0" i="0" kern="1200" dirty="0">
                <a:solidFill>
                  <a:schemeClr val="tx1"/>
                </a:solidFill>
                <a:effectLst/>
                <a:latin typeface="+mn-lt"/>
                <a:ea typeface="+mn-ea"/>
                <a:cs typeface="+mn-cs"/>
              </a:rPr>
              <a:t>Choose this option if you only have data in worksheets, or you have ranges, PivotTables and charts you want to pin to dashboards.</a:t>
            </a:r>
          </a:p>
          <a:p>
            <a:r>
              <a:rPr lang="en-US" sz="1200" b="0" i="0" kern="1200" dirty="0">
                <a:solidFill>
                  <a:schemeClr val="tx1"/>
                </a:solidFill>
                <a:effectLst/>
                <a:latin typeface="+mn-lt"/>
                <a:ea typeface="+mn-ea"/>
                <a:cs typeface="+mn-cs"/>
              </a:rPr>
              <a:t>In Excel 2016, you can also use Publish &gt; Upload. It's pretty much the same thing. </a:t>
            </a:r>
          </a:p>
          <a:p>
            <a:endParaRPr lang="en-US" sz="1200" b="0" i="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8/11/2021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988826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endParaRPr lang="en-US" sz="1200" dirty="0">
              <a:latin typeface="Segoe UI" panose="020B0502040204020203" pitchFamily="34" charset="0"/>
              <a:ea typeface="MS PGothic" charset="0"/>
              <a:cs typeface="Segoe UI" panose="020B0502040204020203" pitchFamily="34" charset="0"/>
            </a:endParaRPr>
          </a:p>
        </p:txBody>
      </p:sp>
      <p:sp>
        <p:nvSpPr>
          <p:cNvPr id="49155" name="Header Placeholder 3"/>
          <p:cNvSpPr>
            <a:spLocks noGrp="1"/>
          </p:cNvSpPr>
          <p:nvPr>
            <p:ph type="hdr" sz="quarter"/>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defTabSz="940716" eaLnBrk="1" fontAlgn="base" hangingPunct="1">
              <a:spcBef>
                <a:spcPct val="0"/>
              </a:spcBef>
              <a:spcAft>
                <a:spcPct val="0"/>
              </a:spcAft>
            </a:pPr>
            <a:r>
              <a:rPr lang="en-US" sz="1200" dirty="0">
                <a:solidFill>
                  <a:srgbClr val="000000"/>
                </a:solidFill>
                <a:latin typeface="Calibri" charset="0"/>
              </a:rPr>
              <a:t>Data Platform Marketing</a:t>
            </a:r>
          </a:p>
        </p:txBody>
      </p:sp>
      <p:sp>
        <p:nvSpPr>
          <p:cNvPr id="49157"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97F7ABFF-3F27-5745-A684-F5A219B3CB2E}" type="datetime1">
              <a:rPr lang="en-US" sz="1200">
                <a:solidFill>
                  <a:srgbClr val="000000"/>
                </a:solidFill>
                <a:latin typeface="Calibri" charset="0"/>
              </a:rPr>
              <a:pPr eaLnBrk="1" hangingPunct="1"/>
              <a:t>8/11/2021</a:t>
            </a:fld>
            <a:endParaRPr lang="en-US" sz="1200" dirty="0">
              <a:solidFill>
                <a:srgbClr val="000000"/>
              </a:solidFill>
              <a:latin typeface="Calibri" charset="0"/>
            </a:endParaRPr>
          </a:p>
        </p:txBody>
      </p:sp>
      <p:sp>
        <p:nvSpPr>
          <p:cNvPr id="49158"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CC49CB18-5B1D-AD4A-B53E-0D78676F4E84}" type="slidenum">
              <a:rPr lang="en-US" sz="1200">
                <a:solidFill>
                  <a:srgbClr val="000000"/>
                </a:solidFill>
                <a:latin typeface="Calibri" charset="0"/>
              </a:rPr>
              <a:pPr eaLnBrk="1" hangingPunct="1"/>
              <a:t>3</a:t>
            </a:fld>
            <a:endParaRPr lang="en-US" sz="1200" dirty="0">
              <a:solidFill>
                <a:srgbClr val="000000"/>
              </a:solidFill>
              <a:latin typeface="Calibri" charset="0"/>
            </a:endParaRPr>
          </a:p>
        </p:txBody>
      </p:sp>
      <p:sp>
        <p:nvSpPr>
          <p:cNvPr id="8" name="Footer Placeholder 7"/>
          <p:cNvSpPr>
            <a:spLocks noGrp="1"/>
          </p:cNvSpPr>
          <p:nvPr>
            <p:ph type="ftr" sz="quarter" idx="4"/>
          </p:nvPr>
        </p:nvSpPr>
        <p:spPr>
          <a:xfrm>
            <a:off x="0" y="8759190"/>
            <a:ext cx="5986526" cy="358930"/>
          </a:xfrm>
        </p:spPr>
        <p:txBody>
          <a:bodyPr/>
          <a:lstStyle/>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262767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Power BI Desktop</a:t>
            </a:r>
            <a:r>
              <a:rPr lang="en-US" sz="1200" kern="1200" dirty="0">
                <a:solidFill>
                  <a:schemeClr val="tx1"/>
                </a:solidFill>
                <a:effectLst/>
                <a:latin typeface="+mn-lt"/>
                <a:ea typeface="+mn-ea"/>
                <a:cs typeface="+mn-cs"/>
              </a:rPr>
              <a:t> is a </a:t>
            </a:r>
            <a:r>
              <a:rPr lang="en-US" sz="1200" b="1" kern="1200" dirty="0">
                <a:solidFill>
                  <a:schemeClr val="tx1"/>
                </a:solidFill>
                <a:effectLst/>
                <a:latin typeface="+mn-lt"/>
                <a:ea typeface="+mn-ea"/>
                <a:cs typeface="+mn-cs"/>
              </a:rPr>
              <a:t>visual data exploration and interactive reporting tool</a:t>
            </a:r>
            <a:r>
              <a:rPr lang="en-US" sz="1200" kern="1200" dirty="0">
                <a:solidFill>
                  <a:schemeClr val="tx1"/>
                </a:solidFill>
                <a:effectLst/>
                <a:latin typeface="+mn-lt"/>
                <a:ea typeface="+mn-ea"/>
                <a:cs typeface="+mn-cs"/>
              </a:rPr>
              <a:t>, providing a </a:t>
            </a:r>
            <a:r>
              <a:rPr lang="en-US" sz="1200" u="sng" kern="1200" dirty="0">
                <a:solidFill>
                  <a:schemeClr val="tx1"/>
                </a:solidFill>
                <a:effectLst/>
                <a:latin typeface="+mn-lt"/>
                <a:ea typeface="+mn-ea"/>
                <a:cs typeface="+mn-cs"/>
              </a:rPr>
              <a:t>free-form canvas</a:t>
            </a:r>
            <a:r>
              <a:rPr lang="en-US" sz="1200" kern="1200" dirty="0">
                <a:solidFill>
                  <a:schemeClr val="tx1"/>
                </a:solidFill>
                <a:effectLst/>
                <a:latin typeface="+mn-lt"/>
                <a:ea typeface="+mn-ea"/>
                <a:cs typeface="+mn-cs"/>
              </a:rPr>
              <a:t> for drag and drop exploration of your data, an extensive library of </a:t>
            </a:r>
            <a:r>
              <a:rPr lang="en-US" sz="1200" u="sng" kern="1200" dirty="0">
                <a:solidFill>
                  <a:schemeClr val="tx1"/>
                </a:solidFill>
                <a:effectLst/>
                <a:latin typeface="+mn-lt"/>
                <a:ea typeface="+mn-ea"/>
                <a:cs typeface="+mn-cs"/>
              </a:rPr>
              <a:t>interactive visualizations</a:t>
            </a:r>
            <a:r>
              <a:rPr lang="en-US" sz="1200" kern="1200" dirty="0">
                <a:solidFill>
                  <a:schemeClr val="tx1"/>
                </a:solidFill>
                <a:effectLst/>
                <a:latin typeface="+mn-lt"/>
                <a:ea typeface="+mn-ea"/>
                <a:cs typeface="+mn-cs"/>
              </a:rPr>
              <a:t>, and an authoring experience for </a:t>
            </a:r>
            <a:r>
              <a:rPr lang="en-US" sz="1200" u="sng" kern="1200" dirty="0">
                <a:solidFill>
                  <a:schemeClr val="tx1"/>
                </a:solidFill>
                <a:effectLst/>
                <a:latin typeface="+mn-lt"/>
                <a:ea typeface="+mn-ea"/>
                <a:cs typeface="+mn-cs"/>
              </a:rPr>
              <a:t>ease of report creation</a:t>
            </a:r>
            <a:r>
              <a:rPr lang="en-US" sz="1200" kern="1200" dirty="0">
                <a:solidFill>
                  <a:schemeClr val="tx1"/>
                </a:solidFill>
                <a:effectLst/>
                <a:latin typeface="+mn-lt"/>
                <a:ea typeface="+mn-ea"/>
                <a:cs typeface="+mn-cs"/>
              </a:rPr>
              <a:t> for the Power BI service. </a:t>
            </a:r>
          </a:p>
          <a:p>
            <a:pPr marL="52353" defTabSz="912992" fontAlgn="base">
              <a:spcAft>
                <a:spcPts val="1799"/>
              </a:spcAft>
              <a:buClr>
                <a:srgbClr val="107C10"/>
              </a:buClr>
            </a:pPr>
            <a:endParaRPr lang="en-US" sz="1200" kern="0" dirty="0">
              <a:ln>
                <a:solidFill>
                  <a:srgbClr val="FFFFFF">
                    <a:alpha val="0"/>
                  </a:srgbClr>
                </a:solidFill>
              </a:ln>
              <a:solidFill>
                <a:schemeClr val="tx1"/>
              </a:solidFill>
              <a:ea typeface="Segoe UI" pitchFamily="34" charset="0"/>
              <a:cs typeface="Segoe UI" pitchFamily="34" charset="0"/>
            </a:endParaRP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A freely downloadable 32/64bit desktop application optimized for use the Power BI Service</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Combines the Power of Power Query, Power Pivot and Power View</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Specializing in Interactive Visualization and Analysis.</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Main output: Interactive Reports</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Effortlessly publish interactive visual reports to users of Power BI</a:t>
            </a:r>
          </a:p>
          <a:p>
            <a:pPr marL="52353" defTabSz="912992" fontAlgn="base">
              <a:spcAft>
                <a:spcPts val="1799"/>
              </a:spcAft>
              <a:buClr>
                <a:srgbClr val="107C10"/>
              </a:buClr>
            </a:pPr>
            <a:r>
              <a:rPr lang="en-US" sz="1200" kern="0" dirty="0">
                <a:ln>
                  <a:solidFill>
                    <a:srgbClr val="FFFFFF">
                      <a:alpha val="0"/>
                    </a:srgbClr>
                  </a:solidFill>
                </a:ln>
                <a:solidFill>
                  <a:schemeClr val="tx1"/>
                </a:solidFill>
                <a:ea typeface="Segoe UI" pitchFamily="34" charset="0"/>
                <a:cs typeface="Segoe UI" pitchFamily="34" charset="0"/>
              </a:rPr>
              <a:t>Updated on monthly basis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Excel 2013 is Microsoft’s premier business analyst tool – it includes rich business intelligence features (Power Query, Power Pivot, Power View, Power Map) fully integrated with the powerful ad hoc analysis capabilities and familiar features of Excel – like Pivot Tables and Excel Charting. With Excel 2013, analysts can publish Excel Workbooks to Power BI, sharing data, analysis and reports with users of Power BI.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customers who don’t have access to Excel 2013, the new Power BI Desktop can be used to import and model data, then author and publish Power BI Reports to the Power BI service. While lacking the rich analytical features of Excel, it does provide a simple solution expressly designed for Power BI content creation. </a:t>
            </a:r>
            <a:endParaRPr lang="en-US" dirty="0"/>
          </a:p>
        </p:txBody>
      </p:sp>
      <p:sp>
        <p:nvSpPr>
          <p:cNvPr id="4" name="Slide Number Placeholder 3"/>
          <p:cNvSpPr>
            <a:spLocks noGrp="1"/>
          </p:cNvSpPr>
          <p:nvPr>
            <p:ph type="sldNum" sz="quarter" idx="10"/>
          </p:nvPr>
        </p:nvSpPr>
        <p:spPr/>
        <p:txBody>
          <a:bodyPr/>
          <a:lstStyle/>
          <a:p>
            <a:fld id="{02536687-5192-40E7-8597-ECEE8C4401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3287238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1B42E"/>
                </a:solidFill>
              </a:rPr>
              <a:t>1) </a:t>
            </a:r>
            <a:r>
              <a:rPr lang="en-US" sz="1200" b="1" i="0" dirty="0">
                <a:solidFill>
                  <a:srgbClr val="31B42E"/>
                </a:solidFill>
              </a:rPr>
              <a:t>Data preparation</a:t>
            </a:r>
            <a:r>
              <a:rPr lang="en-US" sz="1200" i="0" dirty="0">
                <a:solidFill>
                  <a:srgbClr val="31B42E"/>
                </a:solidFill>
              </a:rPr>
              <a:t>…. Get</a:t>
            </a:r>
            <a:r>
              <a:rPr lang="en-US" sz="1200" i="0" baseline="0" dirty="0">
                <a:solidFill>
                  <a:srgbClr val="31B42E"/>
                </a:solidFill>
              </a:rPr>
              <a:t> data, then transform and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2) </a:t>
            </a:r>
            <a:r>
              <a:rPr lang="en-US" sz="1200" b="1" i="0" baseline="0" dirty="0">
                <a:solidFill>
                  <a:srgbClr val="31B42E"/>
                </a:solidFill>
              </a:rPr>
              <a:t>Exploration</a:t>
            </a:r>
            <a:r>
              <a:rPr lang="en-US" sz="1200" i="0" baseline="0" dirty="0">
                <a:solidFill>
                  <a:srgbClr val="31B42E"/>
                </a:solidFill>
              </a:rPr>
              <a:t>: Free form </a:t>
            </a:r>
            <a:r>
              <a:rPr lang="en-US" sz="1200" b="0" i="0" baseline="0" dirty="0">
                <a:solidFill>
                  <a:srgbClr val="31B42E"/>
                </a:solidFill>
              </a:rPr>
              <a:t>data exploration, canvas experience.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3) </a:t>
            </a:r>
            <a:r>
              <a:rPr lang="en-US" sz="1200" b="1" i="0" baseline="0" dirty="0">
                <a:solidFill>
                  <a:srgbClr val="31B42E"/>
                </a:solidFill>
              </a:rPr>
              <a:t>Report</a:t>
            </a:r>
            <a:r>
              <a:rPr lang="en-US" sz="1200" i="0" baseline="0" dirty="0">
                <a:solidFill>
                  <a:srgbClr val="31B42E"/>
                </a:solidFill>
              </a:rPr>
              <a:t> … Create interactive reports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4) </a:t>
            </a:r>
            <a:r>
              <a:rPr lang="en-US" sz="1200" b="1" i="0" baseline="0" dirty="0">
                <a:solidFill>
                  <a:srgbClr val="31B42E"/>
                </a:solidFill>
              </a:rPr>
              <a:t>Share</a:t>
            </a:r>
            <a:r>
              <a:rPr lang="en-US" sz="1200" i="0" baseline="0" dirty="0">
                <a:solidFill>
                  <a:srgbClr val="31B42E"/>
                </a:solidFill>
              </a:rPr>
              <a:t> </a:t>
            </a:r>
            <a:r>
              <a:rPr lang="en-US" sz="1200" b="1" i="0" baseline="0" dirty="0">
                <a:solidFill>
                  <a:srgbClr val="31B42E"/>
                </a:solidFill>
              </a:rPr>
              <a:t>and collaborate </a:t>
            </a:r>
            <a:r>
              <a:rPr lang="en-US" sz="1200" i="0" baseline="0" dirty="0">
                <a:solidFill>
                  <a:srgbClr val="31B42E"/>
                </a:solidFill>
              </a:rPr>
              <a:t>with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31B42E"/>
                </a:solidFill>
              </a:rPr>
              <a:t>Power BI Desktop is a free desktop companion application for the Power BI service. It</a:t>
            </a:r>
            <a:r>
              <a:rPr lang="en-US" sz="1200" i="0" baseline="0" dirty="0">
                <a:solidFill>
                  <a:srgbClr val="31B42E"/>
                </a:solidFill>
              </a:rPr>
              <a:t> enables </a:t>
            </a:r>
            <a:r>
              <a:rPr lang="en-US" sz="1200" i="0" dirty="0">
                <a:solidFill>
                  <a:srgbClr val="31B42E"/>
                </a:solidFill>
              </a:rPr>
              <a:t>visual data exploration and report-authoring</a:t>
            </a:r>
            <a:r>
              <a:rPr lang="en-US" sz="1200" i="0" baseline="0" dirty="0">
                <a:solidFill>
                  <a:srgbClr val="31B42E"/>
                </a:solidFill>
              </a:rPr>
              <a:t>. Complementary to Excel</a:t>
            </a:r>
            <a:r>
              <a:rPr lang="en-US" sz="1200" i="0" baseline="0" dirty="0">
                <a:solidFill>
                  <a:schemeClr val="tx1"/>
                </a:solidFill>
              </a:rPr>
              <a:t>, it c</a:t>
            </a:r>
            <a:r>
              <a:rPr lang="en-US" sz="1200" dirty="0"/>
              <a:t>ombines the capabilities of Power Query, Power Pivot &amp; Power View</a:t>
            </a:r>
            <a:r>
              <a:rPr lang="en-US" sz="1200" baseline="0" dirty="0"/>
              <a:t> into a single interface. </a:t>
            </a:r>
            <a:endParaRPr lang="en-US" sz="1200" dirty="0"/>
          </a:p>
          <a:p>
            <a:endParaRPr lang="en-US" sz="1200" i="0" dirty="0">
              <a:solidFill>
                <a:srgbClr val="31B42E"/>
              </a:solidFill>
            </a:endParaRPr>
          </a:p>
          <a:p>
            <a:pPr marL="0" indent="0">
              <a:buFont typeface="Arial" panose="020B0604020202020204" pitchFamily="34" charset="0"/>
              <a:buNone/>
            </a:pPr>
            <a:r>
              <a:rPr lang="en-GB" sz="1200" baseline="0" dirty="0">
                <a:solidFill>
                  <a:schemeClr val="tx2"/>
                </a:solidFill>
              </a:rPr>
              <a:t>With Power BI Desktop, you can:</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Acquire and prepare data using extensive query capabilities</a:t>
            </a:r>
          </a:p>
          <a:p>
            <a:pPr marL="171450" lvl="0" indent="-171450">
              <a:buFont typeface="Arial" panose="020B0604020202020204" pitchFamily="34" charset="0"/>
              <a:buChar char="•"/>
            </a:pPr>
            <a:r>
              <a:rPr lang="en-GB" sz="1200" dirty="0">
                <a:solidFill>
                  <a:schemeClr val="tx2"/>
                </a:solidFill>
              </a:rPr>
              <a:t>Manipulation</a:t>
            </a:r>
            <a:r>
              <a:rPr lang="en-GB" sz="1200" baseline="0" dirty="0">
                <a:solidFill>
                  <a:schemeClr val="tx2"/>
                </a:solidFill>
              </a:rPr>
              <a:t> and consolidation of m</a:t>
            </a:r>
            <a:r>
              <a:rPr lang="en-GB" sz="1200" dirty="0">
                <a:solidFill>
                  <a:schemeClr val="tx2"/>
                </a:solidFill>
              </a:rPr>
              <a:t>ultiple</a:t>
            </a:r>
            <a:r>
              <a:rPr lang="en-GB" sz="1200" baseline="0" dirty="0">
                <a:solidFill>
                  <a:schemeClr val="tx2"/>
                </a:solidFill>
              </a:rPr>
              <a:t> data sources is performed in Power BI Desktop – this enables Power BI service users to use data from multiple sources in a single report</a:t>
            </a:r>
            <a:endParaRPr lang="en-GB" sz="1200" dirty="0">
              <a:solidFill>
                <a:schemeClr val="tx2"/>
              </a:solidFil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Establish data structure, then transform and analyze data</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Visualize and explore your data in new ways </a:t>
            </a:r>
            <a:r>
              <a:rPr lang="en-US" sz="1200" dirty="0">
                <a:solidFill>
                  <a:schemeClr val="tx2"/>
                </a:solidFill>
              </a:rPr>
              <a:t>through a freeform drag-and-drop canvas</a:t>
            </a:r>
            <a:endParaRPr lang="en-GB" sz="1200" dirty="0">
              <a:solidFill>
                <a:schemeClr val="tx2"/>
              </a:solidFill>
            </a:endParaRPr>
          </a:p>
          <a:p>
            <a:pPr marL="171450" indent="-171450">
              <a:buFont typeface="Arial" panose="020B0604020202020204" pitchFamily="34" charset="0"/>
              <a:buChar char="•"/>
            </a:pPr>
            <a:r>
              <a:rPr lang="en-US" sz="1200" dirty="0">
                <a:solidFill>
                  <a:schemeClr val="tx2"/>
                </a:solidFill>
              </a:rPr>
              <a:t>Author reports with a broad range of modern data visualizations</a:t>
            </a:r>
          </a:p>
          <a:p>
            <a:pPr marL="171450" indent="-171450">
              <a:buFont typeface="Arial" panose="020B0604020202020204" pitchFamily="34" charset="0"/>
              <a:buChar char="•"/>
            </a:pPr>
            <a:r>
              <a:rPr lang="en-US" sz="1200" dirty="0">
                <a:solidFill>
                  <a:schemeClr val="tx2"/>
                </a:solidFill>
              </a:rPr>
              <a:t>Publish beautiful, interactive reports directly to powerbi.com</a:t>
            </a:r>
            <a:endParaRPr lang="en-US" sz="1400" dirty="0">
              <a:solidFill>
                <a:schemeClr val="tx2"/>
              </a:solidFill>
            </a:endParaRPr>
          </a:p>
          <a:p>
            <a:pPr marL="171450" indent="-171450">
              <a:buFont typeface="Arial" panose="020B0604020202020204" pitchFamily="34" charset="0"/>
              <a:buChar char="•"/>
            </a:pPr>
            <a:r>
              <a:rPr lang="en-US" sz="1200" dirty="0">
                <a:solidFill>
                  <a:schemeClr val="tx2"/>
                </a:solidFill>
              </a:rPr>
              <a:t>Securely share reports through unique, curated content library approach</a:t>
            </a:r>
            <a:endParaRPr lang="en-US" sz="1400" dirty="0">
              <a:solidFill>
                <a:schemeClr val="tx2"/>
              </a:solidFill>
            </a:endParaRPr>
          </a:p>
        </p:txBody>
      </p:sp>
      <p:sp>
        <p:nvSpPr>
          <p:cNvPr id="4" name="Slide Number Placeholder 3"/>
          <p:cNvSpPr>
            <a:spLocks noGrp="1"/>
          </p:cNvSpPr>
          <p:nvPr>
            <p:ph type="sldNum" sz="quarter" idx="10"/>
          </p:nvPr>
        </p:nvSpPr>
        <p:spPr/>
        <p:txBody>
          <a:bodyPr/>
          <a:lstStyle/>
          <a:p>
            <a:fld id="{075C3270-D5B6-4AE0-BFEC-3BB548CBAE0E}"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40018619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Key message:</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Power BI Desktop allows you to connect to </a:t>
            </a:r>
            <a:r>
              <a:rPr lang="en-US" baseline="0" dirty="0"/>
              <a:t>data sources beyond what powerbi.com supports – </a:t>
            </a:r>
            <a:r>
              <a:rPr lang="en-US" i="1" u="sng" baseline="0" dirty="0"/>
              <a:t>constantly working and adding new data sources</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For more information</a:t>
            </a:r>
            <a:r>
              <a:rPr lang="en-US" b="1" baseline="0" dirty="0"/>
              <a:t> visit: </a:t>
            </a:r>
            <a:r>
              <a:rPr lang="en-US" b="0" baseline="0" dirty="0"/>
              <a:t>https://powerbi.microsoft.com/en-us/documentation/powerbi-desktop-data-sources/ </a:t>
            </a:r>
            <a:endParaRPr lang="en-US" b="0"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Talking points:</a:t>
            </a:r>
          </a:p>
          <a:p>
            <a:pPr marL="171450" lvl="0" indent="-171450">
              <a:buFont typeface="Arial" panose="020B0604020202020204" pitchFamily="34" charset="0"/>
              <a:buChar char="•"/>
            </a:pPr>
            <a:r>
              <a:rPr lang="en-US" baseline="0" dirty="0"/>
              <a:t>The four major categories of data source are files, databases, Azure services and other (SaaS category was removed)</a:t>
            </a:r>
          </a:p>
          <a:p>
            <a:pPr marL="171450" lvl="0" indent="-171450">
              <a:buFont typeface="Arial" panose="020B0604020202020204" pitchFamily="34" charset="0"/>
              <a:buChar char="•"/>
            </a:pPr>
            <a:r>
              <a:rPr lang="en-US" sz="1200" baseline="0" dirty="0"/>
              <a:t>Power BI Desktop supports a number of data sources that other competing services do not</a:t>
            </a:r>
            <a:endParaRPr lang="en-US" baseline="0" dirty="0"/>
          </a:p>
          <a:p>
            <a:pPr marL="171450" indent="-171450">
              <a:buFont typeface="Arial" panose="020B0604020202020204" pitchFamily="34" charset="0"/>
              <a:buChar char="•"/>
            </a:pPr>
            <a:r>
              <a:rPr lang="en-GB" sz="1200" dirty="0"/>
              <a:t>Navigate data quickly with in-memory processing that optimizes performance </a:t>
            </a:r>
          </a:p>
          <a:p>
            <a:pPr marL="171450" indent="-171450">
              <a:buFont typeface="Arial" panose="020B0604020202020204" pitchFamily="34" charset="0"/>
              <a:buChar char="•"/>
            </a:pPr>
            <a:r>
              <a:rPr lang="en-GB" sz="1200" dirty="0"/>
              <a:t>Pare down datasets to only what’s needed by editing queries before data </a:t>
            </a:r>
            <a:r>
              <a:rPr lang="en-US" sz="1200" dirty="0"/>
              <a:t>is loaded to Power BI Desktop</a:t>
            </a:r>
          </a:p>
        </p:txBody>
      </p:sp>
      <p:sp>
        <p:nvSpPr>
          <p:cNvPr id="4" name="Slide Number Placeholder 3"/>
          <p:cNvSpPr>
            <a:spLocks noGrp="1"/>
          </p:cNvSpPr>
          <p:nvPr>
            <p:ph type="sldNum" sz="quarter" idx="10"/>
          </p:nvPr>
        </p:nvSpPr>
        <p:spPr/>
        <p:txBody>
          <a:bodyPr/>
          <a:lstStyle/>
          <a:p>
            <a:fld id="{075C3270-D5B6-4AE0-BFEC-3BB548CBAE0E}" type="slidenum">
              <a:rPr lang="en-US" smtClean="0"/>
              <a:t>32</a:t>
            </a:fld>
            <a:endParaRPr lang="en-US"/>
          </a:p>
        </p:txBody>
      </p:sp>
    </p:spTree>
    <p:extLst>
      <p:ext uri="{BB962C8B-B14F-4D97-AF65-F5344CB8AC3E}">
        <p14:creationId xmlns:p14="http://schemas.microsoft.com/office/powerpoint/2010/main" val="2227104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Power BI Desktop</a:t>
            </a:r>
            <a:r>
              <a:rPr lang="en-US" baseline="0" dirty="0"/>
              <a:t> enables extensive data analysis, enabling you to produce rich data models using formulas and relationships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baseline="0" dirty="0" err="1">
                <a:solidFill>
                  <a:srgbClr val="FF0000"/>
                </a:solidFill>
                <a:latin typeface="Segoe UI" panose="020B0502040204020203" pitchFamily="34" charset="0"/>
                <a:ea typeface="+mn-ea"/>
                <a:cs typeface="Segoe UI" panose="020B0502040204020203" pitchFamily="34" charset="0"/>
              </a:rPr>
              <a:t>DirectQuery</a:t>
            </a:r>
            <a:r>
              <a:rPr lang="en-US" sz="1400" b="0" i="0" u="none" strike="noStrike" kern="1200" baseline="0" dirty="0">
                <a:solidFill>
                  <a:srgbClr val="FF0000"/>
                </a:solidFill>
                <a:latin typeface="Segoe UI" panose="020B0502040204020203" pitchFamily="34" charset="0"/>
                <a:ea typeface="+mn-ea"/>
                <a:cs typeface="Segoe UI" panose="020B0502040204020203" pitchFamily="34" charset="0"/>
              </a:rPr>
              <a:t> data sources – user can specify </a:t>
            </a:r>
            <a:r>
              <a:rPr lang="en-US" sz="1400" b="0" i="0" u="none" strike="noStrike" kern="1200" baseline="0" dirty="0" err="1">
                <a:solidFill>
                  <a:srgbClr val="FF0000"/>
                </a:solidFill>
                <a:latin typeface="Segoe UI" panose="020B0502040204020203" pitchFamily="34" charset="0"/>
                <a:ea typeface="+mn-ea"/>
                <a:cs typeface="Segoe UI" panose="020B0502040204020203" pitchFamily="34" charset="0"/>
              </a:rPr>
              <a:t>DirectQuery</a:t>
            </a:r>
            <a:r>
              <a:rPr lang="en-US" sz="1400" b="0" i="0" u="none" strike="noStrike" kern="1200" baseline="0" dirty="0">
                <a:solidFill>
                  <a:srgbClr val="FF0000"/>
                </a:solidFill>
                <a:latin typeface="Segoe UI" panose="020B0502040204020203" pitchFamily="34" charset="0"/>
                <a:ea typeface="+mn-ea"/>
                <a:cs typeface="Segoe UI" panose="020B0502040204020203" pitchFamily="34" charset="0"/>
              </a:rPr>
              <a:t> vs. Import mode in data source dialogs</a:t>
            </a: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Automatically create a model simply</a:t>
            </a:r>
            <a:r>
              <a:rPr lang="en-US" sz="1200" baseline="0" dirty="0"/>
              <a:t> </a:t>
            </a:r>
            <a:r>
              <a:rPr lang="en-US" sz="1200" dirty="0"/>
              <a:t>by importing data</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Power BI </a:t>
            </a:r>
            <a:r>
              <a:rPr lang="en-US" sz="1400" dirty="0">
                <a:gradFill>
                  <a:gsLst>
                    <a:gs pos="1250">
                      <a:schemeClr val="tx2"/>
                    </a:gs>
                    <a:gs pos="99000">
                      <a:schemeClr val="tx2"/>
                    </a:gs>
                  </a:gsLst>
                  <a:lin ang="5400000" scaled="0"/>
                </a:gradFill>
              </a:rPr>
              <a:t>Desktop detects relationships automatically, categorizes data and applies default summarization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t>Refine models to enable complex calculations</a:t>
            </a:r>
          </a:p>
          <a:p>
            <a:pPr marL="628650" lvl="1" indent="-171450">
              <a:buFont typeface="Arial" panose="020B0604020202020204" pitchFamily="34" charset="0"/>
              <a:buChar char="•"/>
            </a:pPr>
            <a:r>
              <a:rPr lang="en-US" baseline="0" dirty="0"/>
              <a:t>Identify relationships between datasets from a variety of sources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Create relationships between tables manually or using the AutoDetect feature</a:t>
            </a:r>
          </a:p>
          <a:p>
            <a:pPr marL="1085850" lvl="2" indent="-171450">
              <a:buFont typeface="Arial" panose="020B0604020202020204" pitchFamily="34" charset="0"/>
              <a:buChar char="•"/>
            </a:pPr>
            <a:r>
              <a:rPr lang="en-US" baseline="0" dirty="0"/>
              <a:t>Desktop’s AutoDetect feature accelerates your analysis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Adjust relationship type (one-to-one, many-to-many or many-to-one) and cross-filter data for specific insights</a:t>
            </a:r>
            <a:endParaRPr lang="en-GB" sz="1400" dirty="0"/>
          </a:p>
          <a:p>
            <a:pPr marL="171450" indent="-171450">
              <a:buFont typeface="Arial" panose="020B0604020202020204" pitchFamily="34" charset="0"/>
              <a:buChar char="•"/>
            </a:pPr>
            <a:r>
              <a:rPr lang="en-US" sz="1800" dirty="0"/>
              <a:t>Define calculations – known as measures – to generate new fields for use in reports. Measures create new information from existing data already in your model</a:t>
            </a:r>
          </a:p>
          <a:p>
            <a:pPr marL="628650" lvl="1" indent="-171450">
              <a:buFont typeface="Arial" panose="020B0604020202020204" pitchFamily="34" charset="0"/>
              <a:buChar char="•"/>
            </a:pPr>
            <a:r>
              <a:rPr lang="en-US" sz="1200" dirty="0"/>
              <a:t>Measures are </a:t>
            </a:r>
            <a:r>
              <a:rPr lang="en-US" sz="1200" kern="1200" dirty="0">
                <a:solidFill>
                  <a:schemeClr val="tx1"/>
                </a:solidFill>
                <a:effectLst/>
                <a:latin typeface="+mn-lt"/>
                <a:ea typeface="+mn-ea"/>
                <a:cs typeface="+mn-cs"/>
              </a:rPr>
              <a:t>used in some of the most common data analysis; for example, sums, averages, minimum or maximum values, counts, or more advanced calculations you create yourself using a DAX formula.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calculated results of measures are always changing in response to your interaction with your reports, allowing for fast and dynamic ad-hoc data exploration</a:t>
            </a:r>
            <a:endParaRPr lang="en-US" sz="1200" dirty="0"/>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You can use automatically generated measures, or create custom measures with Data Analysis Expressions (DAX) formulas</a:t>
            </a:r>
            <a:endParaRPr lang="en-US" sz="1400" dirty="0">
              <a:solidFill>
                <a:schemeClr val="tx1"/>
              </a:solidFill>
            </a:endParaRPr>
          </a:p>
          <a:p>
            <a:pPr marL="1085850" lvl="2" indent="-171450">
              <a:buFont typeface="Arial" panose="020B0604020202020204" pitchFamily="34" charset="0"/>
              <a:buChar char="•"/>
            </a:pPr>
            <a:r>
              <a:rPr lang="en-US" sz="1200" dirty="0"/>
              <a:t>This helps you enrich your data model</a:t>
            </a:r>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Produce exactly the results you need using the DAX library of 200+ formula elements</a:t>
            </a:r>
          </a:p>
          <a:p>
            <a:pPr marL="628650" lvl="1" indent="-171450">
              <a:buFont typeface="Arial" panose="020B0604020202020204" pitchFamily="34" charset="0"/>
              <a:buChar char="•"/>
            </a:pPr>
            <a:r>
              <a:rPr lang="en-US" sz="1400" i="0" u="none" dirty="0">
                <a:gradFill>
                  <a:gsLst>
                    <a:gs pos="1250">
                      <a:schemeClr val="tx2"/>
                    </a:gs>
                    <a:gs pos="99000">
                      <a:schemeClr val="tx2"/>
                    </a:gs>
                  </a:gsLst>
                  <a:lin ang="5400000" scaled="0"/>
                </a:gradFill>
              </a:rPr>
              <a:t>Use</a:t>
            </a:r>
            <a:r>
              <a:rPr lang="en-US" sz="1400" i="0" u="none" baseline="0" dirty="0">
                <a:gradFill>
                  <a:gsLst>
                    <a:gs pos="1250">
                      <a:schemeClr val="tx2"/>
                    </a:gs>
                    <a:gs pos="99000">
                      <a:schemeClr val="tx2"/>
                    </a:gs>
                  </a:gsLst>
                  <a:lin ang="5400000" scaled="0"/>
                </a:gradFill>
              </a:rPr>
              <a:t> DAX library to create calculated tables too…  </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Use DAX time intelligence functions with the built-in time intelligence functions</a:t>
            </a:r>
            <a:endParaRPr lang="en-US" sz="1400" i="0" u="none"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GB" sz="1800" dirty="0"/>
              <a:t>Develop advanced analytics using a combination of measures and relationships</a:t>
            </a:r>
          </a:p>
          <a:p>
            <a:pPr marL="628650" lvl="1" indent="-171450">
              <a:buFont typeface="Arial" panose="020B0604020202020204" pitchFamily="34" charset="0"/>
              <a:buChar char="•"/>
            </a:pPr>
            <a:r>
              <a:rPr lang="en-GB" sz="1600" dirty="0">
                <a:gradFill>
                  <a:gsLst>
                    <a:gs pos="1250">
                      <a:schemeClr val="tx2"/>
                    </a:gs>
                    <a:gs pos="99000">
                      <a:schemeClr val="tx2"/>
                    </a:gs>
                  </a:gsLst>
                  <a:lin ang="5400000" scaled="0"/>
                </a:gradFill>
              </a:rPr>
              <a:t>Uncover correlations, highlight exceptions and understand business outcomes</a:t>
            </a:r>
          </a:p>
        </p:txBody>
      </p:sp>
      <p:sp>
        <p:nvSpPr>
          <p:cNvPr id="4" name="Slide Number Placeholder 3"/>
          <p:cNvSpPr>
            <a:spLocks noGrp="1"/>
          </p:cNvSpPr>
          <p:nvPr>
            <p:ph type="sldNum" sz="quarter" idx="10"/>
          </p:nvPr>
        </p:nvSpPr>
        <p:spPr/>
        <p:txBody>
          <a:bodyPr/>
          <a:lstStyle/>
          <a:p>
            <a:fld id="{075C3270-D5B6-4AE0-BFEC-3BB548CBAE0E}"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42880636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Prepare</a:t>
            </a:r>
            <a:r>
              <a:rPr lang="en-US" baseline="0" dirty="0"/>
              <a:t> and explore data intuitively, using functionality similar to that of Power Query for Excel</a:t>
            </a:r>
          </a:p>
          <a:p>
            <a:pPr marL="171450" indent="-171450">
              <a:buFont typeface="Arial" panose="020B0604020202020204" pitchFamily="34" charset="0"/>
              <a:buChar char="•"/>
            </a:pPr>
            <a:r>
              <a:rPr lang="en-GB" sz="1200" dirty="0"/>
              <a:t>Adjust, or shape, </a:t>
            </a:r>
            <a:r>
              <a:rPr lang="en-US" sz="1200" dirty="0"/>
              <a:t>data into the form and format that fits your needs</a:t>
            </a:r>
            <a:endParaRPr lang="en-US" sz="1200" baseline="0" dirty="0"/>
          </a:p>
          <a:p>
            <a:pPr marL="628650" lvl="1" indent="-171450">
              <a:buFont typeface="Arial" panose="020B0604020202020204" pitchFamily="34" charset="0"/>
              <a:buChar char="•"/>
            </a:pPr>
            <a:r>
              <a:rPr lang="en-US" sz="2000" baseline="0" dirty="0"/>
              <a:t>A few examples – you can </a:t>
            </a:r>
            <a:r>
              <a:rPr lang="en-GB" sz="2000" dirty="0"/>
              <a:t>adjust data type, remove columns, change table names </a:t>
            </a:r>
            <a:r>
              <a:rPr lang="en-GB" sz="2000" b="0" i="1" u="sng" dirty="0">
                <a:solidFill>
                  <a:srgbClr val="FF0000"/>
                </a:solidFill>
              </a:rPr>
              <a:t>and delete relationships</a:t>
            </a:r>
          </a:p>
          <a:p>
            <a:pPr marL="628650" lvl="1" indent="-171450">
              <a:buFont typeface="Arial" panose="020B0604020202020204" pitchFamily="34" charset="0"/>
              <a:buChar char="•"/>
            </a:pPr>
            <a:r>
              <a:rPr lang="en-GB" sz="1279" dirty="0"/>
              <a:t>Use the Applied Steps view in Query Settings to precisely tune how the data is shaped</a:t>
            </a:r>
            <a:r>
              <a:rPr lang="en-GB" sz="1279" baseline="0" dirty="0"/>
              <a:t> - e.g. </a:t>
            </a:r>
            <a:r>
              <a:rPr lang="en-GB" sz="1279" dirty="0"/>
              <a:t>adjust the order of data-shaping steps, or remove steps if needed</a:t>
            </a:r>
            <a:endParaRPr lang="en-US" baseline="0" dirty="0"/>
          </a:p>
          <a:p>
            <a:pPr marL="1085850" lvl="2" indent="-171450">
              <a:buFont typeface="Arial" panose="020B0604020202020204" pitchFamily="34" charset="0"/>
              <a:buChar char="•"/>
            </a:pPr>
            <a:r>
              <a:rPr lang="en-US" baseline="0" dirty="0"/>
              <a:t>Power Query records your sequence of data exploration activities, making it easy to re-apply them to additional sets of data</a:t>
            </a:r>
          </a:p>
          <a:p>
            <a:pPr marL="1085850" lvl="2" indent="-171450">
              <a:buFont typeface="Arial" panose="020B0604020202020204" pitchFamily="34" charset="0"/>
              <a:buChar char="•"/>
            </a:pPr>
            <a:r>
              <a:rPr lang="en-US" baseline="0" dirty="0"/>
              <a:t>Manage queries easily or reorder queries via drag and drop</a:t>
            </a:r>
          </a:p>
          <a:p>
            <a:pPr marL="1085850" lvl="2" indent="-171450">
              <a:buFont typeface="Arial" panose="020B0604020202020204" pitchFamily="34" charset="0"/>
              <a:buChar char="•"/>
            </a:pPr>
            <a:r>
              <a:rPr lang="en-US" baseline="0" dirty="0"/>
              <a:t>Use parameters in your queries that can be referenced later in the UX. Define allowed values for parameters.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gradFill>
                  <a:gsLst>
                    <a:gs pos="1250">
                      <a:schemeClr val="tx2"/>
                    </a:gs>
                    <a:gs pos="99000">
                      <a:schemeClr val="tx2"/>
                    </a:gs>
                  </a:gsLst>
                  <a:lin ang="5400000" scaled="0"/>
                </a:gradFill>
              </a:rPr>
              <a:t>Modify data types to support specific calculation requirements – some calculations require data</a:t>
            </a:r>
            <a:r>
              <a:rPr lang="en-US" sz="1200" baseline="0" dirty="0">
                <a:gradFill>
                  <a:gsLst>
                    <a:gs pos="1250">
                      <a:schemeClr val="tx2"/>
                    </a:gs>
                    <a:gs pos="99000">
                      <a:schemeClr val="tx2"/>
                    </a:gs>
                  </a:gsLst>
                  <a:lin ang="5400000" scaled="0"/>
                </a:gradFill>
              </a:rPr>
              <a:t> in a specific format</a:t>
            </a:r>
            <a:endParaRPr lang="en-US" baseline="0" dirty="0"/>
          </a:p>
          <a:p>
            <a:pPr marL="171450" indent="-171450">
              <a:buFont typeface="Arial" panose="020B0604020202020204" pitchFamily="34" charset="0"/>
              <a:buChar char="•"/>
            </a:pPr>
            <a:r>
              <a:rPr lang="en-US" baseline="0" dirty="0"/>
              <a:t>Combine data from different types of data sources to ensure consistent query semantics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Add conditional columns</a:t>
            </a:r>
          </a:p>
          <a:p>
            <a:pPr marL="171450" marR="0" lvl="0" indent="-171450" algn="l" rtl="0">
              <a:buClrTx/>
              <a:buFont typeface="Arial" panose="020B0604020202020204" pitchFamily="34" charset="0"/>
              <a:buChar char="•"/>
            </a:pPr>
            <a:r>
              <a:rPr lang="en-US" sz="1200" b="0" i="0" kern="1200" dirty="0">
                <a:solidFill>
                  <a:schemeClr val="tx1"/>
                </a:solidFill>
                <a:effectLst/>
                <a:latin typeface="+mn-lt"/>
                <a:ea typeface="+mn-ea"/>
                <a:cs typeface="+mn-cs"/>
              </a:rPr>
              <a:t>Built-in </a:t>
            </a:r>
            <a:r>
              <a:rPr lang="en-US" sz="1200" kern="1200" baseline="0" dirty="0">
                <a:solidFill>
                  <a:schemeClr val="tx1"/>
                </a:solidFill>
                <a:latin typeface="+mn-lt"/>
                <a:ea typeface="+mn-ea"/>
                <a:cs typeface="+mn-cs"/>
              </a:rPr>
              <a:t>transformation</a:t>
            </a:r>
            <a:r>
              <a:rPr lang="en-US" sz="1200" b="0" i="0" kern="1200" dirty="0">
                <a:solidFill>
                  <a:schemeClr val="tx1"/>
                </a:solidFill>
                <a:effectLst/>
                <a:latin typeface="+mn-lt"/>
                <a:ea typeface="+mn-ea"/>
                <a:cs typeface="+mn-cs"/>
              </a:rPr>
              <a:t> to extract the </a:t>
            </a:r>
            <a:r>
              <a:rPr lang="en-US" sz="1200" b="0" i="0" kern="1200" dirty="0" err="1">
                <a:solidFill>
                  <a:schemeClr val="tx1"/>
                </a:solidFill>
                <a:effectLst/>
                <a:latin typeface="+mn-lt"/>
                <a:ea typeface="+mn-ea"/>
                <a:cs typeface="+mn-cs"/>
              </a:rPr>
              <a:t>WeekDay</a:t>
            </a:r>
            <a:r>
              <a:rPr lang="en-US" sz="1200" b="0" i="0" kern="1200" dirty="0">
                <a:solidFill>
                  <a:schemeClr val="tx1"/>
                </a:solidFill>
                <a:effectLst/>
                <a:latin typeface="+mn-lt"/>
                <a:ea typeface="+mn-ea"/>
                <a:cs typeface="+mn-cs"/>
              </a:rPr>
              <a:t> or Month names from a given Date/Time column. Similarly, you can extract the Start or End of an Hour based on a Date/Time or Time column.</a:t>
            </a:r>
            <a:endParaRPr lang="en-US" baseline="0" dirty="0"/>
          </a:p>
          <a:p>
            <a:pPr marL="171450" indent="-171450">
              <a:buFont typeface="Arial" panose="020B0604020202020204" pitchFamily="34" charset="0"/>
              <a:buChar char="•"/>
            </a:pPr>
            <a:r>
              <a:rPr lang="en-US" baseline="0" dirty="0"/>
              <a:t>Mashup data across multiple data sources into a single table to support advanced analysis and reporting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can take advantage of R inside the Query Editor to perform data cleansing, advanced data shaping, and analytics in datasets including completion of missing data, predictions, and clustering, just to name a few.</a:t>
            </a:r>
            <a:endParaRPr lang="en-US" baseline="0" dirty="0"/>
          </a:p>
        </p:txBody>
      </p:sp>
      <p:sp>
        <p:nvSpPr>
          <p:cNvPr id="4" name="Slide Number Placeholder 3"/>
          <p:cNvSpPr>
            <a:spLocks noGrp="1"/>
          </p:cNvSpPr>
          <p:nvPr>
            <p:ph type="sldNum" sz="quarter" idx="10"/>
          </p:nvPr>
        </p:nvSpPr>
        <p:spPr/>
        <p:txBody>
          <a:bodyPr/>
          <a:lstStyle/>
          <a:p>
            <a:fld id="{075C3270-D5B6-4AE0-BFEC-3BB548CBAE0E}" type="slidenum">
              <a:rPr lang="en-US" smtClean="0"/>
              <a:t>34</a:t>
            </a:fld>
            <a:endParaRPr lang="en-US"/>
          </a:p>
        </p:txBody>
      </p:sp>
    </p:spTree>
    <p:extLst>
      <p:ext uri="{BB962C8B-B14F-4D97-AF65-F5344CB8AC3E}">
        <p14:creationId xmlns:p14="http://schemas.microsoft.com/office/powerpoint/2010/main" val="25276962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Power BI Desktop</a:t>
            </a:r>
            <a:r>
              <a:rPr lang="en-US" baseline="0" dirty="0"/>
              <a:t> enables extensive data analysis, enabling you to produce rich data models using formulas and relationships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Automatically create a model simply</a:t>
            </a:r>
            <a:r>
              <a:rPr lang="en-US" sz="1200" baseline="0" dirty="0"/>
              <a:t> </a:t>
            </a:r>
            <a:r>
              <a:rPr lang="en-US" sz="1200" dirty="0"/>
              <a:t>by importing data</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Power BI </a:t>
            </a:r>
            <a:r>
              <a:rPr lang="en-US" sz="1400" dirty="0">
                <a:gradFill>
                  <a:gsLst>
                    <a:gs pos="1250">
                      <a:schemeClr val="tx2"/>
                    </a:gs>
                    <a:gs pos="99000">
                      <a:schemeClr val="tx2"/>
                    </a:gs>
                  </a:gsLst>
                  <a:lin ang="5400000" scaled="0"/>
                </a:gradFill>
              </a:rPr>
              <a:t>Desktop detects relationships automatically, categorizes data and applies default summarization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t>Refine models to enable complex calculations</a:t>
            </a:r>
          </a:p>
          <a:p>
            <a:pPr marL="628650" lvl="1" indent="-171450">
              <a:buFont typeface="Arial" panose="020B0604020202020204" pitchFamily="34" charset="0"/>
              <a:buChar char="•"/>
            </a:pPr>
            <a:r>
              <a:rPr lang="en-US" baseline="0" dirty="0"/>
              <a:t>Identify relationships between datasets from a variety of sources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Create relationships between tables manually or using the AutoDetect feature</a:t>
            </a:r>
          </a:p>
          <a:p>
            <a:pPr marL="1085850" lvl="2" indent="-171450">
              <a:buFont typeface="Arial" panose="020B0604020202020204" pitchFamily="34" charset="0"/>
              <a:buChar char="•"/>
            </a:pPr>
            <a:r>
              <a:rPr lang="en-US" baseline="0" dirty="0"/>
              <a:t>Desktop’s AutoDetect feature accelerates your analysis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gradFill>
                  <a:gsLst>
                    <a:gs pos="1250">
                      <a:schemeClr val="tx2"/>
                    </a:gs>
                    <a:gs pos="99000">
                      <a:schemeClr val="tx2"/>
                    </a:gs>
                  </a:gsLst>
                  <a:lin ang="5400000" scaled="0"/>
                </a:gradFill>
              </a:rPr>
              <a:t>Adjust relationship type (one-to-one, many-to-many or many-to-one) and cross-filter data for specific insights</a:t>
            </a:r>
            <a:endParaRPr lang="en-GB" sz="1400" dirty="0"/>
          </a:p>
          <a:p>
            <a:pPr marL="171450" indent="-171450">
              <a:buFont typeface="Arial" panose="020B0604020202020204" pitchFamily="34" charset="0"/>
              <a:buChar char="•"/>
            </a:pPr>
            <a:r>
              <a:rPr lang="en-US" sz="1800" dirty="0"/>
              <a:t>Define calculations – known as measures – to generate new fields for use in reports. Measures create new information from existing data already in your model</a:t>
            </a:r>
          </a:p>
          <a:p>
            <a:pPr marL="628650" lvl="1" indent="-171450">
              <a:buFont typeface="Arial" panose="020B0604020202020204" pitchFamily="34" charset="0"/>
              <a:buChar char="•"/>
            </a:pPr>
            <a:r>
              <a:rPr lang="en-US" sz="1200" dirty="0"/>
              <a:t>Measures are </a:t>
            </a:r>
            <a:r>
              <a:rPr lang="en-US" sz="1200" kern="1200" dirty="0">
                <a:solidFill>
                  <a:schemeClr val="tx1"/>
                </a:solidFill>
                <a:effectLst/>
                <a:latin typeface="+mn-lt"/>
                <a:ea typeface="+mn-ea"/>
                <a:cs typeface="+mn-cs"/>
              </a:rPr>
              <a:t>used in some of the most common data analysis; for example, sums, averages, minimum or maximum values, counts, or more advanced calculations you create yourself using a DAX formula.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calculated results of measures are always changing in response to your interaction with your reports, allowing for fast and dynamic ad-hoc data exploration</a:t>
            </a:r>
            <a:endParaRPr lang="en-US" sz="1200" dirty="0"/>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You can use automatically generated measures, or create custom measures with Data Analysis Expressions (DAX) formulas</a:t>
            </a:r>
            <a:endParaRPr lang="en-US" sz="1400" dirty="0">
              <a:solidFill>
                <a:schemeClr val="tx1"/>
              </a:solidFill>
            </a:endParaRPr>
          </a:p>
          <a:p>
            <a:pPr marL="1085850" lvl="2" indent="-171450">
              <a:buFont typeface="Arial" panose="020B0604020202020204" pitchFamily="34" charset="0"/>
              <a:buChar char="•"/>
            </a:pPr>
            <a:r>
              <a:rPr lang="en-US" sz="1200" dirty="0"/>
              <a:t>This helps you enrich your data model</a:t>
            </a:r>
          </a:p>
          <a:p>
            <a:pPr marL="628650" lvl="1" indent="-171450">
              <a:buFont typeface="Arial" panose="020B0604020202020204" pitchFamily="34" charset="0"/>
              <a:buChar char="•"/>
            </a:pPr>
            <a:r>
              <a:rPr lang="en-US" sz="1400" dirty="0">
                <a:gradFill>
                  <a:gsLst>
                    <a:gs pos="1250">
                      <a:schemeClr val="tx2"/>
                    </a:gs>
                    <a:gs pos="99000">
                      <a:schemeClr val="tx2"/>
                    </a:gs>
                  </a:gsLst>
                  <a:lin ang="5400000" scaled="0"/>
                </a:gradFill>
              </a:rPr>
              <a:t>Produce exactly the results you need using the DAX library of 200+ formula elements</a:t>
            </a:r>
          </a:p>
          <a:p>
            <a:pPr marL="628650" lvl="1" indent="-171450">
              <a:buFont typeface="Arial" panose="020B0604020202020204" pitchFamily="34" charset="0"/>
              <a:buChar char="•"/>
            </a:pPr>
            <a:r>
              <a:rPr lang="en-US" sz="1400" i="1" u="sng" dirty="0">
                <a:gradFill>
                  <a:gsLst>
                    <a:gs pos="1250">
                      <a:schemeClr val="tx2"/>
                    </a:gs>
                    <a:gs pos="99000">
                      <a:schemeClr val="tx2"/>
                    </a:gs>
                  </a:gsLst>
                  <a:lin ang="5400000" scaled="0"/>
                </a:gradFill>
              </a:rPr>
              <a:t>Use</a:t>
            </a:r>
            <a:r>
              <a:rPr lang="en-US" sz="1400" i="1" u="sng" baseline="0" dirty="0">
                <a:gradFill>
                  <a:gsLst>
                    <a:gs pos="1250">
                      <a:schemeClr val="tx2"/>
                    </a:gs>
                    <a:gs pos="99000">
                      <a:schemeClr val="tx2"/>
                    </a:gs>
                  </a:gsLst>
                  <a:lin ang="5400000" scaled="0"/>
                </a:gradFill>
              </a:rPr>
              <a:t> DAX library to create calculated tables too…  </a:t>
            </a:r>
            <a:endParaRPr lang="en-US" sz="1400" i="1" u="sng"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GB" sz="1800" dirty="0"/>
              <a:t>Develop advanced analytics using a combination of measures and relationships</a:t>
            </a:r>
          </a:p>
          <a:p>
            <a:pPr marL="628650" lvl="1" indent="-171450">
              <a:buFont typeface="Arial" panose="020B0604020202020204" pitchFamily="34" charset="0"/>
              <a:buChar char="•"/>
            </a:pPr>
            <a:r>
              <a:rPr lang="en-GB" sz="1600" dirty="0">
                <a:gradFill>
                  <a:gsLst>
                    <a:gs pos="1250">
                      <a:schemeClr val="tx2"/>
                    </a:gs>
                    <a:gs pos="99000">
                      <a:schemeClr val="tx2"/>
                    </a:gs>
                  </a:gsLst>
                  <a:lin ang="5400000" scaled="0"/>
                </a:gradFill>
              </a:rPr>
              <a:t>Uncover correlations, highlight exceptions and understand business outcomes</a:t>
            </a:r>
          </a:p>
          <a:p>
            <a:pPr marL="171450" lvl="0" indent="-171450">
              <a:buFont typeface="Arial" panose="020B0604020202020204" pitchFamily="34" charset="0"/>
              <a:buChar char="•"/>
            </a:pPr>
            <a:r>
              <a:rPr lang="en-GB" sz="1600" dirty="0">
                <a:gradFill>
                  <a:gsLst>
                    <a:gs pos="1250">
                      <a:schemeClr val="tx2"/>
                    </a:gs>
                    <a:gs pos="99000">
                      <a:schemeClr val="tx2"/>
                    </a:gs>
                  </a:gsLst>
                  <a:lin ang="5400000" scaled="0"/>
                </a:gradFill>
              </a:rPr>
              <a:t>Define synonyms</a:t>
            </a:r>
            <a:r>
              <a:rPr lang="en-GB" sz="1600" baseline="0" dirty="0">
                <a:gradFill>
                  <a:gsLst>
                    <a:gs pos="1250">
                      <a:schemeClr val="tx2"/>
                    </a:gs>
                    <a:gs pos="99000">
                      <a:schemeClr val="tx2"/>
                    </a:gs>
                  </a:gsLst>
                  <a:lin ang="5400000" scaled="0"/>
                </a:gradFill>
              </a:rPr>
              <a:t> for improved Q&amp;A experience in Power BI service</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Power BI row-level security allows you to secure your data at the row level by defining security filters for Roles or in a table in the model.  You can define a Role and an associated security filter in the Power BI desktop and then assign members to that Role in the service. Once you have defined security filters for roles, you can test them in action by viewing the data as a specific Role in either the Power BI Desktop or the Power BI Service.</a:t>
            </a:r>
            <a:endParaRPr lang="en-GB" sz="1600" dirty="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fld id="{075C3270-D5B6-4AE0-BFEC-3BB548CBAE0E}"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37570236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reporting step is where the visual</a:t>
            </a:r>
            <a:r>
              <a:rPr lang="en-US" baseline="0" dirty="0"/>
              <a:t> data exploration enabled by Power BI Desktop really comes to life</a:t>
            </a:r>
          </a:p>
          <a:p>
            <a:pPr marL="628650" lvl="1" indent="-171450">
              <a:buFont typeface="Arial" panose="020B0604020202020204" pitchFamily="34" charset="0"/>
              <a:buChar char="•"/>
            </a:pPr>
            <a:r>
              <a:rPr lang="en-US" baseline="0" dirty="0"/>
              <a:t>Note: you can move directly from connecting to (importing) data to reporting – data preparation, modeling, and analysis are optional intermediate steps. Because Power BI Desktop automatically creates a data model for you upon data import, you can immediate generate reports</a:t>
            </a:r>
          </a:p>
          <a:p>
            <a:pPr marL="342900" indent="-342900" defTabSz="914400" fontAlgn="base">
              <a:lnSpc>
                <a:spcPct val="100000"/>
              </a:lnSpc>
              <a:spcBef>
                <a:spcPts val="600"/>
              </a:spcBef>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Explore data in a variety of ways and across multiple visualizations</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Select data elements and sort data</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Filter data and use cross-filter capabilities </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Drill into and across datasets</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Pivot and slice data</a:t>
            </a:r>
          </a:p>
          <a:p>
            <a:pPr marL="628650" lvl="1"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sz="2000" dirty="0"/>
              <a:t>Power BI Desktop enables</a:t>
            </a:r>
            <a:r>
              <a:rPr lang="en-US" sz="2000" baseline="0" dirty="0"/>
              <a:t> you to v</a:t>
            </a:r>
            <a:r>
              <a:rPr lang="en-US" sz="2000" dirty="0"/>
              <a:t>isualize data in a number of ways and easily author reports </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Depict data in compelling reports that tell stories using a range of interactive visualization</a:t>
            </a:r>
            <a:endParaRPr lang="en-GB" sz="1800" dirty="0">
              <a:solidFill>
                <a:schemeClr val="tx1"/>
              </a:solidFill>
            </a:endParaRPr>
          </a:p>
          <a:p>
            <a:pPr marL="628650" lvl="1" indent="-171450">
              <a:buFont typeface="Arial" panose="020B0604020202020204" pitchFamily="34" charset="0"/>
              <a:buChar char="•"/>
            </a:pPr>
            <a:r>
              <a:rPr lang="en-GB" sz="1800" dirty="0">
                <a:gradFill>
                  <a:gsLst>
                    <a:gs pos="1250">
                      <a:schemeClr val="tx2"/>
                    </a:gs>
                    <a:gs pos="99000">
                      <a:schemeClr val="tx2"/>
                    </a:gs>
                  </a:gsLst>
                  <a:lin ang="5400000" scaled="0"/>
                </a:gradFill>
              </a:rPr>
              <a:t>Use data from different sources in a single, consolidated report – create relationships between different</a:t>
            </a:r>
            <a:r>
              <a:rPr lang="en-GB" sz="1800" baseline="0" dirty="0">
                <a:gradFill>
                  <a:gsLst>
                    <a:gs pos="1250">
                      <a:schemeClr val="tx2"/>
                    </a:gs>
                    <a:gs pos="99000">
                      <a:schemeClr val="tx2"/>
                    </a:gs>
                  </a:gsLst>
                  <a:lin ang="5400000" scaled="0"/>
                </a:gradFill>
              </a:rPr>
              <a:t> data sources to create a data model, that you can then use in a report</a:t>
            </a:r>
            <a:endParaRPr lang="en-GB" sz="1800" baseline="0" dirty="0">
              <a:solidFill>
                <a:schemeClr val="tx1"/>
              </a:solidFill>
            </a:endParaRPr>
          </a:p>
          <a:p>
            <a:pPr marL="171450" lvl="0" indent="-171450">
              <a:buFont typeface="Arial" panose="020B0604020202020204" pitchFamily="34" charset="0"/>
              <a:buChar char="•"/>
            </a:pPr>
            <a:r>
              <a:rPr lang="en-US" sz="2000" baseline="0" dirty="0"/>
              <a:t>You can s</a:t>
            </a:r>
            <a:r>
              <a:rPr lang="en-US" sz="2000" dirty="0"/>
              <a:t>elect, transform and mashup data via a freeform, drag-and-drop canvas </a:t>
            </a:r>
          </a:p>
          <a:p>
            <a:pPr marL="171450" lvl="0" indent="-171450">
              <a:buFont typeface="Arial" panose="020B0604020202020204" pitchFamily="34" charset="0"/>
              <a:buChar char="•"/>
            </a:pPr>
            <a:r>
              <a:rPr lang="en-US" sz="2000" dirty="0"/>
              <a:t>Explore data in a variety of ways and across multiple visualizations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Select data elements and sort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Filter data, leveraging cross-filter capability</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Drill into and across datasets</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Pivot and slice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Change visualization types</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Use Quick Calc</a:t>
            </a:r>
            <a:r>
              <a:rPr lang="en-US" sz="1200" b="0" i="0" kern="1200" baseline="0" dirty="0">
                <a:solidFill>
                  <a:schemeClr val="tx1"/>
                </a:solidFill>
                <a:effectLst/>
                <a:latin typeface="+mn-lt"/>
                <a:ea typeface="+mn-ea"/>
                <a:cs typeface="+mn-cs"/>
              </a:rPr>
              <a:t> functions, e.g. to </a:t>
            </a:r>
            <a:r>
              <a:rPr lang="en-US" sz="1200" b="0" i="0" kern="1200" dirty="0">
                <a:solidFill>
                  <a:schemeClr val="tx1"/>
                </a:solidFill>
                <a:effectLst/>
                <a:latin typeface="+mn-lt"/>
                <a:ea typeface="+mn-ea"/>
                <a:cs typeface="+mn-cs"/>
              </a:rPr>
              <a:t>calculate and</a:t>
            </a:r>
            <a:r>
              <a:rPr lang="en-US" sz="1200" b="0" i="0" kern="1200" baseline="0" dirty="0">
                <a:solidFill>
                  <a:schemeClr val="tx1"/>
                </a:solidFill>
                <a:effectLst/>
                <a:latin typeface="+mn-lt"/>
                <a:ea typeface="+mn-ea"/>
                <a:cs typeface="+mn-cs"/>
              </a:rPr>
              <a:t> show</a:t>
            </a:r>
            <a:r>
              <a:rPr lang="en-US" sz="1200" b="0" i="0" kern="1200" dirty="0">
                <a:solidFill>
                  <a:schemeClr val="tx1"/>
                </a:solidFill>
                <a:effectLst/>
                <a:latin typeface="+mn-lt"/>
                <a:ea typeface="+mn-ea"/>
                <a:cs typeface="+mn-cs"/>
              </a:rPr>
              <a:t> the percent of the grand total for each data value.</a:t>
            </a:r>
            <a:endParaRPr lang="en-GB" sz="1279"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8/11/2021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0436658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reporting step is where the visual</a:t>
            </a:r>
            <a:r>
              <a:rPr lang="en-US" baseline="0" dirty="0"/>
              <a:t> data exploration enabled by Power BI Desktop really comes to life</a:t>
            </a:r>
          </a:p>
          <a:p>
            <a:pPr marL="628650" lvl="1" indent="-171450">
              <a:buFont typeface="Arial" panose="020B0604020202020204" pitchFamily="34" charset="0"/>
              <a:buChar char="•"/>
            </a:pPr>
            <a:r>
              <a:rPr lang="en-US" baseline="0" dirty="0"/>
              <a:t>Note: you can move directly from connecting to (importing) data to reporting – data preparation, modeling, and analysis are optional intermediate steps. Because </a:t>
            </a:r>
            <a:r>
              <a:rPr lang="en-US" dirty="0"/>
              <a:t>Power BI Desktop </a:t>
            </a:r>
            <a:r>
              <a:rPr lang="en-US" baseline="0" dirty="0"/>
              <a:t>automatically creates a data model for you upon data import, you can immediate generate reports</a:t>
            </a:r>
          </a:p>
          <a:p>
            <a:pPr marL="171450" indent="-171450">
              <a:buFont typeface="Arial" panose="020B0604020202020204" pitchFamily="34" charset="0"/>
              <a:buChar char="•"/>
            </a:pPr>
            <a:r>
              <a:rPr lang="en-US" sz="2000" dirty="0"/>
              <a:t>Power BI Desktop enables</a:t>
            </a:r>
            <a:r>
              <a:rPr lang="en-US" sz="2000" baseline="0" dirty="0"/>
              <a:t> you to v</a:t>
            </a:r>
            <a:r>
              <a:rPr lang="en-US" sz="2000" dirty="0"/>
              <a:t>isualize data in a number of ways and easily author reports </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Depict data in compelling reports that tell stories using a range of interactive visualization</a:t>
            </a:r>
            <a:endParaRPr lang="en-GB" sz="1800" dirty="0">
              <a:solidFill>
                <a:schemeClr val="tx1"/>
              </a:solidFill>
            </a:endParaRPr>
          </a:p>
          <a:p>
            <a:pPr marL="628650" lvl="1" indent="-171450">
              <a:buFont typeface="Arial" panose="020B0604020202020204" pitchFamily="34" charset="0"/>
              <a:buChar char="•"/>
            </a:pPr>
            <a:r>
              <a:rPr lang="en-GB" sz="1800" dirty="0">
                <a:gradFill>
                  <a:gsLst>
                    <a:gs pos="1250">
                      <a:schemeClr val="tx2"/>
                    </a:gs>
                    <a:gs pos="99000">
                      <a:schemeClr val="tx2"/>
                    </a:gs>
                  </a:gsLst>
                  <a:lin ang="5400000" scaled="0"/>
                </a:gradFill>
              </a:rPr>
              <a:t>Use data from different sources in a single, consolidated report – create relationships between different</a:t>
            </a:r>
            <a:r>
              <a:rPr lang="en-GB" sz="1800" baseline="0" dirty="0">
                <a:gradFill>
                  <a:gsLst>
                    <a:gs pos="1250">
                      <a:schemeClr val="tx2"/>
                    </a:gs>
                    <a:gs pos="99000">
                      <a:schemeClr val="tx2"/>
                    </a:gs>
                  </a:gsLst>
                  <a:lin ang="5400000" scaled="0"/>
                </a:gradFill>
              </a:rPr>
              <a:t> data sources to create a data model, that you can then use in a report</a:t>
            </a:r>
            <a:endParaRPr lang="en-GB" sz="1800" baseline="0" dirty="0">
              <a:solidFill>
                <a:schemeClr val="tx1"/>
              </a:solidFill>
            </a:endParaRPr>
          </a:p>
          <a:p>
            <a:pPr marL="171450" lvl="0" indent="-171450">
              <a:buFont typeface="Arial" panose="020B0604020202020204" pitchFamily="34" charset="0"/>
              <a:buChar char="•"/>
            </a:pPr>
            <a:r>
              <a:rPr lang="en-US" sz="2000" baseline="0" dirty="0"/>
              <a:t>You can s</a:t>
            </a:r>
            <a:r>
              <a:rPr lang="en-US" sz="2000" dirty="0"/>
              <a:t>elect, transform and mashup data via a freeform, drag-and-drop canvas </a:t>
            </a:r>
          </a:p>
          <a:p>
            <a:pPr marL="171450" lvl="0" indent="-171450">
              <a:buFont typeface="Arial" panose="020B0604020202020204" pitchFamily="34" charset="0"/>
              <a:buChar char="•"/>
            </a:pPr>
            <a:r>
              <a:rPr lang="en-US" sz="2000" dirty="0"/>
              <a:t>Explore data in a variety of ways and across multiple visualizations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Select data elements and sort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Filter data, leveraging cross-filter capability</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Drill into and across datasets</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Pivot and slice data</a:t>
            </a:r>
            <a:endParaRPr lang="en-US" sz="1800" dirty="0">
              <a:solidFill>
                <a:schemeClr val="tx1"/>
              </a:solidFill>
            </a:endParaRP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Change visualization types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Show trend lines</a:t>
            </a:r>
          </a:p>
          <a:p>
            <a:pPr marL="628650" lvl="1" indent="-171450">
              <a:buFont typeface="Arial" panose="020B0604020202020204" pitchFamily="34" charset="0"/>
              <a:buChar char="•"/>
            </a:pPr>
            <a:r>
              <a:rPr lang="en-US" sz="1800" dirty="0">
                <a:gradFill>
                  <a:gsLst>
                    <a:gs pos="1250">
                      <a:schemeClr val="tx2"/>
                    </a:gs>
                    <a:gs pos="99000">
                      <a:schemeClr val="tx2"/>
                    </a:gs>
                  </a:gsLst>
                  <a:lin ang="5400000" scaled="0"/>
                </a:gradFill>
              </a:rPr>
              <a:t>Display</a:t>
            </a:r>
            <a:r>
              <a:rPr lang="en-US" sz="1800" baseline="0" dirty="0">
                <a:gradFill>
                  <a:gsLst>
                    <a:gs pos="1250">
                      <a:schemeClr val="tx2"/>
                    </a:gs>
                    <a:gs pos="99000">
                      <a:schemeClr val="tx2"/>
                    </a:gs>
                  </a:gsLst>
                  <a:lin ang="5400000" scaled="0"/>
                </a:gradFill>
              </a:rPr>
              <a:t> record set for visualization</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Tables: Use conditional table formatting and built-in table styles</a:t>
            </a:r>
          </a:p>
          <a:p>
            <a:pPr marL="628650" lvl="1" indent="-171450">
              <a:buFont typeface="Arial" panose="020B0604020202020204" pitchFamily="34" charset="0"/>
              <a:buChar char="•"/>
            </a:pPr>
            <a:r>
              <a:rPr lang="en-US" sz="1800" baseline="0" dirty="0">
                <a:gradFill>
                  <a:gsLst>
                    <a:gs pos="1250">
                      <a:schemeClr val="tx2"/>
                    </a:gs>
                    <a:gs pos="99000">
                      <a:schemeClr val="tx2"/>
                    </a:gs>
                  </a:gsLst>
                  <a:lin ang="5400000" scaled="0"/>
                </a:gradFill>
              </a:rPr>
              <a:t>Maps: Shape Map visual supports use of custom maps (</a:t>
            </a:r>
            <a:r>
              <a:rPr lang="en-US" sz="1200" b="0" i="0" kern="1200" dirty="0" err="1">
                <a:solidFill>
                  <a:schemeClr val="tx1"/>
                </a:solidFill>
                <a:effectLst/>
                <a:latin typeface="+mn-lt"/>
                <a:ea typeface="+mn-ea"/>
                <a:cs typeface="+mn-cs"/>
              </a:rPr>
              <a:t>TopoJSON</a:t>
            </a:r>
            <a:r>
              <a:rPr lang="en-US" sz="1200" b="0" i="0" kern="1200" dirty="0">
                <a:solidFill>
                  <a:schemeClr val="tx1"/>
                </a:solidFill>
                <a:effectLst/>
                <a:latin typeface="+mn-lt"/>
                <a:ea typeface="+mn-ea"/>
                <a:cs typeface="+mn-cs"/>
              </a:rPr>
              <a:t> format)</a:t>
            </a:r>
            <a:endParaRPr lang="en-US" sz="1800" baseline="0" dirty="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US" sz="1800" baseline="0" dirty="0">
                <a:gradFill>
                  <a:gsLst>
                    <a:gs pos="1250">
                      <a:schemeClr val="tx2"/>
                    </a:gs>
                    <a:gs pos="99000">
                      <a:schemeClr val="tx2"/>
                    </a:gs>
                  </a:gsLst>
                  <a:lin ang="5400000" scaled="0"/>
                </a:gradFill>
              </a:rPr>
              <a:t>Customize tooltips – add more context and detail for the end user</a:t>
            </a:r>
            <a:endParaRPr lang="en-US" sz="1800" dirty="0">
              <a:gradFill>
                <a:gsLst>
                  <a:gs pos="1250">
                    <a:schemeClr val="tx2"/>
                  </a:gs>
                  <a:gs pos="99000">
                    <a:schemeClr val="tx2"/>
                  </a:gs>
                </a:gsLst>
                <a:lin ang="5400000" scaled="0"/>
              </a:gradFill>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8/11/2021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3752201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2472" fontAlgn="base">
              <a:lnSpc>
                <a:spcPct val="90000"/>
              </a:lnSpc>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Once you are ready to publish your report</a:t>
            </a:r>
            <a:r>
              <a:rPr lang="en-US" baseline="0" dirty="0">
                <a:gradFill>
                  <a:gsLst>
                    <a:gs pos="0">
                      <a:srgbClr val="FFFFFF"/>
                    </a:gs>
                    <a:gs pos="100000">
                      <a:srgbClr val="FFFFFF"/>
                    </a:gs>
                  </a:gsLst>
                  <a:lin ang="5400000" scaled="0"/>
                </a:gradFill>
                <a:ea typeface="Segoe UI" pitchFamily="34" charset="0"/>
                <a:cs typeface="Segoe UI" pitchFamily="34" charset="0"/>
              </a:rPr>
              <a:t> and the visualizations within it, </a:t>
            </a:r>
            <a:r>
              <a:rPr lang="en-US" dirty="0">
                <a:gradFill>
                  <a:gsLst>
                    <a:gs pos="0">
                      <a:srgbClr val="FFFFFF"/>
                    </a:gs>
                    <a:gs pos="100000">
                      <a:srgbClr val="FFFFFF"/>
                    </a:gs>
                  </a:gsLst>
                  <a:lin ang="5400000" scaled="0"/>
                </a:gradFill>
                <a:ea typeface="Segoe UI" pitchFamily="34" charset="0"/>
                <a:cs typeface="Segoe UI" pitchFamily="34" charset="0"/>
              </a:rPr>
              <a:t>you can surface it to</a:t>
            </a:r>
            <a:r>
              <a:rPr lang="en-US" baseline="0" dirty="0">
                <a:gradFill>
                  <a:gsLst>
                    <a:gs pos="0">
                      <a:srgbClr val="FFFFFF"/>
                    </a:gs>
                    <a:gs pos="100000">
                      <a:srgbClr val="FFFFFF"/>
                    </a:gs>
                  </a:gsLst>
                  <a:lin ang="5400000" scaled="0"/>
                </a:gradFill>
                <a:ea typeface="Segoe UI" pitchFamily="34" charset="0"/>
                <a:cs typeface="Segoe UI" pitchFamily="34" charset="0"/>
              </a:rPr>
              <a:t> a broader audience by publishing to the Power BI service</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Save the Power BI Desktop file, then go into the Get Data interface on powerbi.com to upload the report and share it with others</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This enables you to give Power BI users access to richer data models and reports than they could create on their own</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a:gradFill>
                  <a:gsLst>
                    <a:gs pos="0">
                      <a:srgbClr val="FFFFFF"/>
                    </a:gs>
                    <a:gs pos="100000">
                      <a:srgbClr val="FFFFFF"/>
                    </a:gs>
                  </a:gsLst>
                  <a:lin ang="5400000" scaled="0"/>
                </a:gradFill>
                <a:ea typeface="Segoe UI" pitchFamily="34" charset="0"/>
                <a:cs typeface="Segoe UI" pitchFamily="34" charset="0"/>
              </a:rPr>
              <a:t>If you’re not ready to move your PBIX reports and data to the cloud, but you want to share analytics content across the enterprise, giving Power BI Desktop users the ability to publish PBIX files to an </a:t>
            </a:r>
            <a:r>
              <a:rPr lang="en-US" baseline="0" dirty="0" err="1">
                <a:gradFill>
                  <a:gsLst>
                    <a:gs pos="0">
                      <a:srgbClr val="FFFFFF"/>
                    </a:gs>
                    <a:gs pos="100000">
                      <a:srgbClr val="FFFFFF"/>
                    </a:gs>
                  </a:gsLst>
                  <a:lin ang="5400000" scaled="0"/>
                </a:gradFill>
                <a:ea typeface="Segoe UI" pitchFamily="34" charset="0"/>
                <a:cs typeface="Segoe UI" pitchFamily="34" charset="0"/>
              </a:rPr>
              <a:t>on-premise</a:t>
            </a:r>
            <a:r>
              <a:rPr lang="en-US" baseline="0" dirty="0">
                <a:gradFill>
                  <a:gsLst>
                    <a:gs pos="0">
                      <a:srgbClr val="FFFFFF"/>
                    </a:gs>
                    <a:gs pos="100000">
                      <a:srgbClr val="FFFFFF"/>
                    </a:gs>
                  </a:gsLst>
                  <a:lin ang="5400000" scaled="0"/>
                </a:gradFill>
                <a:ea typeface="Segoe UI" pitchFamily="34" charset="0"/>
                <a:cs typeface="Segoe UI" pitchFamily="34" charset="0"/>
              </a:rPr>
              <a:t> or private cloud server, you can use the “Publish to Pyramid Server” functionality.</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8/11/2021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8404504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2917">
                      <a:schemeClr val="tx1"/>
                    </a:gs>
                    <a:gs pos="30000">
                      <a:schemeClr val="tx1"/>
                    </a:gs>
                  </a:gsLst>
                  <a:lin ang="5400000" scaled="0"/>
                </a:gra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Power</a:t>
            </a:r>
            <a:r>
              <a:rPr lang="en-US" sz="1200" baseline="0" dirty="0">
                <a:gradFill>
                  <a:gsLst>
                    <a:gs pos="2917">
                      <a:schemeClr val="tx1"/>
                    </a:gs>
                    <a:gs pos="30000">
                      <a:schemeClr val="tx1"/>
                    </a:gs>
                  </a:gsLst>
                  <a:lin ang="5400000" scaled="0"/>
                </a:gradFill>
              </a:rPr>
              <a:t> BI provides developers with a platform to embed, extend and integrate Power BI into other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a:gradFill>
                  <a:gsLst>
                    <a:gs pos="2917">
                      <a:schemeClr val="tx1"/>
                    </a:gs>
                    <a:gs pos="30000">
                      <a:schemeClr val="tx1"/>
                    </a:gs>
                  </a:gsLst>
                  <a:lin ang="5400000" scaled="0"/>
                </a:gradFill>
              </a:rPr>
              <a:t>Talking points: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a:gradFill>
                  <a:gsLst>
                    <a:gs pos="2917">
                      <a:schemeClr val="tx1"/>
                    </a:gs>
                    <a:gs pos="30000">
                      <a:schemeClr val="tx1"/>
                    </a:gs>
                  </a:gsLst>
                  <a:lin ang="5400000" scaled="0"/>
                </a:gradFill>
              </a:rPr>
              <a:t>Embed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gradFill>
                  <a:gsLst>
                    <a:gs pos="2917">
                      <a:schemeClr val="tx1"/>
                    </a:gs>
                    <a:gs pos="30000">
                      <a:schemeClr val="tx1"/>
                    </a:gs>
                  </a:gsLst>
                  <a:lin ang="5400000" scaled="0"/>
                </a:gradFill>
              </a:rPr>
              <a:t>Power</a:t>
            </a:r>
            <a:r>
              <a:rPr lang="en-US" sz="1200" b="0" baseline="0" dirty="0">
                <a:gradFill>
                  <a:gsLst>
                    <a:gs pos="2917">
                      <a:schemeClr val="tx1"/>
                    </a:gs>
                    <a:gs pos="30000">
                      <a:schemeClr val="tx1"/>
                    </a:gs>
                  </a:gsLst>
                  <a:lin ang="5400000" scaled="0"/>
                </a:gradFill>
              </a:rPr>
              <a:t> BI reports and tiles can be embedded into existing applications.</a:t>
            </a:r>
            <a:endParaRPr lang="en-US" sz="1200" b="0" dirty="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baseline="0" dirty="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a:gradFill>
                  <a:gsLst>
                    <a:gs pos="2917">
                      <a:schemeClr val="tx1"/>
                    </a:gs>
                    <a:gs pos="30000">
                      <a:schemeClr val="tx1"/>
                    </a:gs>
                  </a:gsLst>
                  <a:lin ang="5400000" scaled="0"/>
                </a:gradFill>
              </a:rPr>
              <a:t>Extend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You can create a custom visual using the Power BI Developer Tools (Preview). In the Power BI </a:t>
            </a:r>
            <a:r>
              <a:rPr lang="en-US" b="1" dirty="0"/>
              <a:t>Developer Tools</a:t>
            </a:r>
            <a:r>
              <a:rPr lang="en-US" dirty="0"/>
              <a:t>, design and test a custom visual by writing custom visual </a:t>
            </a:r>
            <a:r>
              <a:rPr lang="en-US" b="1" dirty="0" err="1"/>
              <a:t>TypeScript</a:t>
            </a:r>
            <a:r>
              <a:rPr lang="en-US" dirty="0"/>
              <a:t> code, and creating CSS. Once you've tested your custom visual, you can export it to Power BI, or submit it to the </a:t>
            </a:r>
            <a:r>
              <a:rPr lang="en-US" b="1" dirty="0"/>
              <a:t>Power BI visuals</a:t>
            </a:r>
            <a:r>
              <a:rPr lang="en-US" dirty="0"/>
              <a:t> gallery.</a:t>
            </a:r>
            <a:endParaRPr lang="en-US" sz="1200" b="1" baseline="0" dirty="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baseline="0" dirty="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a:gradFill>
                  <a:gsLst>
                    <a:gs pos="2917">
                      <a:schemeClr val="tx1"/>
                    </a:gs>
                    <a:gs pos="30000">
                      <a:schemeClr val="tx1"/>
                    </a:gs>
                  </a:gsLst>
                  <a:lin ang="5400000" scaled="0"/>
                </a:gradFill>
              </a:rPr>
              <a:t>Integrate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gradFill>
                  <a:gsLst>
                    <a:gs pos="2917">
                      <a:schemeClr val="tx1"/>
                    </a:gs>
                    <a:gs pos="30000">
                      <a:schemeClr val="tx1"/>
                    </a:gs>
                  </a:gsLst>
                  <a:lin ang="5400000" scaled="0"/>
                </a:gradFill>
              </a:rPr>
              <a:t>Here are some of the important uses of APIs: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data directly from another application into Power BI.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not only static data, but also real-time data, into Power BI.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Just as Azure Stream Analytics can push data directly into Power BI, you can enable other applications to do the same thing for real time visibility.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This enables users to manage and monitor real-time 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As discussed earlier, you can create custom connectors and content packs for unique data sources that Power BI doesn’t support as a default.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Manage authentication using Azure Active Directory integration.</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a:gradFill>
                  <a:gsLst>
                    <a:gs pos="2917">
                      <a:schemeClr val="tx1"/>
                    </a:gs>
                    <a:gs pos="30000">
                      <a:schemeClr val="tx1"/>
                    </a:gs>
                  </a:gsLst>
                  <a:lin ang="5400000" scaled="0"/>
                </a:gradFill>
              </a:rPr>
              <a:t>Resources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gradFill>
                  <a:gsLst>
                    <a:gs pos="2917">
                      <a:schemeClr val="tx1"/>
                    </a:gs>
                    <a:gs pos="30000">
                      <a:schemeClr val="tx1"/>
                    </a:gs>
                  </a:gsLst>
                  <a:lin ang="5400000" scaled="0"/>
                </a:gradFill>
              </a:rPr>
              <a:t>http://dev.powerbi.com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gradFill>
                  <a:gsLst>
                    <a:gs pos="2917">
                      <a:schemeClr val="tx1"/>
                    </a:gs>
                    <a:gs pos="30000">
                      <a:schemeClr val="tx1"/>
                    </a:gs>
                  </a:gsLst>
                  <a:lin ang="5400000" scaled="0"/>
                </a:gradFill>
              </a:rPr>
              <a:t>http://azure.com/powerbiembedded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gradFill>
                  <a:gsLst>
                    <a:gs pos="2917">
                      <a:schemeClr val="tx1"/>
                    </a:gs>
                    <a:gs pos="30000">
                      <a:schemeClr val="tx1"/>
                    </a:gs>
                  </a:gsLst>
                  <a:lin ang="5400000" scaled="0"/>
                </a:gradFill>
              </a:rPr>
              <a:t>http://blogs.msdn.com/powerbidev</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gradFill>
                  <a:gsLst>
                    <a:gs pos="2917">
                      <a:schemeClr val="tx1"/>
                    </a:gs>
                    <a:gs pos="30000">
                      <a:schemeClr val="tx1"/>
                    </a:gs>
                  </a:gsLst>
                  <a:lin ang="5400000" scaled="0"/>
                </a:gradFill>
              </a:rPr>
              <a:t>http://visuals.powerbi.com</a:t>
            </a:r>
            <a:endParaRPr lang="en-US" sz="1200" b="0" dirty="0">
              <a:gradFill>
                <a:gsLst>
                  <a:gs pos="2917">
                    <a:schemeClr val="tx1"/>
                  </a:gs>
                  <a:gs pos="30000">
                    <a:schemeClr val="tx1"/>
                  </a:gs>
                </a:gsLst>
                <a:lin ang="5400000" scaled="0"/>
              </a:gradFill>
            </a:endParaRPr>
          </a:p>
        </p:txBody>
      </p:sp>
      <p:sp>
        <p:nvSpPr>
          <p:cNvPr id="4" name="Slide Number Placeholder 3"/>
          <p:cNvSpPr>
            <a:spLocks noGrp="1"/>
          </p:cNvSpPr>
          <p:nvPr>
            <p:ph type="sldNum" sz="quarter" idx="10"/>
          </p:nvPr>
        </p:nvSpPr>
        <p:spPr/>
        <p:txBody>
          <a:bodyPr/>
          <a:lstStyle/>
          <a:p>
            <a:fld id="{075C3270-D5B6-4AE0-BFEC-3BB548CBAE0E}" type="slidenum">
              <a:rPr lang="en-US" smtClean="0"/>
              <a:t>39</a:t>
            </a:fld>
            <a:endParaRPr lang="en-US"/>
          </a:p>
        </p:txBody>
      </p:sp>
    </p:spTree>
    <p:extLst>
      <p:ext uri="{BB962C8B-B14F-4D97-AF65-F5344CB8AC3E}">
        <p14:creationId xmlns:p14="http://schemas.microsoft.com/office/powerpoint/2010/main" val="4102537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051438"/>
          </a:xfrm>
        </p:spPr>
        <p:txBody>
          <a:bodyPr/>
          <a:lstStyle/>
          <a:p>
            <a:r>
              <a:rPr lang="en-US" sz="1200" b="1" dirty="0"/>
              <a:t>Key message:</a:t>
            </a:r>
          </a:p>
          <a:p>
            <a:r>
              <a:rPr lang="en-US" sz="1200" b="0" dirty="0"/>
              <a:t>Business intelligence, or BI</a:t>
            </a:r>
            <a:r>
              <a:rPr lang="en-US" sz="1200" b="0" baseline="0" dirty="0"/>
              <a:t>, has come a long way.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a:t>During the first two “waves” of business intelligence, IT professionals and business analysts were the keepers of BI. They made BI accessible and consumable for end users. </a:t>
            </a:r>
          </a:p>
          <a:p>
            <a:endParaRPr lang="en-US" sz="1200"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a:t>While this </a:t>
            </a:r>
            <a:r>
              <a:rPr lang="en-US" sz="1100" b="0" baseline="0" dirty="0"/>
              <a:t>approach still </a:t>
            </a:r>
            <a:r>
              <a:rPr lang="en-US" sz="1100" baseline="0" dirty="0"/>
              <a:t>applies to complex business intelligence needs, today there is a new “wave.”</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This</a:t>
            </a:r>
            <a:r>
              <a:rPr lang="en-US" sz="1100" baseline="0" dirty="0"/>
              <a:t> t</a:t>
            </a:r>
            <a:r>
              <a:rPr lang="en-US" sz="1100" dirty="0"/>
              <a:t>hird wave</a:t>
            </a:r>
            <a:r>
              <a:rPr lang="en-US" sz="1100" baseline="0" dirty="0"/>
              <a:t> of BI makes BI </a:t>
            </a:r>
            <a:r>
              <a:rPr lang="en-US" sz="1200" baseline="0" dirty="0"/>
              <a:t>available to every kind of user.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baseline="0" dirty="0"/>
              <a:t>Talking points:</a:t>
            </a:r>
          </a:p>
          <a:p>
            <a:r>
              <a:rPr lang="en-US" sz="1200" dirty="0"/>
              <a:t>Today we’re going to discuss</a:t>
            </a:r>
            <a:r>
              <a:rPr lang="en-US" sz="1200" baseline="0" dirty="0"/>
              <a:t> </a:t>
            </a:r>
            <a:r>
              <a:rPr lang="en-US" sz="1200" dirty="0"/>
              <a:t>Power BI,</a:t>
            </a:r>
            <a:r>
              <a:rPr lang="en-US" sz="1200" baseline="0" dirty="0"/>
              <a:t> which is a third-wave solution. Power BI enables EVERYONE to collect, analyze, visualize, and publish data.</a:t>
            </a:r>
          </a:p>
          <a:p>
            <a:r>
              <a:rPr lang="en-US" sz="1200" kern="1200" dirty="0">
                <a:solidFill>
                  <a:schemeClr val="tx1"/>
                </a:solidFill>
                <a:effectLst/>
                <a:latin typeface="+mn-lt"/>
                <a:ea typeface="+mn-ea"/>
                <a:cs typeface="+mn-cs"/>
              </a:rPr>
              <a:t>This third-wave has the potential to expand the reach of analytics to more users than ever before. Existing </a:t>
            </a:r>
            <a:r>
              <a:rPr lang="en-US" sz="1200" kern="1200" baseline="0" dirty="0">
                <a:solidFill>
                  <a:schemeClr val="tx1"/>
                </a:solidFill>
                <a:effectLst/>
                <a:latin typeface="+mn-lt"/>
                <a:ea typeface="+mn-ea"/>
                <a:cs typeface="+mn-cs"/>
              </a:rPr>
              <a:t>analytics platforms and tools can be extended, instead of being replaced, by </a:t>
            </a:r>
            <a:r>
              <a:rPr lang="en-US" sz="1200" kern="1200" dirty="0">
                <a:solidFill>
                  <a:schemeClr val="tx1"/>
                </a:solidFill>
                <a:effectLst/>
                <a:latin typeface="+mn-lt"/>
                <a:ea typeface="+mn-ea"/>
                <a:cs typeface="+mn-cs"/>
              </a:rPr>
              <a:t>full-featured solutions like Power BI. Power BI directly connects to existing, on-premises data,</a:t>
            </a:r>
            <a:r>
              <a:rPr lang="en-US" sz="1200" kern="1200" baseline="0" dirty="0">
                <a:solidFill>
                  <a:schemeClr val="tx1"/>
                </a:solidFill>
                <a:effectLst/>
                <a:latin typeface="+mn-lt"/>
                <a:ea typeface="+mn-ea"/>
                <a:cs typeface="+mn-cs"/>
              </a:rPr>
              <a:t> such as </a:t>
            </a:r>
            <a:r>
              <a:rPr lang="en-US" sz="1200" kern="1200" dirty="0">
                <a:solidFill>
                  <a:schemeClr val="tx1"/>
                </a:solidFill>
                <a:effectLst/>
                <a:latin typeface="+mn-lt"/>
                <a:ea typeface="+mn-ea"/>
                <a:cs typeface="+mn-cs"/>
              </a:rPr>
              <a:t>Analysis Services tabular models that</a:t>
            </a:r>
            <a:r>
              <a:rPr lang="en-US" sz="1200" kern="1200" baseline="0" dirty="0">
                <a:solidFill>
                  <a:schemeClr val="tx1"/>
                </a:solidFill>
                <a:effectLst/>
                <a:latin typeface="+mn-lt"/>
                <a:ea typeface="+mn-ea"/>
                <a:cs typeface="+mn-cs"/>
              </a:rPr>
              <a:t> were </a:t>
            </a:r>
            <a:r>
              <a:rPr lang="en-US" sz="1200" kern="1200" dirty="0">
                <a:solidFill>
                  <a:schemeClr val="tx1"/>
                </a:solidFill>
                <a:effectLst/>
                <a:latin typeface="+mn-lt"/>
                <a:ea typeface="+mn-ea"/>
                <a:cs typeface="+mn-cs"/>
              </a:rPr>
              <a:t>created by business analysts in collaboration with IT. Microsoft Excel and the new Power BI Desktop work hand-in-hand with Power BI, publishing reports and models created by business analysts and seamlessly providing access</a:t>
            </a:r>
            <a:r>
              <a:rPr lang="en-US" sz="1200" kern="1200" baseline="0" dirty="0">
                <a:solidFill>
                  <a:schemeClr val="tx1"/>
                </a:solidFill>
                <a:effectLst/>
                <a:latin typeface="+mn-lt"/>
                <a:ea typeface="+mn-ea"/>
                <a:cs typeface="+mn-cs"/>
              </a:rPr>
              <a:t> to </a:t>
            </a:r>
            <a:r>
              <a:rPr lang="en-US" sz="1200" kern="1200" dirty="0">
                <a:solidFill>
                  <a:schemeClr val="tx1"/>
                </a:solidFill>
                <a:effectLst/>
                <a:latin typeface="+mn-lt"/>
                <a:ea typeface="+mn-ea"/>
                <a:cs typeface="+mn-cs"/>
              </a:rPr>
              <a:t>business users who can gain insight and take action. </a:t>
            </a:r>
            <a:endParaRPr lang="en-US" sz="1200" baseline="0" dirty="0"/>
          </a:p>
        </p:txBody>
      </p:sp>
      <p:sp>
        <p:nvSpPr>
          <p:cNvPr id="4" name="Slide Number Placeholder 3"/>
          <p:cNvSpPr>
            <a:spLocks noGrp="1"/>
          </p:cNvSpPr>
          <p:nvPr>
            <p:ph type="sldNum" sz="quarter" idx="10"/>
          </p:nvPr>
        </p:nvSpPr>
        <p:spPr/>
        <p:txBody>
          <a:bodyPr/>
          <a:lstStyle/>
          <a:p>
            <a:fld id="{13329DEA-6433-4493-B9C4-3E0AC755FE5D}" type="slidenum">
              <a:rPr lang="en-US" smtClean="0"/>
              <a:t>4</a:t>
            </a:fld>
            <a:endParaRPr lang="en-US"/>
          </a:p>
        </p:txBody>
      </p:sp>
    </p:spTree>
    <p:extLst>
      <p:ext uri="{BB962C8B-B14F-4D97-AF65-F5344CB8AC3E}">
        <p14:creationId xmlns:p14="http://schemas.microsoft.com/office/powerpoint/2010/main" val="18836679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2917">
                      <a:schemeClr val="tx1"/>
                    </a:gs>
                    <a:gs pos="30000">
                      <a:schemeClr val="tx1"/>
                    </a:gs>
                  </a:gsLst>
                  <a:lin ang="5400000" scaled="0"/>
                </a:gra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gradFill>
                  <a:gsLst>
                    <a:gs pos="2917">
                      <a:schemeClr val="tx1"/>
                    </a:gs>
                    <a:gs pos="30000">
                      <a:schemeClr val="tx1"/>
                    </a:gs>
                  </a:gsLst>
                  <a:lin ang="5400000" scaled="0"/>
                </a:gradFill>
              </a:rPr>
              <a:t>Power</a:t>
            </a:r>
            <a:r>
              <a:rPr lang="en-US" sz="1200" b="0" baseline="0" dirty="0">
                <a:gradFill>
                  <a:gsLst>
                    <a:gs pos="2917">
                      <a:schemeClr val="tx1"/>
                    </a:gs>
                    <a:gs pos="30000">
                      <a:schemeClr val="tx1"/>
                    </a:gs>
                  </a:gsLst>
                  <a:lin ang="5400000" scaled="0"/>
                </a:gradFill>
              </a:rPr>
              <a:t> BI reports and tiles can be embedded into existing applications.</a:t>
            </a:r>
            <a:endParaRPr lang="en-US" sz="1200" b="0" dirty="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a:gradFill>
                  <a:gsLst>
                    <a:gs pos="2917">
                      <a:schemeClr val="tx1"/>
                    </a:gs>
                    <a:gs pos="30000">
                      <a:schemeClr val="tx1"/>
                    </a:gs>
                  </a:gsLst>
                  <a:lin ang="5400000" scaled="0"/>
                </a:gradFill>
              </a:rPr>
              <a:t>Talking points:</a:t>
            </a:r>
          </a:p>
          <a:p>
            <a:r>
              <a:rPr lang="en-US" dirty="0"/>
              <a:t>With Power BI, you can enable application developers to integrate Power BI </a:t>
            </a:r>
            <a:r>
              <a:rPr lang="en-US" b="1" dirty="0"/>
              <a:t>tiles</a:t>
            </a:r>
            <a:r>
              <a:rPr lang="en-US" dirty="0"/>
              <a:t> and </a:t>
            </a:r>
            <a:r>
              <a:rPr lang="en-US" b="1" dirty="0"/>
              <a:t>reports</a:t>
            </a:r>
            <a:r>
              <a:rPr lang="en-US" dirty="0"/>
              <a:t> from a user's power BI account by embedding an </a:t>
            </a:r>
            <a:r>
              <a:rPr lang="en-US" b="1" dirty="0" err="1"/>
              <a:t>IFrame</a:t>
            </a:r>
            <a:r>
              <a:rPr lang="en-US" dirty="0"/>
              <a:t> into an app, such as a mobile app or web app. The PowerBI.com service allows business users to build, and personalize charts, reports, and dashboards in their own Power BI account. The </a:t>
            </a:r>
            <a:r>
              <a:rPr lang="en-US" i="1" dirty="0"/>
              <a:t>embed a </a:t>
            </a:r>
            <a:r>
              <a:rPr lang="en-US" b="1" i="1" dirty="0"/>
              <a:t>tile</a:t>
            </a:r>
            <a:r>
              <a:rPr lang="en-US" i="1" dirty="0"/>
              <a:t> or </a:t>
            </a:r>
            <a:r>
              <a:rPr lang="en-US" b="1" i="1" dirty="0"/>
              <a:t>report</a:t>
            </a:r>
            <a:r>
              <a:rPr lang="en-US" i="1" dirty="0"/>
              <a:t> capability</a:t>
            </a:r>
            <a:r>
              <a:rPr lang="en-US" dirty="0"/>
              <a:t> enables you to integrate those tiles or reports into an app. </a:t>
            </a:r>
          </a:p>
          <a:p>
            <a:endParaRPr lang="en-US" dirty="0"/>
          </a:p>
          <a:p>
            <a:r>
              <a:rPr lang="en-US" dirty="0"/>
              <a:t>Some of the benefits of integrating Power BI tiles or reports into an app:</a:t>
            </a:r>
          </a:p>
          <a:p>
            <a:pPr marL="171450" indent="-171450">
              <a:buFont typeface="Arial" panose="020B0604020202020204" pitchFamily="34" charset="0"/>
              <a:buChar char="•"/>
            </a:pPr>
            <a:r>
              <a:rPr lang="en-US" dirty="0"/>
              <a:t>Provide users customizable data tiles or reports in an app for a small investment.</a:t>
            </a:r>
          </a:p>
          <a:p>
            <a:pPr marL="171450" indent="-171450">
              <a:buFont typeface="Arial" panose="020B0604020202020204" pitchFamily="34" charset="0"/>
              <a:buChar char="•"/>
            </a:pPr>
            <a:r>
              <a:rPr lang="en-US" dirty="0"/>
              <a:t>Users can integrate data from any data source outside the application to enhance contextual understanding.</a:t>
            </a:r>
          </a:p>
          <a:p>
            <a:pPr marL="171450" indent="-171450">
              <a:buFont typeface="Arial" panose="020B0604020202020204" pitchFamily="34" charset="0"/>
              <a:buChar char="•"/>
            </a:pPr>
            <a:r>
              <a:rPr lang="en-US" dirty="0"/>
              <a:t>Users can click an embedded Power BI tile or report to navigate to the Power BI </a:t>
            </a:r>
            <a:r>
              <a:rPr lang="en-US" b="1" dirty="0"/>
              <a:t>dashboard</a:t>
            </a:r>
            <a:r>
              <a:rPr lang="en-US" dirty="0"/>
              <a: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baseline="0" dirty="0">
              <a:gradFill>
                <a:gsLst>
                  <a:gs pos="2917">
                    <a:schemeClr val="tx1"/>
                  </a:gs>
                  <a:gs pos="30000">
                    <a:schemeClr val="tx1"/>
                  </a:gs>
                </a:gsLst>
                <a:lin ang="5400000" scaled="0"/>
              </a:gradFill>
            </a:endParaRP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solidFill>
                  <a:schemeClr val="tx1"/>
                </a:solidFill>
              </a:rPr>
              <a:t>Power BI Embedded SDK for Node JS available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baseline="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8/11/2021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42367428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2917">
                      <a:schemeClr val="tx1"/>
                    </a:gs>
                    <a:gs pos="30000">
                      <a:schemeClr val="tx1"/>
                    </a:gs>
                  </a:gsLst>
                  <a:lin ang="5400000" scaled="0"/>
                </a:gra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Power BI</a:t>
            </a:r>
            <a:r>
              <a:rPr lang="en-US" sz="1200" baseline="0" dirty="0">
                <a:gradFill>
                  <a:gsLst>
                    <a:gs pos="2917">
                      <a:schemeClr val="tx1"/>
                    </a:gs>
                    <a:gs pos="30000">
                      <a:schemeClr val="tx1"/>
                    </a:gs>
                  </a:gsLst>
                  <a:lin ang="5400000" scaled="0"/>
                </a:gradFill>
              </a:rPr>
              <a:t> has a Visuals Gallery with community created custom visuals.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a:gradFill>
                  <a:gsLst>
                    <a:gs pos="2917">
                      <a:schemeClr val="tx1"/>
                    </a:gs>
                    <a:gs pos="30000">
                      <a:schemeClr val="tx1"/>
                    </a:gs>
                  </a:gsLst>
                  <a:lin ang="5400000" scaled="0"/>
                </a:gradFill>
              </a:rPr>
              <a:t>Talking points: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gradFill>
                  <a:gsLst>
                    <a:gs pos="2917">
                      <a:schemeClr val="tx1"/>
                    </a:gs>
                    <a:gs pos="30000">
                      <a:schemeClr val="tx1"/>
                    </a:gs>
                  </a:gsLst>
                  <a:lin ang="5400000" scaled="0"/>
                </a:gradFill>
              </a:rPr>
              <a:t>You can browse through the visuals or submit one of your own for others to use.</a:t>
            </a:r>
          </a:p>
          <a:p>
            <a:r>
              <a:rPr lang="en-US" sz="1200" b="0" i="0" kern="1200" dirty="0">
                <a:solidFill>
                  <a:schemeClr val="tx1"/>
                </a:solidFill>
                <a:effectLst/>
                <a:latin typeface="+mn-lt"/>
                <a:ea typeface="+mn-ea"/>
                <a:cs typeface="+mn-cs"/>
              </a:rPr>
              <a:t>1. Create a custom visual with</a:t>
            </a:r>
            <a:r>
              <a:rPr lang="en-US" sz="1200" b="0" i="0" kern="1200" baseline="0" dirty="0">
                <a:solidFill>
                  <a:schemeClr val="tx1"/>
                </a:solidFill>
                <a:effectLst/>
                <a:latin typeface="+mn-lt"/>
                <a:ea typeface="+mn-ea"/>
                <a:cs typeface="+mn-cs"/>
              </a:rPr>
              <a:t> the Power BI Developer Tools (Preview)</a:t>
            </a:r>
          </a:p>
          <a:p>
            <a:r>
              <a:rPr lang="en-US" sz="1200" b="0" i="0" kern="1200" dirty="0">
                <a:solidFill>
                  <a:schemeClr val="tx1"/>
                </a:solidFill>
                <a:effectLst/>
                <a:latin typeface="+mn-lt"/>
                <a:ea typeface="+mn-ea"/>
                <a:cs typeface="+mn-cs"/>
              </a:rPr>
              <a:t>https://powerbi.microsoft.com/en-us/documentation/powerbi-custom-visuals-getting-started-with-developer-tools/</a:t>
            </a:r>
          </a:p>
          <a:p>
            <a:r>
              <a:rPr lang="en-US" sz="1200" b="0" i="0" kern="1200" dirty="0">
                <a:solidFill>
                  <a:schemeClr val="tx1"/>
                </a:solidFill>
                <a:effectLst/>
                <a:latin typeface="+mn-lt"/>
                <a:ea typeface="+mn-ea"/>
                <a:cs typeface="+mn-cs"/>
              </a:rPr>
              <a:t>2. Submit your custom visual to the Power BI visuals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gallery</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8/11/2021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807478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2917">
                      <a:schemeClr val="tx1"/>
                    </a:gs>
                    <a:gs pos="30000">
                      <a:schemeClr val="tx1"/>
                    </a:gs>
                  </a:gsLst>
                  <a:lin ang="5400000" scaled="0"/>
                </a:gra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Power</a:t>
            </a:r>
            <a:r>
              <a:rPr lang="en-US" sz="1200" baseline="0" dirty="0">
                <a:gradFill>
                  <a:gsLst>
                    <a:gs pos="2917">
                      <a:schemeClr val="tx1"/>
                    </a:gs>
                    <a:gs pos="30000">
                      <a:schemeClr val="tx1"/>
                    </a:gs>
                  </a:gsLst>
                  <a:lin ang="5400000" scaled="0"/>
                </a:gradFill>
              </a:rPr>
              <a:t> BI REST APIs allow developers to push data into a dashboard.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a:gradFill>
                  <a:gsLst>
                    <a:gs pos="2917">
                      <a:schemeClr val="tx1"/>
                    </a:gs>
                    <a:gs pos="30000">
                      <a:schemeClr val="tx1"/>
                    </a:gs>
                  </a:gsLst>
                  <a:lin ang="5400000" scaled="0"/>
                </a:gradFill>
              </a:rPr>
              <a:t>Talking points: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gradFill>
                  <a:gsLst>
                    <a:gs pos="2917">
                      <a:schemeClr val="tx1"/>
                    </a:gs>
                    <a:gs pos="30000">
                      <a:schemeClr val="tx1"/>
                    </a:gs>
                  </a:gsLst>
                  <a:lin ang="5400000" scaled="0"/>
                </a:gradFill>
              </a:rPr>
              <a:t>Here are some of the important uses of APIs: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data directly from another application into Power BI.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not only static data, but also real-time data, into Power BI.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Just as Azure Stream Analytics can push data directly into Power BI, you can enable other applications to do the same thing for real time visibility.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This enables users to manage and monitor real-time 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You can add Power BI to existing application workflows.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As discussed earlier, you can create custom connectors and content packs for unique data sources that Power BI doesn’t support as a default.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Manage authentication using Azure Active Directory integration.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Data APIs: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List and create datasets (GET, POST)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List the tables in a dataset (GET)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Update schema of a table (PUT)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Add and clear rows in a table (POST, DELETE)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aseline="0" dirty="0">
                <a:gradFill>
                  <a:gsLst>
                    <a:gs pos="2917">
                      <a:schemeClr val="tx1"/>
                    </a:gs>
                    <a:gs pos="30000">
                      <a:schemeClr val="tx1"/>
                    </a:gs>
                  </a:gsLst>
                  <a:lin ang="5400000" scaled="0"/>
                </a:gradFill>
              </a:rPr>
              <a:t>Modeling properties, including measures or relationships available through 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aseline="0" dirty="0">
                <a:gradFill>
                  <a:gsLst>
                    <a:gs pos="2917">
                      <a:schemeClr val="tx1"/>
                    </a:gs>
                    <a:gs pos="30000">
                      <a:schemeClr val="tx1"/>
                    </a:gs>
                  </a:gsLst>
                  <a:lin ang="5400000" scaled="0"/>
                </a:gradFill>
              </a:rPr>
              <a:t>Data API limits: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aseline="0" dirty="0">
                <a:gradFill>
                  <a:gsLst>
                    <a:gs pos="2917">
                      <a:schemeClr val="tx1"/>
                    </a:gs>
                    <a:gs pos="30000">
                      <a:schemeClr val="tx1"/>
                    </a:gs>
                  </a:gsLst>
                  <a:lin ang="5400000" scaled="0"/>
                </a:gradFill>
              </a:rPr>
              <a:t>1M rows per hour (paid)</a:t>
            </a:r>
            <a:r>
              <a:rPr lang="en-US" sz="1200" baseline="0" dirty="0">
                <a:gradFill>
                  <a:gsLst>
                    <a:gs pos="2917">
                      <a:schemeClr val="tx1"/>
                    </a:gs>
                    <a:gs pos="30000">
                      <a:schemeClr val="tx1"/>
                    </a:gs>
                  </a:gsLst>
                  <a:lin ang="5400000" scaled="0"/>
                </a:gradFill>
              </a:rPr>
              <a:t> / 10K rows per hour (free)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Import APIs: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List all imports or import new file (GET, POST)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Get status of an import (GET)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Set credentials (PATCH)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Update connection information (POST)</a:t>
            </a:r>
            <a:endParaRPr lang="en-US" sz="1200" dirty="0">
              <a:gradFill>
                <a:gsLst>
                  <a:gs pos="2917">
                    <a:schemeClr val="tx1"/>
                  </a:gs>
                  <a:gs pos="30000">
                    <a:schemeClr val="tx1"/>
                  </a:gs>
                </a:gsLst>
                <a:lin ang="5400000" scaled="0"/>
              </a:gradFill>
            </a:endParaRP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8/11/2021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5858133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taking the time to walk through the main capabilities of Power BI.</a:t>
            </a:r>
            <a:r>
              <a:rPr lang="en-US" baseline="0" dirty="0"/>
              <a:t> </a:t>
            </a:r>
          </a:p>
          <a:p>
            <a:r>
              <a:rPr lang="en-US" baseline="0" dirty="0"/>
              <a:t>If you’re ready to start exploring what Power BI can do for you and your organization, please visit powerbi.com. </a:t>
            </a:r>
            <a:endParaRPr lang="en-US" dirty="0"/>
          </a:p>
        </p:txBody>
      </p:sp>
      <p:sp>
        <p:nvSpPr>
          <p:cNvPr id="4" name="Slide Number Placeholder 3"/>
          <p:cNvSpPr>
            <a:spLocks noGrp="1"/>
          </p:cNvSpPr>
          <p:nvPr>
            <p:ph type="sldNum" sz="quarter" idx="10"/>
          </p:nvPr>
        </p:nvSpPr>
        <p:spPr/>
        <p:txBody>
          <a:bodyPr/>
          <a:lstStyle/>
          <a:p>
            <a:fld id="{075C3270-D5B6-4AE0-BFEC-3BB548CBAE0E}" type="slidenum">
              <a:rPr lang="en-US" smtClean="0"/>
              <a:t>43</a:t>
            </a:fld>
            <a:endParaRPr lang="en-US"/>
          </a:p>
        </p:txBody>
      </p:sp>
    </p:spTree>
    <p:extLst>
      <p:ext uri="{BB962C8B-B14F-4D97-AF65-F5344CB8AC3E}">
        <p14:creationId xmlns:p14="http://schemas.microsoft.com/office/powerpoint/2010/main" val="7880276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5C3270-D5B6-4AE0-BFEC-3BB548CBAE0E}" type="slidenum">
              <a:rPr lang="en-US" smtClean="0"/>
              <a:t>44</a:t>
            </a:fld>
            <a:endParaRPr lang="en-US"/>
          </a:p>
        </p:txBody>
      </p:sp>
    </p:spTree>
    <p:extLst>
      <p:ext uri="{BB962C8B-B14F-4D97-AF65-F5344CB8AC3E}">
        <p14:creationId xmlns:p14="http://schemas.microsoft.com/office/powerpoint/2010/main" val="1001184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5C3270-D5B6-4AE0-BFEC-3BB548CBAE0E}" type="slidenum">
              <a:rPr lang="en-US" smtClean="0"/>
              <a:t>47</a:t>
            </a:fld>
            <a:endParaRPr lang="en-US"/>
          </a:p>
        </p:txBody>
      </p:sp>
    </p:spTree>
    <p:extLst>
      <p:ext uri="{BB962C8B-B14F-4D97-AF65-F5344CB8AC3E}">
        <p14:creationId xmlns:p14="http://schemas.microsoft.com/office/powerpoint/2010/main" val="475846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5C3270-D5B6-4AE0-BFEC-3BB548CBAE0E}" type="slidenum">
              <a:rPr lang="en-US" smtClean="0"/>
              <a:t>50</a:t>
            </a:fld>
            <a:endParaRPr lang="en-US"/>
          </a:p>
        </p:txBody>
      </p:sp>
    </p:spTree>
    <p:extLst>
      <p:ext uri="{BB962C8B-B14F-4D97-AF65-F5344CB8AC3E}">
        <p14:creationId xmlns:p14="http://schemas.microsoft.com/office/powerpoint/2010/main" val="12837940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5C3270-D5B6-4AE0-BFEC-3BB548CBAE0E}" type="slidenum">
              <a:rPr lang="en-US" smtClean="0"/>
              <a:t>53</a:t>
            </a:fld>
            <a:endParaRPr lang="en-US"/>
          </a:p>
        </p:txBody>
      </p:sp>
    </p:spTree>
    <p:extLst>
      <p:ext uri="{BB962C8B-B14F-4D97-AF65-F5344CB8AC3E}">
        <p14:creationId xmlns:p14="http://schemas.microsoft.com/office/powerpoint/2010/main" val="4102906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Key message:</a:t>
            </a:r>
          </a:p>
          <a:p>
            <a:r>
              <a:rPr lang="en-US" dirty="0"/>
              <a:t>Power</a:t>
            </a:r>
            <a:r>
              <a:rPr lang="en-US" baseline="0" dirty="0"/>
              <a:t> BI addresses common BI challenges that face organizations.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Talking points:</a:t>
            </a:r>
          </a:p>
          <a:p>
            <a:r>
              <a:rPr lang="en-US" baseline="0" dirty="0"/>
              <a:t>Power BI addresses 3 common business intelligence challenges:</a:t>
            </a:r>
            <a:endParaRPr lang="en-US" b="1" baseline="0" dirty="0"/>
          </a:p>
          <a:p>
            <a:pPr marR="0" algn="l" defTabSz="914400" rtl="0" eaLnBrk="1" fontAlgn="auto" latinLnBrk="0" hangingPunct="1">
              <a:lnSpc>
                <a:spcPct val="100000"/>
              </a:lnSpc>
              <a:spcBef>
                <a:spcPts val="0"/>
              </a:spcBef>
              <a:spcAft>
                <a:spcPts val="0"/>
              </a:spcAft>
              <a:buClrTx/>
              <a:buSzTx/>
              <a:tabLst/>
              <a:defRPr/>
            </a:pPr>
            <a:r>
              <a:rPr lang="en-US" b="1" baseline="0" dirty="0"/>
              <a:t>1.  </a:t>
            </a:r>
            <a:r>
              <a:rPr lang="en-US" b="1" dirty="0"/>
              <a:t>B</a:t>
            </a:r>
            <a:r>
              <a:rPr lang="en-US" b="1" baseline="0" dirty="0"/>
              <a:t>ecause d</a:t>
            </a:r>
            <a:r>
              <a:rPr lang="en-US" b="1" kern="1200" dirty="0">
                <a:solidFill>
                  <a:schemeClr val="tx1">
                    <a:lumMod val="75000"/>
                    <a:lumOff val="25000"/>
                  </a:schemeClr>
                </a:solidFill>
                <a:ea typeface="Segoe UI" pitchFamily="34" charset="0"/>
                <a:cs typeface="Segoe UI" pitchFamily="34" charset="0"/>
              </a:rPr>
              <a:t>ata is often in disparate locations</a:t>
            </a:r>
            <a:r>
              <a:rPr lang="en-US" kern="1200" dirty="0">
                <a:solidFill>
                  <a:schemeClr val="tx1">
                    <a:lumMod val="75000"/>
                    <a:lumOff val="25000"/>
                  </a:schemeClr>
                </a:solidFill>
                <a:ea typeface="Segoe UI" pitchFamily="34" charset="0"/>
                <a:cs typeface="Segoe UI" pitchFamily="34" charset="0"/>
              </a:rPr>
              <a:t>, it can be difficult for business </a:t>
            </a:r>
            <a:r>
              <a:rPr lang="en-US" kern="1200" baseline="0" dirty="0">
                <a:solidFill>
                  <a:schemeClr val="tx1">
                    <a:lumMod val="75000"/>
                    <a:lumOff val="25000"/>
                  </a:schemeClr>
                </a:solidFill>
                <a:ea typeface="Segoe UI" pitchFamily="34" charset="0"/>
                <a:cs typeface="Segoe UI" pitchFamily="34" charset="0"/>
              </a:rPr>
              <a:t>users to </a:t>
            </a:r>
            <a:r>
              <a:rPr lang="en-US" kern="1200" dirty="0">
                <a:solidFill>
                  <a:schemeClr val="tx1">
                    <a:lumMod val="75000"/>
                    <a:lumOff val="25000"/>
                  </a:schemeClr>
                </a:solidFill>
                <a:ea typeface="Segoe UI" pitchFamily="34" charset="0"/>
                <a:cs typeface="Segoe UI" pitchFamily="34" charset="0"/>
              </a:rPr>
              <a:t>see a complete picture of your business. </a:t>
            </a:r>
            <a:endParaRPr lang="en-US" baseline="0" dirty="0"/>
          </a:p>
          <a:p>
            <a:pPr marR="0" algn="l" defTabSz="914400" rtl="0" eaLnBrk="1" fontAlgn="auto" latinLnBrk="0" hangingPunct="1">
              <a:lnSpc>
                <a:spcPct val="100000"/>
              </a:lnSpc>
              <a:spcBef>
                <a:spcPts val="0"/>
              </a:spcBef>
              <a:spcAft>
                <a:spcPts val="0"/>
              </a:spcAft>
              <a:buClrTx/>
              <a:buSzTx/>
              <a:tabLst/>
              <a:defRPr/>
            </a:pPr>
            <a:r>
              <a:rPr lang="en-US" b="1" baseline="0" dirty="0"/>
              <a:t>2. Managing multiple data sources </a:t>
            </a:r>
            <a:r>
              <a:rPr lang="en-US" baseline="0" dirty="0"/>
              <a:t>— </a:t>
            </a:r>
            <a:r>
              <a:rPr lang="en-US" kern="1200" dirty="0">
                <a:solidFill>
                  <a:schemeClr val="tx1">
                    <a:lumMod val="75000"/>
                    <a:lumOff val="25000"/>
                  </a:schemeClr>
                </a:solidFill>
                <a:ea typeface="Segoe UI" pitchFamily="34" charset="0"/>
                <a:cs typeface="Segoe UI" pitchFamily="34" charset="0"/>
              </a:rPr>
              <a:t>Data residing in SaaS solutions and other external locations can be difficult to manage programmatically, or access and refresh securely.</a:t>
            </a:r>
            <a:endParaRPr lang="en-US" baseline="0" dirty="0"/>
          </a:p>
          <a:p>
            <a:r>
              <a:rPr lang="en-US" b="1" baseline="0" dirty="0"/>
              <a:t>3. Making the right data available to the right users at the right time.</a:t>
            </a:r>
          </a:p>
          <a:p>
            <a:r>
              <a:rPr lang="en-US" kern="1200" dirty="0">
                <a:solidFill>
                  <a:schemeClr val="tx1">
                    <a:lumMod val="75000"/>
                    <a:lumOff val="25000"/>
                  </a:schemeClr>
                </a:solidFill>
                <a:ea typeface="Segoe UI" pitchFamily="34" charset="0"/>
                <a:cs typeface="Segoe UI" pitchFamily="34" charset="0"/>
              </a:rPr>
              <a:t>Mobile business users need the latest operational data at their fingertips, no matter where they are or what device they’re using.</a:t>
            </a:r>
            <a:endParaRPr lang="en-US" dirty="0">
              <a:solidFill>
                <a:schemeClr val="tx1">
                  <a:lumMod val="75000"/>
                  <a:lumOff val="25000"/>
                </a:schemeClr>
              </a:solidFill>
              <a:ea typeface="Segoe UI" pitchFamily="34" charset="0"/>
              <a:cs typeface="Segoe UI" pitchFamily="34" charset="0"/>
            </a:endParaRPr>
          </a:p>
          <a:p>
            <a:r>
              <a:rPr lang="en-US" kern="1200" dirty="0">
                <a:solidFill>
                  <a:schemeClr val="tx1">
                    <a:lumMod val="75000"/>
                    <a:lumOff val="25000"/>
                  </a:schemeClr>
                </a:solidFill>
                <a:ea typeface="Segoe UI" pitchFamily="34" charset="0"/>
                <a:cs typeface="Segoe UI" pitchFamily="34" charset="0"/>
              </a:rPr>
              <a:t>Different roles have different needs and access levels, so a one-size-fits all solution doesn’t work.</a:t>
            </a:r>
          </a:p>
          <a:p>
            <a:endParaRPr lang="en-US" dirty="0"/>
          </a:p>
        </p:txBody>
      </p:sp>
      <p:sp>
        <p:nvSpPr>
          <p:cNvPr id="4" name="Slide Number Placeholder 3"/>
          <p:cNvSpPr>
            <a:spLocks noGrp="1"/>
          </p:cNvSpPr>
          <p:nvPr>
            <p:ph type="sldNum" sz="quarter" idx="10"/>
          </p:nvPr>
        </p:nvSpPr>
        <p:spPr/>
        <p:txBody>
          <a:bodyPr/>
          <a:lstStyle/>
          <a:p>
            <a:fld id="{13329DEA-6433-4493-B9C4-3E0AC755FE5D}" type="slidenum">
              <a:rPr lang="en-US" smtClean="0"/>
              <a:t>5</a:t>
            </a:fld>
            <a:endParaRPr lang="en-US"/>
          </a:p>
        </p:txBody>
      </p:sp>
    </p:spTree>
    <p:extLst>
      <p:ext uri="{BB962C8B-B14F-4D97-AF65-F5344CB8AC3E}">
        <p14:creationId xmlns:p14="http://schemas.microsoft.com/office/powerpoint/2010/main" val="1928590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mj-lt"/>
              </a:rPr>
              <a:t>Key message:</a:t>
            </a:r>
          </a:p>
          <a:p>
            <a:r>
              <a:rPr lang="en-US" sz="1200" kern="1200" dirty="0">
                <a:solidFill>
                  <a:schemeClr val="tx1"/>
                </a:solidFill>
                <a:effectLst/>
                <a:latin typeface="+mn-lt"/>
                <a:ea typeface="+mn-ea"/>
                <a:cs typeface="+mn-cs"/>
              </a:rPr>
              <a:t>Power</a:t>
            </a:r>
            <a:r>
              <a:rPr lang="en-US" sz="1200" kern="1200" baseline="0" dirty="0">
                <a:solidFill>
                  <a:schemeClr val="tx1"/>
                </a:solidFill>
                <a:effectLst/>
                <a:latin typeface="+mn-lt"/>
                <a:ea typeface="+mn-ea"/>
                <a:cs typeface="+mn-cs"/>
              </a:rPr>
              <a:t> BI is a f</a:t>
            </a:r>
            <a:r>
              <a:rPr lang="en-US" sz="1200" kern="1200" dirty="0">
                <a:solidFill>
                  <a:schemeClr val="tx1"/>
                </a:solidFill>
                <a:effectLst/>
                <a:latin typeface="+mn-lt"/>
                <a:ea typeface="+mn-ea"/>
                <a:cs typeface="+mn-cs"/>
              </a:rPr>
              <a:t>undamentally groundbreaking offer</a:t>
            </a:r>
          </a:p>
          <a:p>
            <a:pPr marL="0" marR="0" indent="0" algn="l" defTabSz="914367" rtl="0" eaLnBrk="1" fontAlgn="auto" latinLnBrk="0" hangingPunct="1">
              <a:lnSpc>
                <a:spcPct val="100000"/>
              </a:lnSpc>
              <a:spcBef>
                <a:spcPts val="0"/>
              </a:spcBef>
              <a:spcAft>
                <a:spcPts val="0"/>
              </a:spcAft>
              <a:buClrTx/>
              <a:buSzTx/>
              <a:buFontTx/>
              <a:buNone/>
              <a:tabLst/>
              <a:defRPr/>
            </a:pPr>
            <a:endParaRPr lang="en-US" sz="3200" dirty="0">
              <a:solidFill>
                <a:srgbClr val="000000"/>
              </a:solidFill>
              <a:latin typeface="+mj-lt"/>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mj-lt"/>
              </a:rPr>
              <a:t>Talking points:</a:t>
            </a:r>
            <a:endParaRPr lang="en-US" b="1" dirty="0">
              <a:solidFill>
                <a:srgbClr val="000000"/>
              </a:solidFill>
            </a:endParaRPr>
          </a:p>
          <a:p>
            <a:r>
              <a:rPr lang="en-US" sz="1200" kern="1200" dirty="0">
                <a:solidFill>
                  <a:schemeClr val="tx1"/>
                </a:solidFill>
                <a:effectLst/>
                <a:latin typeface="+mn-lt"/>
                <a:ea typeface="+mn-ea"/>
                <a:cs typeface="+mn-cs"/>
              </a:rPr>
              <a:t>A service for non-technical business users and analysts to connect with their data</a:t>
            </a:r>
          </a:p>
          <a:p>
            <a:r>
              <a:rPr lang="en-US" sz="1200" kern="1200" dirty="0">
                <a:solidFill>
                  <a:schemeClr val="tx1"/>
                </a:solidFill>
                <a:effectLst/>
                <a:latin typeface="+mn-lt"/>
                <a:ea typeface="+mn-ea"/>
                <a:cs typeface="+mn-cs"/>
              </a:rPr>
              <a:t>Users get value out of their data that was previously impossible, required complex technical expertise to connect with data, model the data, and create reports</a:t>
            </a:r>
          </a:p>
          <a:p>
            <a:r>
              <a:rPr lang="en-US" sz="1200" kern="1200" dirty="0">
                <a:solidFill>
                  <a:schemeClr val="tx1"/>
                </a:solidFill>
                <a:effectLst/>
                <a:latin typeface="+mn-lt"/>
                <a:ea typeface="+mn-ea"/>
                <a:cs typeface="+mn-cs"/>
              </a:rPr>
              <a:t>Power BI connects any user, in every business, in every country with their data</a:t>
            </a:r>
          </a:p>
          <a:p>
            <a:r>
              <a:rPr lang="en-US" sz="1200" kern="1200" dirty="0">
                <a:solidFill>
                  <a:schemeClr val="tx1"/>
                </a:solidFill>
                <a:effectLst/>
                <a:latin typeface="+mn-lt"/>
                <a:ea typeface="+mn-ea"/>
                <a:cs typeface="+mn-cs"/>
              </a:rPr>
              <a:t>Goal: connect 1B people to their data with Power BI</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Power BI integration across Microsoft:</a:t>
            </a:r>
          </a:p>
          <a:p>
            <a:pPr lvl="0"/>
            <a:r>
              <a:rPr lang="en-US" sz="1200" kern="1200" dirty="0">
                <a:solidFill>
                  <a:schemeClr val="tx1"/>
                </a:solidFill>
                <a:effectLst/>
                <a:latin typeface="+mn-lt"/>
                <a:ea typeface="+mn-ea"/>
                <a:cs typeface="+mn-cs"/>
              </a:rPr>
              <a:t>Connects to Azure Stream Analytics, Machine Learning, SQL Database, SQL Data Warehouse, SQL Data Lake, SQL Server, Office 365</a:t>
            </a:r>
          </a:p>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8/11/2021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586833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sz="1800" b="1" kern="1200" dirty="0">
                <a:solidFill>
                  <a:schemeClr val="tx1"/>
                </a:solidFill>
                <a:latin typeface="+mn-lt"/>
                <a:ea typeface="+mn-ea"/>
                <a:cs typeface="+mn-cs"/>
              </a:rPr>
              <a:t>Key message:</a:t>
            </a:r>
          </a:p>
          <a:p>
            <a:r>
              <a:rPr lang="en-US" sz="1800" b="0" kern="1200" dirty="0">
                <a:solidFill>
                  <a:schemeClr val="tx1"/>
                </a:solidFill>
                <a:latin typeface="+mn-lt"/>
                <a:ea typeface="+mn-ea"/>
                <a:cs typeface="+mn-cs"/>
              </a:rPr>
              <a:t>There are several capabilities</a:t>
            </a:r>
            <a:r>
              <a:rPr lang="en-US" sz="1800" b="0" kern="1200" baseline="0" dirty="0">
                <a:solidFill>
                  <a:schemeClr val="tx1"/>
                </a:solidFill>
                <a:latin typeface="+mn-lt"/>
                <a:ea typeface="+mn-ea"/>
                <a:cs typeface="+mn-cs"/>
              </a:rPr>
              <a:t> that differentiate Power BI from other offerings in the market.</a:t>
            </a:r>
          </a:p>
          <a:p>
            <a:endParaRPr lang="en-US" sz="1800" b="0" kern="1200" baseline="0" dirty="0">
              <a:solidFill>
                <a:schemeClr val="tx1"/>
              </a:solidFill>
              <a:latin typeface="+mn-lt"/>
              <a:ea typeface="+mn-ea"/>
              <a:cs typeface="+mn-cs"/>
            </a:endParaRPr>
          </a:p>
          <a:p>
            <a:r>
              <a:rPr lang="en-US" sz="1200" b="1" kern="1200" baseline="0" dirty="0">
                <a:solidFill>
                  <a:schemeClr val="tx1"/>
                </a:solidFill>
              </a:rPr>
              <a:t>Talking points:</a:t>
            </a:r>
            <a:endParaRPr lang="en-US" sz="1200" b="1" kern="1200" dirty="0">
              <a:solidFill>
                <a:schemeClr val="tx1"/>
              </a:solidFill>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sz="1200" kern="1200" dirty="0">
                <a:gradFill>
                  <a:gsLst>
                    <a:gs pos="1250">
                      <a:srgbClr val="000000"/>
                    </a:gs>
                    <a:gs pos="99000">
                      <a:srgbClr val="000000"/>
                    </a:gs>
                  </a:gsLst>
                  <a:lin ang="5400000" scaled="0"/>
                </a:gradFill>
              </a:rPr>
              <a:t>Power BI is a cloud-based analytics service that provides faster time to insight. It is used for visualizing, exploring and extracting insights from data. It brings together data from diverse sources to deliver rich, comprehensive views of business operations. </a:t>
            </a:r>
            <a:endParaRPr lang="en-US" sz="1200" dirty="0">
              <a:gradFill>
                <a:gsLst>
                  <a:gs pos="1250">
                    <a:srgbClr val="000000"/>
                  </a:gs>
                  <a:gs pos="99000">
                    <a:srgbClr val="000000"/>
                  </a:gs>
                </a:gsLst>
                <a:lin ang="5400000" scaled="0"/>
              </a:gradFill>
            </a:endParaRPr>
          </a:p>
          <a:p>
            <a:pPr defTabSz="914367"/>
            <a:r>
              <a:rPr lang="en-US" sz="1200" kern="1200" dirty="0">
                <a:gradFill>
                  <a:gsLst>
                    <a:gs pos="1250">
                      <a:srgbClr val="000000"/>
                    </a:gs>
                    <a:gs pos="99000">
                      <a:srgbClr val="000000"/>
                    </a:gs>
                  </a:gsLst>
                  <a:lin ang="5400000" scaled="0"/>
                </a:gradFill>
              </a:rPr>
              <a:t>What that means is, with Power BI, you can see all of your data through a single pane of glass, and create an analytics environment in minutes to monitor data and share reports. Live dashboards and reports show visualizations and KPIs from data that reside both on-premises and in the cloud, providing a consolidated view across your business regardless of where your data lives. </a:t>
            </a:r>
            <a:endParaRPr lang="en-US" sz="1200" kern="1200" baseline="0" dirty="0">
              <a:solidFill>
                <a:schemeClr val="tx1"/>
              </a:solidFill>
              <a:latin typeface="Segoe UI Light" pitchFamily="34" charset="0"/>
            </a:endParaRPr>
          </a:p>
          <a:p>
            <a:r>
              <a:rPr lang="en-US" sz="1200" b="1" kern="1200" dirty="0">
                <a:solidFill>
                  <a:schemeClr val="tx1"/>
                </a:solidFill>
              </a:rPr>
              <a:t>There are several capabilities</a:t>
            </a:r>
            <a:r>
              <a:rPr lang="en-US" sz="1200" b="1" kern="1200" baseline="0" dirty="0">
                <a:solidFill>
                  <a:schemeClr val="tx1"/>
                </a:solidFill>
              </a:rPr>
              <a:t> that are unique to Power BI – these include: </a:t>
            </a:r>
            <a:endParaRPr lang="en-US" sz="1200" b="1"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Pre-built dashboards and reports for popular SaaS solutions such as </a:t>
            </a:r>
            <a:r>
              <a:rPr lang="en-US" sz="1200" kern="1200" dirty="0" err="1">
                <a:solidFill>
                  <a:schemeClr val="tx1"/>
                </a:solidFill>
              </a:rPr>
              <a:t>Marketo</a:t>
            </a:r>
            <a:r>
              <a:rPr lang="en-US" sz="1200" kern="1200" dirty="0">
                <a:solidFill>
                  <a:schemeClr val="tx1"/>
                </a:solidFill>
              </a:rPr>
              <a:t>, Salesforce, GitHub, </a:t>
            </a:r>
            <a:r>
              <a:rPr lang="en-US" sz="1200" kern="1200" dirty="0" err="1">
                <a:solidFill>
                  <a:schemeClr val="tx1"/>
                </a:solidFill>
              </a:rPr>
              <a:t>ZenDesk</a:t>
            </a:r>
            <a:r>
              <a:rPr lang="en-US" sz="1200" kern="1200" dirty="0">
                <a:solidFill>
                  <a:schemeClr val="tx1"/>
                </a:solidFill>
              </a:rPr>
              <a:t>, Dynamics CRM, and many others.</a:t>
            </a:r>
            <a:endParaRPr lang="en-US" sz="1200"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Dashboard</a:t>
            </a:r>
            <a:r>
              <a:rPr lang="en-US" sz="1200" kern="1200" baseline="0" dirty="0">
                <a:solidFill>
                  <a:schemeClr val="tx1"/>
                </a:solidFill>
              </a:rPr>
              <a:t>s and visualizations that </a:t>
            </a:r>
            <a:r>
              <a:rPr lang="en-US" sz="1200" kern="1200" dirty="0">
                <a:solidFill>
                  <a:schemeClr val="tx1"/>
                </a:solidFill>
              </a:rPr>
              <a:t>support real-time</a:t>
            </a:r>
            <a:r>
              <a:rPr lang="en-US" sz="1200" kern="1200" baseline="0" dirty="0">
                <a:solidFill>
                  <a:schemeClr val="tx1"/>
                </a:solidFill>
              </a:rPr>
              <a:t> updates.</a:t>
            </a:r>
            <a:endParaRPr lang="en-US" sz="1200" kern="1200" dirty="0">
              <a:solidFill>
                <a:schemeClr val="tx1"/>
              </a:solidFill>
              <a:latin typeface="Segoe UI Light" pitchFamily="34" charset="0"/>
            </a:endParaRPr>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rPr>
              <a:t>Secure, live connection to on-premises data sources to drive insight across the entire  </a:t>
            </a:r>
            <a:r>
              <a:rPr lang="en-US" sz="1200" kern="1200" baseline="0" dirty="0">
                <a:solidFill>
                  <a:schemeClr val="tx1"/>
                </a:solidFill>
              </a:rPr>
              <a:t>range of organizational information (Analysis Services, Azure </a:t>
            </a:r>
            <a:r>
              <a:rPr lang="en-US" sz="1200" kern="1200" baseline="0" dirty="0">
                <a:solidFill>
                  <a:srgbClr val="000000"/>
                </a:solidFill>
              </a:rPr>
              <a:t>S</a:t>
            </a:r>
            <a:r>
              <a:rPr lang="en-US" sz="1200" kern="1200" dirty="0">
                <a:ln w="3175">
                  <a:noFill/>
                </a:ln>
                <a:solidFill>
                  <a:srgbClr val="000000"/>
                </a:solidFill>
              </a:rPr>
              <a:t>QL Database, SQL Database Auditing,</a:t>
            </a:r>
            <a:r>
              <a:rPr lang="en-US" sz="1200" kern="1200" baseline="0" dirty="0">
                <a:ln w="3175">
                  <a:noFill/>
                </a:ln>
                <a:solidFill>
                  <a:srgbClr val="000000"/>
                </a:solidFill>
              </a:rPr>
              <a:t> Azure SQL Data Warehouse).</a:t>
            </a:r>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ln w="3175">
                  <a:noFill/>
                </a:ln>
                <a:solidFill>
                  <a:srgbClr val="000000"/>
                </a:solidFill>
              </a:rPr>
              <a:t>Automated scheduled refresh to keep  Power BI data in sync with on premises data sources.      </a:t>
            </a:r>
            <a:endParaRPr lang="en-US" sz="1200" kern="1200" baseline="0" dirty="0">
              <a:solidFill>
                <a:srgbClr val="000000"/>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Native mobile applications for keeping users</a:t>
            </a:r>
            <a:r>
              <a:rPr lang="en-US" sz="1200" kern="1200" baseline="0" dirty="0">
                <a:solidFill>
                  <a:schemeClr val="tx1"/>
                </a:solidFill>
              </a:rPr>
              <a:t> connected on the go.</a:t>
            </a:r>
            <a:endParaRPr lang="en-US" sz="1200"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Easy integration with other Microsoft offerings,</a:t>
            </a:r>
            <a:r>
              <a:rPr lang="en-US" sz="1200" kern="1200" baseline="0" dirty="0">
                <a:solidFill>
                  <a:schemeClr val="tx1"/>
                </a:solidFill>
              </a:rPr>
              <a:t> </a:t>
            </a:r>
            <a:r>
              <a:rPr lang="en-US" sz="1200" kern="1200" dirty="0">
                <a:solidFill>
                  <a:schemeClr val="tx1"/>
                </a:solidFill>
              </a:rPr>
              <a:t>from Excel to Azure services.</a:t>
            </a:r>
            <a:endParaRPr lang="en-US" sz="1200" kern="1200" dirty="0">
              <a:solidFill>
                <a:schemeClr val="tx1"/>
              </a:solidFill>
              <a:latin typeface="Segoe UI Light" pitchFamily="34" charset="0"/>
            </a:endParaRPr>
          </a:p>
          <a:p>
            <a:pPr marL="457200" indent="-457200">
              <a:buFont typeface="Arial" panose="020B0604020202020204" pitchFamily="34" charset="0"/>
              <a:buChar char="•"/>
            </a:pPr>
            <a:r>
              <a:rPr lang="en-US" sz="1200" kern="1200" dirty="0">
                <a:solidFill>
                  <a:schemeClr val="tx1"/>
                </a:solidFill>
              </a:rPr>
              <a:t>Intuitive data exploration,</a:t>
            </a:r>
            <a:r>
              <a:rPr lang="en-US" sz="1200" kern="1200" baseline="0" dirty="0">
                <a:solidFill>
                  <a:schemeClr val="tx1"/>
                </a:solidFill>
              </a:rPr>
              <a:t> which enables users to ask questions of their data in </a:t>
            </a:r>
            <a:r>
              <a:rPr lang="en-US" sz="1200" kern="1200" dirty="0">
                <a:solidFill>
                  <a:schemeClr val="tx1"/>
                </a:solidFill>
              </a:rPr>
              <a:t>plain English.</a:t>
            </a:r>
            <a:endParaRPr lang="en-US" sz="1200" kern="1200" dirty="0">
              <a:solidFill>
                <a:schemeClr val="tx1"/>
              </a:solidFill>
              <a:latin typeface="Segoe UI Light" pitchFamily="34" charset="0"/>
            </a:endParaRPr>
          </a:p>
          <a:p>
            <a:endParaRPr lang="en-US" sz="1200" dirty="0"/>
          </a:p>
          <a:p>
            <a:pPr defTabSz="914367"/>
            <a:r>
              <a:rPr lang="en-US" sz="1200" kern="1200" dirty="0"/>
              <a:t>To summarize, Power BI is a SaaS offering that enables anyone to easily connect to their data, create live operational dashboards and explore data via interactive visualizations.</a:t>
            </a:r>
            <a:endParaRPr lang="en-US" sz="1200"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107401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aseline="0" dirty="0"/>
              <a:t>Let’s walk through an overview of what Power BI is.  </a:t>
            </a:r>
          </a:p>
          <a:p>
            <a:pPr marL="228600" indent="-228600">
              <a:buFont typeface="+mj-lt"/>
              <a:buAutoNum type="arabicPeriod"/>
            </a:pPr>
            <a:endParaRPr lang="en-US" sz="1000" b="1" baseline="0" dirty="0"/>
          </a:p>
          <a:p>
            <a:r>
              <a:rPr lang="en-US" sz="1000" b="1" dirty="0"/>
              <a:t>1. The</a:t>
            </a:r>
            <a:r>
              <a:rPr lang="en-US" sz="1000" b="1" baseline="0" dirty="0"/>
              <a:t> Power BI Service, sometimes referred to as </a:t>
            </a:r>
            <a:r>
              <a:rPr lang="en-US" sz="1000" b="1" dirty="0"/>
              <a:t>powerbi.com,</a:t>
            </a:r>
            <a:r>
              <a:rPr lang="en-US" sz="1000" b="1" baseline="0" dirty="0"/>
              <a:t> </a:t>
            </a:r>
            <a:r>
              <a:rPr lang="en-US" sz="1000" dirty="0"/>
              <a:t>is what allows</a:t>
            </a:r>
            <a:r>
              <a:rPr lang="en-US" sz="1000" baseline="0" dirty="0"/>
              <a:t> you to</a:t>
            </a:r>
            <a:r>
              <a:rPr lang="en-US" sz="1000" dirty="0"/>
              <a:t>: </a:t>
            </a:r>
          </a:p>
          <a:p>
            <a:pPr marL="628650" lvl="1" indent="-171450">
              <a:buFont typeface="Arial" panose="020B0604020202020204" pitchFamily="34" charset="0"/>
              <a:buChar char="•"/>
            </a:pPr>
            <a:r>
              <a:rPr lang="en-US" sz="1000" baseline="0" dirty="0"/>
              <a:t>Create beautiful visualizations to tell compelling data stories. </a:t>
            </a:r>
          </a:p>
          <a:p>
            <a:pPr marL="628650" lvl="1" indent="-171450">
              <a:buFont typeface="Arial" panose="020B0604020202020204" pitchFamily="34" charset="0"/>
              <a:buChar char="•"/>
            </a:pPr>
            <a:r>
              <a:rPr lang="en-US" sz="1000" baseline="0" dirty="0"/>
              <a:t>Build rich, live dashboards that turn BI into business insights.</a:t>
            </a:r>
          </a:p>
          <a:p>
            <a:pPr marL="628650" lvl="1" indent="-171450">
              <a:buFont typeface="Arial" panose="020B0604020202020204" pitchFamily="34" charset="0"/>
              <a:buChar char="•"/>
            </a:pPr>
            <a:r>
              <a:rPr lang="en-US" sz="1000" dirty="0"/>
              <a:t>Create reports</a:t>
            </a:r>
            <a:r>
              <a:rPr lang="en-US" sz="1000" baseline="0" dirty="0"/>
              <a:t> &amp; datasets from which you can create visualizations and dashboards.</a:t>
            </a:r>
          </a:p>
          <a:p>
            <a:pPr marL="628650" lvl="1" indent="-171450">
              <a:buFont typeface="Arial" panose="020B0604020202020204" pitchFamily="34" charset="0"/>
              <a:buChar char="•"/>
            </a:pPr>
            <a:r>
              <a:rPr lang="en-US" sz="1000" baseline="0" dirty="0"/>
              <a:t>Enjoy the benefits of up-to-date data with real-time, automatic and scheduled refreshes.</a:t>
            </a:r>
          </a:p>
          <a:p>
            <a:pPr marL="628650" lvl="1" indent="-171450">
              <a:buFont typeface="Arial" panose="020B0604020202020204" pitchFamily="34" charset="0"/>
              <a:buChar char="•"/>
            </a:pPr>
            <a:r>
              <a:rPr lang="en-US" sz="1000" baseline="0" dirty="0"/>
              <a:t>Share dashboards easily with other people in your organization.</a:t>
            </a:r>
          </a:p>
          <a:p>
            <a:pPr marL="628650" lvl="1" indent="-171450">
              <a:buFont typeface="Arial" panose="020B0604020202020204" pitchFamily="34" charset="0"/>
              <a:buChar char="•"/>
            </a:pPr>
            <a:r>
              <a:rPr lang="en-US" sz="1000" baseline="0" dirty="0"/>
              <a:t>Ask questions of data in plain English with Natural Language Query.</a:t>
            </a:r>
          </a:p>
          <a:p>
            <a:pPr marL="628650" lvl="1" indent="-171450">
              <a:buFont typeface="Arial" panose="020B0604020202020204" pitchFamily="34" charset="0"/>
              <a:buChar char="•"/>
            </a:pPr>
            <a:r>
              <a:rPr lang="en-US" sz="1000" baseline="0" dirty="0"/>
              <a:t>Stay connected to data all the time with mobile applications.</a:t>
            </a:r>
          </a:p>
          <a:p>
            <a:pPr marL="457200" lvl="1" indent="0">
              <a:buFont typeface="Arial" panose="020B0604020202020204" pitchFamily="34" charset="0"/>
              <a:buNone/>
            </a:pPr>
            <a:endParaRPr lang="en-US" sz="1000" baseline="0" dirty="0"/>
          </a:p>
          <a:p>
            <a:pPr marL="0" indent="0">
              <a:buFont typeface="+mj-lt"/>
              <a:buNone/>
            </a:pPr>
            <a:r>
              <a:rPr lang="en-US" sz="1000" b="1" baseline="0" dirty="0"/>
              <a:t>2. </a:t>
            </a:r>
            <a:r>
              <a:rPr lang="en-US" sz="1000" b="0" baseline="0" dirty="0"/>
              <a:t>Power BI </a:t>
            </a:r>
            <a:r>
              <a:rPr lang="en-US" sz="1000" b="1" baseline="0" dirty="0"/>
              <a:t>connects to a variety of data sources. </a:t>
            </a:r>
            <a:r>
              <a:rPr lang="en-US" sz="1000" baseline="0" dirty="0"/>
              <a:t>These range across both cloud and on-premises sources, and include:</a:t>
            </a:r>
          </a:p>
          <a:p>
            <a:pPr marL="628650" lvl="1" indent="-171450">
              <a:buFont typeface="Arial" panose="020B0604020202020204" pitchFamily="34" charset="0"/>
              <a:buChar char="•"/>
            </a:pPr>
            <a:r>
              <a:rPr lang="en-US" sz="1000" baseline="0" dirty="0"/>
              <a:t>A variety of </a:t>
            </a:r>
            <a:r>
              <a:rPr lang="en-US" sz="1000" b="1" baseline="0" dirty="0"/>
              <a:t>popular SaaS solutions</a:t>
            </a:r>
            <a:r>
              <a:rPr lang="en-US" sz="1000" baseline="0" dirty="0"/>
              <a:t>, such as </a:t>
            </a:r>
            <a:r>
              <a:rPr lang="en-US" sz="1000" baseline="0" dirty="0" err="1"/>
              <a:t>Marketo</a:t>
            </a:r>
            <a:r>
              <a:rPr lang="en-US" sz="1000" baseline="0" dirty="0"/>
              <a:t>, Salesforce, GitHub, Dynamics CRM, </a:t>
            </a:r>
            <a:r>
              <a:rPr lang="en-US" sz="1000" baseline="0" dirty="0" err="1"/>
              <a:t>Zendesk</a:t>
            </a:r>
            <a:r>
              <a:rPr lang="en-US" sz="1000" baseline="0" dirty="0"/>
              <a:t>, and several others.</a:t>
            </a:r>
            <a:endParaRPr lang="en-US" sz="1000" b="0" baseline="0" dirty="0"/>
          </a:p>
          <a:p>
            <a:pPr marL="628650" lvl="1" indent="-171450">
              <a:buFont typeface="Arial" panose="020B0604020202020204" pitchFamily="34" charset="0"/>
              <a:buChar char="•"/>
            </a:pPr>
            <a:r>
              <a:rPr lang="en-US" sz="1000" b="1" baseline="0" dirty="0"/>
              <a:t>On-premises databases </a:t>
            </a:r>
            <a:r>
              <a:rPr lang="en-US" sz="1000" baseline="0" dirty="0"/>
              <a:t>– Power BI offers live connectivity to SQL Server Analysis Services and others, which we’ll cover in more detail later. And using a gateway solution, Power BI can connect to other database solutions. </a:t>
            </a:r>
          </a:p>
          <a:p>
            <a:pPr marL="628650" lvl="1" indent="-171450">
              <a:buFont typeface="Arial" panose="020B0604020202020204" pitchFamily="34" charset="0"/>
              <a:buChar char="•"/>
            </a:pPr>
            <a:r>
              <a:rPr lang="en-US" sz="1000" b="1" baseline="0" dirty="0"/>
              <a:t>Custom data sources </a:t>
            </a:r>
            <a:r>
              <a:rPr lang="en-US" sz="1000" baseline="0" dirty="0"/>
              <a:t>– </a:t>
            </a:r>
            <a:r>
              <a:rPr lang="en-US" sz="1000" b="0" baseline="0" dirty="0"/>
              <a:t>Power BI can connect to any data source you need it to thanks to its extensibility via REST APIs. This includes both proprietary corporate data sources, as well as external data services. For example, if you are a SaaS solution provider, you can work with Microsoft to connect your solution to Power BI.</a:t>
            </a:r>
            <a:endParaRPr lang="en-US" sz="1000" baseline="0" dirty="0"/>
          </a:p>
          <a:p>
            <a:pPr marL="628650" lvl="1" indent="-171450">
              <a:buFont typeface="Arial" panose="020B0604020202020204" pitchFamily="34" charset="0"/>
              <a:buChar char="•"/>
            </a:pPr>
            <a:r>
              <a:rPr lang="en-US" sz="1000" b="1" baseline="0" dirty="0"/>
              <a:t>Other Azure services</a:t>
            </a:r>
            <a:r>
              <a:rPr lang="en-US" sz="1000" baseline="0" dirty="0"/>
              <a:t> – Power BI integrates tightly with SQL Azure and Stream Analytics, and will be integrating closely with more Azure services over time.</a:t>
            </a:r>
          </a:p>
          <a:p>
            <a:pPr marL="628650" lvl="1" indent="-171450">
              <a:buFont typeface="Arial" panose="020B0604020202020204" pitchFamily="34" charset="0"/>
              <a:buChar char="•"/>
            </a:pPr>
            <a:r>
              <a:rPr lang="en-US" sz="1000" b="1" baseline="0" dirty="0"/>
              <a:t>Power BI Desktop, Excel and CSV files </a:t>
            </a:r>
            <a:r>
              <a:rPr lang="en-US" sz="1000" baseline="0" dirty="0"/>
              <a:t>– Excel workbooks can be directly connected to Power BI.com, or may be used with Power BI Desktop. Power BI Desktop is the companion application to the Power BI service – it is a desktop tool that supports data analysis and reporting. Like Excel files, or CSV files, Power BI Desktop files can be uploaded to the Power BI service. </a:t>
            </a:r>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926380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is more….</a:t>
            </a:r>
          </a:p>
          <a:p>
            <a:pPr marL="228600" indent="-228600">
              <a:buFont typeface="+mj-lt"/>
              <a:buAutoNum type="arabicPeriod"/>
            </a:pPr>
            <a:endParaRPr lang="en-US" b="1" baseline="0" dirty="0"/>
          </a:p>
          <a:p>
            <a:pPr marL="0" lvl="0" indent="0">
              <a:buFont typeface="Arial" panose="020B0604020202020204" pitchFamily="34" charset="0"/>
              <a:buNone/>
            </a:pPr>
            <a:r>
              <a:rPr lang="en-US" b="1" baseline="0" dirty="0"/>
              <a:t>3. Power BI Desktop </a:t>
            </a:r>
            <a:r>
              <a:rPr lang="en-US" baseline="0" dirty="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dirty="0">
                <a:solidFill>
                  <a:srgbClr val="000000"/>
                </a:solidFill>
              </a:rPr>
              <a:t>Acquire and </a:t>
            </a:r>
            <a:r>
              <a:rPr lang="en-GB" sz="1200" i="1" dirty="0">
                <a:solidFill>
                  <a:srgbClr val="000000"/>
                </a:solidFill>
              </a:rPr>
              <a:t>prepare</a:t>
            </a:r>
            <a:r>
              <a:rPr lang="en-GB" sz="1200" dirty="0">
                <a:solidFill>
                  <a:srgbClr val="000000"/>
                </a:solidFill>
              </a:rPr>
              <a:t> data using extensive query capabilities.</a:t>
            </a:r>
          </a:p>
          <a:p>
            <a:pPr marL="628650" lvl="1" indent="-171450">
              <a:buFont typeface="Arial" panose="020B0604020202020204" pitchFamily="34" charset="0"/>
              <a:buChar char="•"/>
            </a:pPr>
            <a:r>
              <a:rPr lang="en-GB" sz="1200" dirty="0">
                <a:solidFill>
                  <a:srgbClr val="000000"/>
                </a:solidFill>
              </a:rPr>
              <a:t>Manipulation</a:t>
            </a:r>
            <a:r>
              <a:rPr lang="en-GB" sz="1200" baseline="0" dirty="0">
                <a:solidFill>
                  <a:srgbClr val="000000"/>
                </a:solidFill>
              </a:rPr>
              <a:t> and consolidation of m</a:t>
            </a:r>
            <a:r>
              <a:rPr lang="en-GB" sz="1200" dirty="0">
                <a:solidFill>
                  <a:srgbClr val="000000"/>
                </a:solidFill>
              </a:rPr>
              <a:t>ultiple</a:t>
            </a:r>
            <a:r>
              <a:rPr lang="en-GB" sz="1200" baseline="0" dirty="0">
                <a:solidFill>
                  <a:srgbClr val="000000"/>
                </a:solidFill>
              </a:rPr>
              <a:t> data sources is performed in Power BI Desktop – this enables Power BI service users to use data from multiple sources in a single report.</a:t>
            </a:r>
            <a:endParaRPr lang="en-GB" sz="1200" dirty="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rPr>
              <a:t>Establish data structure, then transform and analyze data.</a:t>
            </a:r>
            <a:endParaRPr lang="en-GB" sz="1200" dirty="0">
              <a:solidFill>
                <a:srgbClr val="000000"/>
              </a:solidFill>
            </a:endParaRPr>
          </a:p>
          <a:p>
            <a:pPr marL="628650" lvl="1" indent="-171450">
              <a:buFont typeface="Arial" panose="020B0604020202020204" pitchFamily="34" charset="0"/>
              <a:buChar char="•"/>
            </a:pPr>
            <a:r>
              <a:rPr lang="en-GB" sz="1200" dirty="0">
                <a:solidFill>
                  <a:srgbClr val="000000"/>
                </a:solidFill>
              </a:rPr>
              <a:t>Visualize and </a:t>
            </a:r>
            <a:r>
              <a:rPr lang="en-GB" sz="1200" i="1" dirty="0">
                <a:solidFill>
                  <a:srgbClr val="000000"/>
                </a:solidFill>
              </a:rPr>
              <a:t>explore</a:t>
            </a:r>
            <a:r>
              <a:rPr lang="en-GB" sz="1200" dirty="0">
                <a:solidFill>
                  <a:srgbClr val="000000"/>
                </a:solidFill>
              </a:rPr>
              <a:t> your data in new ways </a:t>
            </a:r>
            <a:r>
              <a:rPr lang="en-US" sz="1200" dirty="0">
                <a:solidFill>
                  <a:srgbClr val="000000"/>
                </a:solidFill>
              </a:rPr>
              <a:t>through a freeform drag-and-drop canvas.</a:t>
            </a:r>
            <a:endParaRPr lang="en-GB" sz="1200" dirty="0">
              <a:solidFill>
                <a:srgbClr val="000000"/>
              </a:solidFill>
            </a:endParaRPr>
          </a:p>
          <a:p>
            <a:pPr marL="628650" lvl="1" indent="-171450">
              <a:buFont typeface="Arial" panose="020B0604020202020204" pitchFamily="34" charset="0"/>
              <a:buChar char="•"/>
            </a:pPr>
            <a:r>
              <a:rPr lang="en-US" sz="1200" dirty="0">
                <a:solidFill>
                  <a:srgbClr val="000000"/>
                </a:solidFill>
              </a:rPr>
              <a:t>Author </a:t>
            </a:r>
            <a:r>
              <a:rPr lang="en-US" sz="1200" i="1" dirty="0">
                <a:solidFill>
                  <a:srgbClr val="000000"/>
                </a:solidFill>
              </a:rPr>
              <a:t>reports</a:t>
            </a:r>
            <a:r>
              <a:rPr lang="en-US" sz="1200" dirty="0">
                <a:solidFill>
                  <a:srgbClr val="000000"/>
                </a:solidFill>
              </a:rPr>
              <a:t> with a broad range of modern data visualizations.</a:t>
            </a:r>
          </a:p>
          <a:p>
            <a:pPr marL="628650" lvl="1" indent="-171450">
              <a:buFont typeface="Arial" panose="020B0604020202020204" pitchFamily="34" charset="0"/>
              <a:buChar char="•"/>
            </a:pPr>
            <a:r>
              <a:rPr lang="en-US" sz="1200" dirty="0">
                <a:solidFill>
                  <a:srgbClr val="000000"/>
                </a:solidFill>
              </a:rPr>
              <a:t>Publish beautiful, interactive reports directly to powerbi.com.</a:t>
            </a:r>
            <a:endParaRPr lang="en-US" sz="1400" dirty="0">
              <a:solidFill>
                <a:srgbClr val="000000"/>
              </a:solidFill>
            </a:endParaRPr>
          </a:p>
          <a:p>
            <a:pPr marL="628650" lvl="1" indent="-171450">
              <a:buFont typeface="Arial" panose="020B0604020202020204" pitchFamily="34" charset="0"/>
              <a:buChar char="•"/>
            </a:pPr>
            <a:r>
              <a:rPr lang="en-US" sz="1200" dirty="0">
                <a:solidFill>
                  <a:srgbClr val="000000"/>
                </a:solidFill>
              </a:rPr>
              <a:t>Securely </a:t>
            </a:r>
            <a:r>
              <a:rPr lang="en-US" sz="1200" i="1" dirty="0">
                <a:solidFill>
                  <a:srgbClr val="000000"/>
                </a:solidFill>
              </a:rPr>
              <a:t>share</a:t>
            </a:r>
            <a:r>
              <a:rPr lang="en-US" sz="1200" dirty="0">
                <a:solidFill>
                  <a:srgbClr val="000000"/>
                </a:solidFill>
              </a:rPr>
              <a:t> reports through unique, curated content library approach.</a:t>
            </a:r>
            <a:endParaRPr lang="en-US" sz="1400" dirty="0">
              <a:solidFill>
                <a:srgbClr val="000000"/>
              </a:solidFill>
            </a:endParaRPr>
          </a:p>
          <a:p>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4. Finally, the Power BI Platform </a:t>
            </a:r>
            <a:r>
              <a:rPr lang="en-US" dirty="0"/>
              <a:t>allows you to embed, extend,</a:t>
            </a:r>
            <a:r>
              <a:rPr lang="en-US" baseline="0" dirty="0"/>
              <a:t> and integrate Power BI into other applications and environments.</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7024457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Red Tile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49"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2" name="Picture 1"/>
          <p:cNvPicPr>
            <a:picLocks noChangeAspect="1"/>
          </p:cNvPicPr>
          <p:nvPr userDrawn="1"/>
        </p:nvPicPr>
        <p:blipFill rotWithShape="1">
          <a:blip r:embed="rId6" cstate="print">
            <a:extLst>
              <a:ext uri="{28A0092B-C50C-407E-A947-70E740481C1C}">
                <a14:useLocalDpi xmlns:a14="http://schemas.microsoft.com/office/drawing/2010/main" val="0"/>
              </a:ext>
            </a:extLst>
          </a:blip>
          <a:srcRect/>
          <a:stretch/>
        </p:blipFill>
        <p:spPr>
          <a:xfrm>
            <a:off x="0" y="1"/>
            <a:ext cx="12192000" cy="6874524"/>
          </a:xfrm>
          <a:prstGeom prst="rect">
            <a:avLst/>
          </a:prstGeom>
        </p:spPr>
      </p:pic>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2926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
        <p:nvSpPr>
          <p:cNvPr id="14" name="Subtitle 2"/>
          <p:cNvSpPr txBox="1">
            <a:spLocks/>
          </p:cNvSpPr>
          <p:nvPr userDrawn="1"/>
        </p:nvSpPr>
        <p:spPr>
          <a:xfrm>
            <a:off x="464020" y="2045436"/>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a:t>Level 200 Capability</a:t>
            </a:r>
            <a:r>
              <a:rPr lang="en-US" baseline="0" dirty="0"/>
              <a:t> </a:t>
            </a:r>
            <a:r>
              <a:rPr lang="en-US" dirty="0"/>
              <a:t>Deck</a:t>
            </a:r>
          </a:p>
        </p:txBody>
      </p:sp>
    </p:spTree>
    <p:extLst>
      <p:ext uri="{BB962C8B-B14F-4D97-AF65-F5344CB8AC3E}">
        <p14:creationId xmlns:p14="http://schemas.microsoft.com/office/powerpoint/2010/main" val="305496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39" y="289511"/>
            <a:ext cx="11655840" cy="899665"/>
          </a:xfrm>
        </p:spPr>
        <p:txBody>
          <a:bodyPr/>
          <a:lstStyle>
            <a:lvl1pPr>
              <a:defRPr sz="4800">
                <a:solidFill>
                  <a:schemeClr val="accent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6"/>
            <a:ext cx="11653523" cy="5424059"/>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8508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002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960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6533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199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287122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03868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145224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a:t>Click to edit Master title style</a:t>
            </a:r>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Tree>
    <p:extLst>
      <p:ext uri="{BB962C8B-B14F-4D97-AF65-F5344CB8AC3E}">
        <p14:creationId xmlns:p14="http://schemas.microsoft.com/office/powerpoint/2010/main" val="355016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dirty="0"/>
              <a:t>Click to edit Master text</a:t>
            </a:r>
          </a:p>
        </p:txBody>
      </p:sp>
    </p:spTree>
    <p:extLst>
      <p:ext uri="{BB962C8B-B14F-4D97-AF65-F5344CB8AC3E}">
        <p14:creationId xmlns:p14="http://schemas.microsoft.com/office/powerpoint/2010/main" val="213628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5"/>
            <a:ext cx="6276530" cy="875413"/>
          </a:xfrm>
          <a:noFill/>
        </p:spPr>
        <p:txBody>
          <a:bodyPr lIns="146304" tIns="91440" rIns="146304" bIns="91440" anchor="t" anchorCtr="0"/>
          <a:lstStyle>
            <a:lvl1pPr>
              <a:defRPr sz="5291"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9"/>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8" y="6121376"/>
            <a:ext cx="1254995" cy="269134"/>
          </a:xfrm>
          <a:prstGeom prst="rect">
            <a:avLst/>
          </a:prstGeom>
        </p:spPr>
      </p:pic>
    </p:spTree>
    <p:extLst>
      <p:ext uri="{BB962C8B-B14F-4D97-AF65-F5344CB8AC3E}">
        <p14:creationId xmlns:p14="http://schemas.microsoft.com/office/powerpoint/2010/main" val="18544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a:t>Lorem ipsum dolor sit.</a:t>
            </a:r>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34124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1"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8" y="6121376"/>
            <a:ext cx="1254995" cy="269134"/>
          </a:xfrm>
          <a:prstGeom prst="rect">
            <a:avLst/>
          </a:prstGeom>
        </p:spPr>
      </p:pic>
    </p:spTree>
    <p:extLst>
      <p:ext uri="{BB962C8B-B14F-4D97-AF65-F5344CB8AC3E}">
        <p14:creationId xmlns:p14="http://schemas.microsoft.com/office/powerpoint/2010/main" val="416490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3"/>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1"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4">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48588" y="6121376"/>
            <a:ext cx="1254995" cy="269134"/>
          </a:xfrm>
          <a:prstGeom prst="rect">
            <a:avLst/>
          </a:prstGeom>
        </p:spPr>
      </p:pic>
    </p:spTree>
    <p:extLst>
      <p:ext uri="{BB962C8B-B14F-4D97-AF65-F5344CB8AC3E}">
        <p14:creationId xmlns:p14="http://schemas.microsoft.com/office/powerpoint/2010/main" val="197555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4"/>
            <a:ext cx="7171337"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8" y="6121376"/>
            <a:ext cx="1254995" cy="269134"/>
          </a:xfrm>
          <a:prstGeom prst="rect">
            <a:avLst/>
          </a:prstGeom>
        </p:spPr>
      </p:pic>
    </p:spTree>
    <p:extLst>
      <p:ext uri="{BB962C8B-B14F-4D97-AF65-F5344CB8AC3E}">
        <p14:creationId xmlns:p14="http://schemas.microsoft.com/office/powerpoint/2010/main" val="50616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818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08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2030"/>
          </a:xfrm>
        </p:spPr>
        <p:txBody>
          <a:bodyPr>
            <a:spAutoFit/>
          </a:bodyPr>
          <a:lstStyle>
            <a:lvl1pPr>
              <a:defRPr sz="391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483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2030"/>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74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647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109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985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a:t>Lorem ipsum dolor sit.</a:t>
            </a:r>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9441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060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5401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9"/>
            <a:ext cx="9859116" cy="1158793"/>
          </a:xfrm>
          <a:noFill/>
        </p:spPr>
        <p:txBody>
          <a:bodyPr tIns="91440" bIns="91440" anchor="t" anchorCtr="0">
            <a:spAutoFit/>
          </a:bodyPr>
          <a:lstStyle>
            <a:lvl1pPr>
              <a:defRPr sz="705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77"/>
            <a:ext cx="9860674"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76129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9"/>
            <a:ext cx="9859116" cy="1158793"/>
          </a:xfrm>
          <a:noFill/>
        </p:spPr>
        <p:txBody>
          <a:bodyPr tIns="91440" bIns="91440" anchor="t" anchorCtr="0">
            <a:spAutoFit/>
          </a:bodyPr>
          <a:lstStyle>
            <a:lvl1pPr>
              <a:defRPr lang="en-US" sz="705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20872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265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3604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46539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2945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1217195"/>
            <a:ext cx="5378548"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8557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7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7437" y="146443"/>
            <a:ext cx="3876675" cy="4557229"/>
          </a:xfrm>
        </p:spPr>
        <p:txBody>
          <a:bodyPr/>
          <a:lstStyle>
            <a:lvl1pPr marL="0" indent="0">
              <a:buFont typeface="Arial" panose="020B0604020202020204" pitchFamily="34" charset="0"/>
              <a:buNone/>
              <a:defRPr sz="6000" b="1"/>
            </a:lvl1pPr>
          </a:lstStyle>
          <a:p>
            <a:pPr lvl="0"/>
            <a:r>
              <a:rPr lang="en-US" dirty="0"/>
              <a:t>AGENDA</a:t>
            </a:r>
          </a:p>
          <a:p>
            <a:pPr lvl="1"/>
            <a:r>
              <a:rPr lang="en-US" dirty="0"/>
              <a:t>Second level</a:t>
            </a:r>
          </a:p>
        </p:txBody>
      </p:sp>
    </p:spTree>
    <p:extLst>
      <p:ext uri="{BB962C8B-B14F-4D97-AF65-F5344CB8AC3E}">
        <p14:creationId xmlns:p14="http://schemas.microsoft.com/office/powerpoint/2010/main" val="382964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2089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271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290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algn="ctr" defTabSz="913576"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5"/>
            <a:ext cx="11653522" cy="1956973"/>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5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6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338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9"/>
            <a:ext cx="11653522" cy="395317"/>
          </a:xfrm>
          <a:prstGeom prst="rect">
            <a:avLst/>
          </a:prstGeom>
          <a:noFill/>
          <a:ln w="12700">
            <a:noFill/>
            <a:miter lim="800000"/>
            <a:headEnd type="none" w="sm" len="sm"/>
            <a:tailEnd type="none" w="sm" len="sm"/>
          </a:ln>
          <a:effectLst/>
        </p:spPr>
        <p:txBody>
          <a:bodyPr vert="horz" wrap="square" lIns="179208" tIns="143366" rIns="179208" bIns="143366" numCol="1" anchor="t" anchorCtr="0" compatLnSpc="1">
            <a:prstTxWarp prst="textNoShape">
              <a:avLst/>
            </a:prstTxWarp>
            <a:spAutoFit/>
          </a:bodyPr>
          <a:lstStyle/>
          <a:p>
            <a:pPr defTabSz="913397" eaLnBrk="0" hangingPunct="0"/>
            <a:r>
              <a:rPr lang="en-US" sz="686" dirty="0">
                <a:gradFill>
                  <a:gsLst>
                    <a:gs pos="0">
                      <a:srgbClr val="505050"/>
                    </a:gs>
                    <a:gs pos="100000">
                      <a:srgbClr val="50505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7"/>
          </a:xfrm>
          <a:prstGeom prst="rect">
            <a:avLst/>
          </a:prstGeom>
        </p:spPr>
      </p:pic>
    </p:spTree>
    <p:extLst>
      <p:ext uri="{BB962C8B-B14F-4D97-AF65-F5344CB8AC3E}">
        <p14:creationId xmlns:p14="http://schemas.microsoft.com/office/powerpoint/2010/main" val="26623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9"/>
            <a:ext cx="11653522" cy="395317"/>
          </a:xfrm>
          <a:prstGeom prst="rect">
            <a:avLst/>
          </a:prstGeom>
          <a:noFill/>
          <a:ln w="12700">
            <a:noFill/>
            <a:miter lim="800000"/>
            <a:headEnd type="none" w="sm" len="sm"/>
            <a:tailEnd type="none" w="sm" len="sm"/>
          </a:ln>
          <a:effectLst/>
        </p:spPr>
        <p:txBody>
          <a:bodyPr vert="horz" wrap="square" lIns="179208" tIns="143366" rIns="179208" bIns="143366" numCol="1" anchor="t" anchorCtr="0" compatLnSpc="1">
            <a:prstTxWarp prst="textNoShape">
              <a:avLst/>
            </a:prstTxWarp>
            <a:spAutoFit/>
          </a:bodyPr>
          <a:lstStyle/>
          <a:p>
            <a:pPr defTabSz="913397"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8" y="3083652"/>
            <a:ext cx="3227129" cy="692059"/>
          </a:xfrm>
          <a:prstGeom prst="rect">
            <a:avLst/>
          </a:prstGeom>
        </p:spPr>
      </p:pic>
    </p:spTree>
    <p:extLst>
      <p:ext uri="{BB962C8B-B14F-4D97-AF65-F5344CB8AC3E}">
        <p14:creationId xmlns:p14="http://schemas.microsoft.com/office/powerpoint/2010/main" val="18337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625" indent="-284625">
              <a:buClr>
                <a:schemeClr val="tx1"/>
              </a:buClr>
              <a:buSzPct val="90000"/>
              <a:buFont typeface="Arial" pitchFamily="34" charset="0"/>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20" indent="-275295">
              <a:buClr>
                <a:schemeClr val="tx1"/>
              </a:buClr>
              <a:buSzPct val="90000"/>
              <a:buFont typeface="Arial" pitchFamily="34" charset="0"/>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45" indent="-28462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12" indent="-22396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78" indent="-22396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39412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3" y="5912754"/>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1" y="649719"/>
            <a:ext cx="10255939" cy="5104275"/>
          </a:xfrm>
          <a:prstGeom prst="rect">
            <a:avLst/>
          </a:prstGeom>
        </p:spPr>
      </p:pic>
    </p:spTree>
    <p:extLst>
      <p:ext uri="{BB962C8B-B14F-4D97-AF65-F5344CB8AC3E}">
        <p14:creationId xmlns:p14="http://schemas.microsoft.com/office/powerpoint/2010/main" val="29211717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7" y="1366953"/>
            <a:ext cx="7231699" cy="3599141"/>
          </a:xfrm>
          <a:prstGeom prst="rect">
            <a:avLst/>
          </a:prstGeom>
        </p:spPr>
      </p:pic>
    </p:spTree>
    <p:extLst>
      <p:ext uri="{BB962C8B-B14F-4D97-AF65-F5344CB8AC3E}">
        <p14:creationId xmlns:p14="http://schemas.microsoft.com/office/powerpoint/2010/main" val="22331494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8113" y="918682"/>
            <a:ext cx="4015940" cy="5020636"/>
          </a:xfrm>
          <a:prstGeom prst="rect">
            <a:avLst/>
          </a:prstGeom>
        </p:spPr>
      </p:pic>
    </p:spTree>
    <p:extLst>
      <p:ext uri="{BB962C8B-B14F-4D97-AF65-F5344CB8AC3E}">
        <p14:creationId xmlns:p14="http://schemas.microsoft.com/office/powerpoint/2010/main" val="3205268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Title 96"/>
          <p:cNvSpPr>
            <a:spLocks noGrp="1"/>
          </p:cNvSpPr>
          <p:nvPr>
            <p:ph type="title"/>
          </p:nvPr>
        </p:nvSpPr>
        <p:spPr>
          <a:xfrm>
            <a:off x="269240" y="289511"/>
            <a:ext cx="4487487" cy="4430271"/>
          </a:xfrm>
        </p:spPr>
        <p:txBody>
          <a:bodyPr/>
          <a:lstStyle>
            <a:lvl1pPr>
              <a:defRPr>
                <a:solidFill>
                  <a:schemeClr val="tx2"/>
                </a:solidFill>
              </a:defRPr>
            </a:lvl1pPr>
          </a:lstStyle>
          <a:p>
            <a:r>
              <a:rPr lang="en-US"/>
              <a:t>Click to edit Master title style</a:t>
            </a:r>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6431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260754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27622967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008498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645817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800125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43833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181521441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687778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6342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4995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A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0" name="Title 96"/>
          <p:cNvSpPr>
            <a:spLocks noGrp="1"/>
          </p:cNvSpPr>
          <p:nvPr>
            <p:ph type="title"/>
          </p:nvPr>
        </p:nvSpPr>
        <p:spPr>
          <a:xfrm>
            <a:off x="269240" y="289511"/>
            <a:ext cx="4487487" cy="4430271"/>
          </a:xfrm>
        </p:spPr>
        <p:txBody>
          <a:bodyPr/>
          <a:lstStyle>
            <a:lvl1pPr>
              <a:defRPr>
                <a:solidFill>
                  <a:schemeClr val="accent2"/>
                </a:solidFill>
              </a:defRPr>
            </a:lvl1pPr>
          </a:lstStyle>
          <a:p>
            <a:r>
              <a:rPr lang="en-US"/>
              <a:t>Click to edit Master title style</a:t>
            </a:r>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154980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07906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54276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7319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754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06959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10089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46629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235513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85241659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087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ITPro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96"/>
          <p:cNvSpPr>
            <a:spLocks noGrp="1"/>
          </p:cNvSpPr>
          <p:nvPr>
            <p:ph type="title"/>
          </p:nvPr>
        </p:nvSpPr>
        <p:spPr>
          <a:xfrm>
            <a:off x="269240" y="289511"/>
            <a:ext cx="4487487" cy="4430271"/>
          </a:xfrm>
        </p:spPr>
        <p:txBody>
          <a:bodyPr/>
          <a:lstStyle>
            <a:lvl1pPr>
              <a:defRPr>
                <a:solidFill>
                  <a:schemeClr val="accent4"/>
                </a:solidFill>
              </a:defRPr>
            </a:lvl1pPr>
          </a:lstStyle>
          <a:p>
            <a:r>
              <a:rPr lang="en-US"/>
              <a:t>Click to edit Master title style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124386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96"/>
          <p:cNvSpPr>
            <a:spLocks noGrp="1"/>
          </p:cNvSpPr>
          <p:nvPr>
            <p:ph type="title"/>
          </p:nvPr>
        </p:nvSpPr>
        <p:spPr>
          <a:xfrm>
            <a:off x="269240" y="289511"/>
            <a:ext cx="4487487" cy="4430271"/>
          </a:xfrm>
        </p:spPr>
        <p:txBody>
          <a:bodyPr/>
          <a:lstStyle>
            <a:lvl1pPr>
              <a:defRPr>
                <a:solidFill>
                  <a:schemeClr val="accent6"/>
                </a:solidFill>
              </a:defRPr>
            </a:lvl1pPr>
          </a:lstStyle>
          <a:p>
            <a:r>
              <a:rPr lang="en-US"/>
              <a:t>Click to edit Master title style</a:t>
            </a:r>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54175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4" name="Text Placeholder 5"/>
          <p:cNvSpPr>
            <a:spLocks noGrp="1"/>
          </p:cNvSpPr>
          <p:nvPr>
            <p:ph type="body" sz="quarter" idx="10"/>
          </p:nvPr>
        </p:nvSpPr>
        <p:spPr>
          <a:xfrm>
            <a:off x="269239" y="1189177"/>
            <a:ext cx="11653523" cy="5377878"/>
          </a:xfrm>
        </p:spPr>
        <p:txBody>
          <a:bodyPr/>
          <a:lstStyle>
            <a:lvl1pPr marL="182880" indent="-182880">
              <a:buFont typeface="Arial" panose="020B0604020202020204" pitchFamily="34" charset="0"/>
              <a:buChar char="•"/>
              <a:defRPr>
                <a:solidFill>
                  <a:schemeClr val="accent1"/>
                </a:soli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0956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0793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 y="-1"/>
            <a:ext cx="12193730" cy="6858001"/>
          </a:xfrm>
          <a:prstGeom prst="rect">
            <a:avLst/>
          </a:prstGeom>
          <a:noFill/>
          <a:ln>
            <a:noFill/>
          </a:ln>
        </p:spPr>
      </p:pic>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3"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2926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
        <p:nvSpPr>
          <p:cNvPr id="14" name="Subtitle 2"/>
          <p:cNvSpPr txBox="1">
            <a:spLocks/>
          </p:cNvSpPr>
          <p:nvPr userDrawn="1"/>
        </p:nvSpPr>
        <p:spPr>
          <a:xfrm>
            <a:off x="464020" y="2045436"/>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a:t>L200 Deck</a:t>
            </a:r>
          </a:p>
        </p:txBody>
      </p:sp>
    </p:spTree>
    <p:extLst>
      <p:ext uri="{BB962C8B-B14F-4D97-AF65-F5344CB8AC3E}">
        <p14:creationId xmlns:p14="http://schemas.microsoft.com/office/powerpoint/2010/main" val="2064532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2757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97453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73269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67841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0109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4923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4072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55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4"/>
            <a:ext cx="7171337"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8588" y="6121376"/>
            <a:ext cx="1254995" cy="269134"/>
          </a:xfrm>
          <a:prstGeom prst="rect">
            <a:avLst/>
          </a:prstGeom>
        </p:spPr>
      </p:pic>
    </p:spTree>
    <p:extLst>
      <p:ext uri="{BB962C8B-B14F-4D97-AF65-F5344CB8AC3E}">
        <p14:creationId xmlns:p14="http://schemas.microsoft.com/office/powerpoint/2010/main" val="89158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14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097"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p>
            <a:r>
              <a:rPr>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60360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437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2030"/>
          </a:xfrm>
        </p:spPr>
        <p:txBody>
          <a:bodyPr>
            <a:spAutoFit/>
          </a:bodyPr>
          <a:lstStyle>
            <a:lvl1pPr>
              <a:defRPr sz="391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69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2030"/>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546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84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608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152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731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0276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88779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255252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95989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183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08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67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227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314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213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798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077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3540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a:t>click icon to insert photo</a:t>
            </a:r>
          </a:p>
        </p:txBody>
      </p:sp>
      <p:sp>
        <p:nvSpPr>
          <p:cNvPr id="7" name="Text Placeholder 4"/>
          <p:cNvSpPr>
            <a:spLocks noGrp="1"/>
          </p:cNvSpPr>
          <p:nvPr>
            <p:ph type="body" sz="quarter" idx="12"/>
          </p:nvPr>
        </p:nvSpPr>
        <p:spPr>
          <a:xfrm>
            <a:off x="269240" y="291075"/>
            <a:ext cx="10757100" cy="1108425"/>
          </a:xfrm>
          <a:prstGeom prst="rect">
            <a:avLst/>
          </a:prstGeom>
        </p:spPr>
        <p:txBody>
          <a:bodyPr lIns="146304" tIns="91440" rIns="146304" bIns="91440">
            <a:noAutofit/>
          </a:bodyPr>
          <a:lstStyle>
            <a:lvl1pPr marL="0" indent="0">
              <a:lnSpc>
                <a:spcPct val="90000"/>
              </a:lnSpc>
              <a:spcBef>
                <a:spcPts val="1173"/>
              </a:spcBef>
              <a:spcAft>
                <a:spcPts val="2355"/>
              </a:spcAft>
              <a:buFontTx/>
              <a:buNone/>
              <a:defRPr lang="en-US" sz="6863" b="0" i="0" kern="1200" spc="0" baseline="0" dirty="0" smtClean="0">
                <a:solidFill>
                  <a:schemeClr val="bg1"/>
                </a:solidFill>
                <a:latin typeface="+mj-lt"/>
                <a:ea typeface="+mn-ea"/>
                <a:cs typeface="+mn-cs"/>
              </a:defRPr>
            </a:lvl1pPr>
          </a:lstStyle>
          <a:p>
            <a:pPr marL="0" marR="0" lvl="0" indent="0" algn="l" defTabSz="914172" rtl="0" eaLnBrk="1" fontAlgn="auto" latinLnBrk="0" hangingPunct="1">
              <a:lnSpc>
                <a:spcPct val="90000"/>
              </a:lnSpc>
              <a:spcBef>
                <a:spcPts val="1173"/>
              </a:spcBef>
              <a:spcAft>
                <a:spcPts val="2355"/>
              </a:spcAft>
              <a:buClrTx/>
              <a:buSzPct val="90000"/>
              <a:buFontTx/>
              <a:buNone/>
              <a:tabLst/>
            </a:pPr>
            <a:r>
              <a:rPr lang="en-US" dirty="0"/>
              <a:t>Click to edit Master text</a:t>
            </a:r>
          </a:p>
        </p:txBody>
      </p:sp>
    </p:spTree>
    <p:extLst>
      <p:ext uri="{BB962C8B-B14F-4D97-AF65-F5344CB8AC3E}">
        <p14:creationId xmlns:p14="http://schemas.microsoft.com/office/powerpoint/2010/main" val="308336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dirty="0"/>
              <a:t>Click to edit Master title style: second line</a:t>
            </a:r>
          </a:p>
        </p:txBody>
      </p:sp>
      <p:sp>
        <p:nvSpPr>
          <p:cNvPr id="7" name="Text Placeholder 5"/>
          <p:cNvSpPr>
            <a:spLocks noGrp="1"/>
          </p:cNvSpPr>
          <p:nvPr>
            <p:ph type="body" sz="quarter" idx="10"/>
          </p:nvPr>
        </p:nvSpPr>
        <p:spPr>
          <a:xfrm>
            <a:off x="2974849" y="1897702"/>
            <a:ext cx="9106244"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2400">
                <a:latin typeface="+mj-lt"/>
              </a:defRPr>
            </a:lvl2pPr>
            <a:lvl3pPr marL="548535" indent="-182845">
              <a:buFont typeface="Arial" panose="020B0604020202020204" pitchFamily="34" charset="0"/>
              <a:buChar char="•"/>
              <a:defRPr sz="20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dirty="0">
                <a:solidFill>
                  <a:srgbClr val="FFFFFF"/>
                </a:solidFill>
                <a:latin typeface="Segoe UI Light"/>
              </a:rPr>
              <a:t>Feature</a:t>
            </a:r>
          </a:p>
        </p:txBody>
      </p:sp>
    </p:spTree>
    <p:extLst>
      <p:ext uri="{BB962C8B-B14F-4D97-AF65-F5344CB8AC3E}">
        <p14:creationId xmlns:p14="http://schemas.microsoft.com/office/powerpoint/2010/main" val="372211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6" name="Text Placeholder 5"/>
          <p:cNvSpPr>
            <a:spLocks noGrp="1"/>
          </p:cNvSpPr>
          <p:nvPr>
            <p:ph type="body" sz="quarter" idx="10"/>
          </p:nvPr>
        </p:nvSpPr>
        <p:spPr>
          <a:xfrm>
            <a:off x="269239" y="1189176"/>
            <a:ext cx="11653523" cy="5424059"/>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3828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8754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97989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4" name="Text Placeholder 5"/>
          <p:cNvSpPr>
            <a:spLocks noGrp="1"/>
          </p:cNvSpPr>
          <p:nvPr>
            <p:ph type="body" sz="quarter" idx="10"/>
          </p:nvPr>
        </p:nvSpPr>
        <p:spPr>
          <a:xfrm>
            <a:off x="269239" y="1189177"/>
            <a:ext cx="11653523" cy="5377878"/>
          </a:xfrm>
        </p:spPr>
        <p:txBody>
          <a:bodyPr/>
          <a:lstStyle>
            <a:lvl1pPr marL="182880" indent="-182880">
              <a:buFont typeface="Arial" panose="020B0604020202020204" pitchFamily="34" charset="0"/>
              <a:buChar char="•"/>
              <a:defRPr>
                <a:solidFill>
                  <a:schemeClr val="accent1"/>
                </a:soli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3608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9550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8100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21513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40889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3978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2564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dirty="0"/>
              <a:t>Click to edit Master title style: second line</a:t>
            </a:r>
          </a:p>
        </p:txBody>
      </p:sp>
      <p:sp>
        <p:nvSpPr>
          <p:cNvPr id="7" name="Text Placeholder 5"/>
          <p:cNvSpPr>
            <a:spLocks noGrp="1"/>
          </p:cNvSpPr>
          <p:nvPr>
            <p:ph type="body" sz="quarter" idx="10"/>
          </p:nvPr>
        </p:nvSpPr>
        <p:spPr>
          <a:xfrm>
            <a:off x="2974849" y="1897702"/>
            <a:ext cx="4969616"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406400" indent="-182563">
              <a:buFont typeface="Segoe UI Light" panose="020B0502040204020203" pitchFamily="34" charset="0"/>
              <a:buChar char="−"/>
              <a:defRPr sz="3200">
                <a:latin typeface="+mj-lt"/>
              </a:defRPr>
            </a:lvl2pPr>
            <a:lvl3pPr marL="635000" indent="-182563">
              <a:buFont typeface="Courier New" panose="02070309020205020404" pitchFamily="49" charset="0"/>
              <a:buChar char="o"/>
              <a:defRPr sz="28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dirty="0">
                <a:solidFill>
                  <a:srgbClr val="FFFFFF"/>
                </a:solidFill>
                <a:latin typeface="Segoe UI Light"/>
              </a:rPr>
              <a:t>Feature</a:t>
            </a:r>
          </a:p>
        </p:txBody>
      </p:sp>
      <p:sp>
        <p:nvSpPr>
          <p:cNvPr id="5" name="Picture Placeholder 6"/>
          <p:cNvSpPr>
            <a:spLocks noGrp="1"/>
          </p:cNvSpPr>
          <p:nvPr>
            <p:ph type="pic" sz="quarter" idx="12" hasCustomPrompt="1"/>
          </p:nvPr>
        </p:nvSpPr>
        <p:spPr>
          <a:xfrm>
            <a:off x="8096277" y="2376546"/>
            <a:ext cx="3492285" cy="3893625"/>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238477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3906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03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3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298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54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441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771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73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576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527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7" name="Text Placeholder 5"/>
          <p:cNvSpPr>
            <a:spLocks noGrp="1"/>
          </p:cNvSpPr>
          <p:nvPr>
            <p:ph type="body" sz="quarter" idx="10"/>
          </p:nvPr>
        </p:nvSpPr>
        <p:spPr>
          <a:xfrm>
            <a:off x="269240" y="1867817"/>
            <a:ext cx="11653523" cy="4662292"/>
          </a:xfrm>
        </p:spPr>
        <p:txBody>
          <a:bodyPr/>
          <a:lstStyle>
            <a:lvl1pPr marL="182845" indent="-182845">
              <a:buFont typeface="Arial" panose="020B0604020202020204" pitchFamily="34" charset="0"/>
              <a:buChar char="•"/>
              <a:defRPr sz="3137">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1961">
                <a:latin typeface="+mj-lt"/>
              </a:defRPr>
            </a:lvl2pPr>
            <a:lvl3pPr marL="548535" indent="-182845">
              <a:buFont typeface="Arial" panose="020B0604020202020204" pitchFamily="34" charset="0"/>
              <a:buChar char="•"/>
              <a:defRPr sz="1765">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2" name="TextBox 1"/>
          <p:cNvSpPr txBox="1"/>
          <p:nvPr userDrawn="1"/>
        </p:nvSpPr>
        <p:spPr>
          <a:xfrm>
            <a:off x="269241" y="1189176"/>
            <a:ext cx="362135" cy="615609"/>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000000"/>
                  </a:gs>
                  <a:gs pos="30000">
                    <a:srgbClr val="000000"/>
                  </a:gs>
                </a:gsLst>
                <a:lin ang="5400000" scaled="0"/>
              </a:gradFill>
            </a:endParaRPr>
          </a:p>
        </p:txBody>
      </p:sp>
      <p:sp>
        <p:nvSpPr>
          <p:cNvPr id="8" name="Text Placeholder 7"/>
          <p:cNvSpPr>
            <a:spLocks noGrp="1"/>
          </p:cNvSpPr>
          <p:nvPr>
            <p:ph type="body" sz="quarter" idx="11" hasCustomPrompt="1"/>
          </p:nvPr>
        </p:nvSpPr>
        <p:spPr>
          <a:xfrm>
            <a:off x="269240" y="1220691"/>
            <a:ext cx="11653523" cy="615609"/>
          </a:xfrm>
        </p:spPr>
        <p:txBody>
          <a:bodyPr/>
          <a:lstStyle>
            <a:lvl1pPr marL="0" indent="0">
              <a:buNone/>
              <a:defRPr sz="3137"/>
            </a:lvl1pPr>
            <a:lvl2pPr>
              <a:defRPr sz="1765"/>
            </a:lvl2pPr>
            <a:lvl3pPr>
              <a:defRPr sz="1568"/>
            </a:lvl3pPr>
            <a:lvl4pPr>
              <a:defRPr sz="1372"/>
            </a:lvl4pPr>
            <a:lvl5pPr>
              <a:defRPr sz="1372"/>
            </a:lvl5pPr>
          </a:lstStyle>
          <a:p>
            <a:pPr lvl="0"/>
            <a:r>
              <a:rPr lang="en-US" dirty="0"/>
              <a:t>Subtitle</a:t>
            </a:r>
          </a:p>
        </p:txBody>
      </p:sp>
    </p:spTree>
    <p:extLst>
      <p:ext uri="{BB962C8B-B14F-4D97-AF65-F5344CB8AC3E}">
        <p14:creationId xmlns:p14="http://schemas.microsoft.com/office/powerpoint/2010/main" val="341096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6" name="Text Placeholder 5"/>
          <p:cNvSpPr>
            <a:spLocks noGrp="1"/>
          </p:cNvSpPr>
          <p:nvPr>
            <p:ph type="body" sz="quarter" idx="10"/>
          </p:nvPr>
        </p:nvSpPr>
        <p:spPr>
          <a:xfrm>
            <a:off x="269239" y="1189176"/>
            <a:ext cx="11653523" cy="5424059"/>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98943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308988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99557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4" name="Text Placeholder 5"/>
          <p:cNvSpPr>
            <a:spLocks noGrp="1"/>
          </p:cNvSpPr>
          <p:nvPr>
            <p:ph type="body" sz="quarter" idx="10"/>
          </p:nvPr>
        </p:nvSpPr>
        <p:spPr>
          <a:xfrm>
            <a:off x="269239" y="1189177"/>
            <a:ext cx="11653523" cy="5377878"/>
          </a:xfrm>
        </p:spPr>
        <p:txBody>
          <a:bodyPr/>
          <a:lstStyle>
            <a:lvl1pPr marL="182880" indent="-182880">
              <a:buFont typeface="Arial" panose="020B0604020202020204" pitchFamily="34" charset="0"/>
              <a:buChar char="•"/>
              <a:defRPr>
                <a:solidFill>
                  <a:schemeClr val="accent1"/>
                </a:soli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2698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901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73413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4131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1541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302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5575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075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8383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33472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5953AD0-7361-4755-9F16-790BE48104A3}" type="datetimeFigureOut">
              <a:rPr lang="en-US" smtClean="0">
                <a:solidFill>
                  <a:srgbClr val="505050"/>
                </a:solidFill>
              </a:rPr>
              <a:pPr/>
              <a:t>8/11/2021</a:t>
            </a:fld>
            <a:endParaRPr lang="en-US" dirty="0">
              <a:solidFill>
                <a:srgbClr val="505050"/>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solidFill>
                <a:srgbClr val="505050"/>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B3722D1-D77E-41ED-9FC0-BA6608D9DD8F}"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89858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04" y="5853250"/>
            <a:ext cx="1956016" cy="719610"/>
          </a:xfrm>
          <a:prstGeom prst="rect">
            <a:avLst/>
          </a:prstGeom>
        </p:spPr>
      </p:pic>
    </p:spTree>
    <p:extLst>
      <p:ext uri="{BB962C8B-B14F-4D97-AF65-F5344CB8AC3E}">
        <p14:creationId xmlns:p14="http://schemas.microsoft.com/office/powerpoint/2010/main" val="205733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304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345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518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092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815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762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1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86380"/>
            <a:ext cx="11653525" cy="927940"/>
          </a:xfrm>
        </p:spPr>
        <p:txBody>
          <a:bodyP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3" name="Slide Number Placeholder 7"/>
          <p:cNvSpPr>
            <a:spLocks noGrp="1"/>
          </p:cNvSpPr>
          <p:nvPr>
            <p:ph type="sldNum" sz="quarter" idx="10"/>
          </p:nvPr>
        </p:nvSpPr>
        <p:spPr/>
        <p:txBody>
          <a:bodyPr/>
          <a:lstStyle>
            <a:lvl1pPr defTabSz="913505" fontAlgn="base">
              <a:lnSpc>
                <a:spcPct val="90000"/>
              </a:lnSpc>
              <a:spcBef>
                <a:spcPct val="0"/>
              </a:spcBef>
              <a:spcAft>
                <a:spcPct val="0"/>
              </a:spcAft>
              <a:defRPr>
                <a:solidFill>
                  <a:srgbClr val="D2D2D2"/>
                </a:solidFill>
              </a:defRPr>
            </a:lvl1pPr>
          </a:lstStyle>
          <a:p>
            <a:pPr>
              <a:defRPr/>
            </a:pPr>
            <a:fld id="{D501E86F-28C2-E848-8F25-5B1F772CA3AD}" type="slidenum">
              <a:rPr/>
              <a:pPr>
                <a:defRPr/>
              </a:pPr>
              <a:t>‹#›</a:t>
            </a:fld>
            <a:endParaRPr dirty="0"/>
          </a:p>
        </p:txBody>
      </p:sp>
    </p:spTree>
    <p:extLst>
      <p:ext uri="{BB962C8B-B14F-4D97-AF65-F5344CB8AC3E}">
        <p14:creationId xmlns:p14="http://schemas.microsoft.com/office/powerpoint/2010/main" val="2966153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500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959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4876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05053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38969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035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89997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17216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63349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041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image" Target="../media/image16.png"/><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theme" Target="../theme/theme10.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3.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13.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image" Target="../media/image13.png"/><Relationship Id="rId5" Type="http://schemas.openxmlformats.org/officeDocument/2006/relationships/slideLayout" Target="../slideLayouts/slideLayout65.xml"/><Relationship Id="rId10" Type="http://schemas.openxmlformats.org/officeDocument/2006/relationships/theme" Target="../theme/theme6.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image" Target="../media/image16.png"/><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theme" Target="../theme/theme9.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image" Target="../media/image1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5" name="think-cell Slide" r:id="rId13" imgW="270" imgH="270" progId="TCLayout.ActiveDocument.1">
                  <p:embed/>
                </p:oleObj>
              </mc:Choice>
              <mc:Fallback>
                <p:oleObj name="think-cell Slide" r:id="rId13" imgW="270" imgH="270" progId="TCLayout.ActiveDocument.1">
                  <p:embed/>
                  <p:pic>
                    <p:nvPicPr>
                      <p:cNvPr id="6" name="Object 5" hidden="1"/>
                      <p:cNvPicPr/>
                      <p:nvPr/>
                    </p:nvPicPr>
                    <p:blipFill>
                      <a:blip r:embed="rId14"/>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561764"/>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a:solidFill>
                  <a:srgbClr val="505050"/>
                </a:solidFill>
              </a:rPr>
              <a:t>Microsoft Confidential</a:t>
            </a:r>
          </a:p>
        </p:txBody>
      </p:sp>
      <p:sp>
        <p:nvSpPr>
          <p:cNvPr id="5" name="Slide Number Placeholder 4"/>
          <p:cNvSpPr>
            <a:spLocks noGrp="1"/>
          </p:cNvSpPr>
          <p:nvPr>
            <p:ph type="sldNum" sz="quarter" idx="4"/>
          </p:nvPr>
        </p:nvSpPr>
        <p:spPr>
          <a:xfrm>
            <a:off x="11367166" y="6561764"/>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4070337549"/>
      </p:ext>
    </p:extLst>
  </p:cSld>
  <p:clrMap bg1="lt1" tx1="dk1" bg2="lt2" tx2="dk2" accent1="accent1" accent2="accent2" accent3="accent3" accent4="accent4" accent5="accent5" accent6="accent6" hlink="hlink" folHlink="folHlink"/>
  <p:sldLayoutIdLst>
    <p:sldLayoutId id="2147483714" r:id="rId1"/>
    <p:sldLayoutId id="2147484102" r:id="rId2"/>
    <p:sldLayoutId id="2147483675" r:id="rId3"/>
    <p:sldLayoutId id="2147483680" r:id="rId4"/>
    <p:sldLayoutId id="2147483682" r:id="rId5"/>
    <p:sldLayoutId id="2147483686" r:id="rId6"/>
    <p:sldLayoutId id="2147483683" r:id="rId7"/>
    <p:sldLayoutId id="2147483684" r:id="rId8"/>
    <p:sldLayoutId id="214748407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39132248"/>
      </p:ext>
    </p:extLst>
  </p:cSld>
  <p:clrMap bg1="dk1" tx1="lt1" bg2="dk2" tx2="lt2" accent1="accent1" accent2="accent2" accent3="accent3" accent4="accent4" accent5="accent5" accent6="accent6" hlink="hlink" folHlink="folHlink"/>
  <p:sldLayoutIdLst>
    <p:sldLayoutId id="2147484104" r:id="rId1"/>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 id="2147484116" r:id="rId13"/>
    <p:sldLayoutId id="2147484117" r:id="rId14"/>
    <p:sldLayoutId id="2147484118" r:id="rId15"/>
    <p:sldLayoutId id="2147484119" r:id="rId16"/>
    <p:sldLayoutId id="2147484120" r:id="rId17"/>
    <p:sldLayoutId id="2147484121" r:id="rId18"/>
    <p:sldLayoutId id="2147484122" r:id="rId19"/>
    <p:sldLayoutId id="2147484123" r:id="rId20"/>
    <p:sldLayoutId id="2147484124" r:id="rId21"/>
    <p:sldLayoutId id="2147484125" r:id="rId22"/>
    <p:sldLayoutId id="2147484126"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5322458"/>
          </a:xfrm>
          <a:prstGeom prst="rect">
            <a:avLst/>
          </a:prstGeom>
        </p:spPr>
        <p:txBody>
          <a:bodyPr vert="horz" wrap="square" lIns="146304" tIns="91440" rIns="146304" bIns="9144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84967035"/>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8" r:id="rId17"/>
    <p:sldLayoutId id="2147483856"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800" b="0" kern="1200" cap="none" spc="-100" baseline="0" dirty="0" smtClean="0">
          <a:ln w="3175">
            <a:noFill/>
          </a:ln>
          <a:solidFill>
            <a:schemeClr val="accent1"/>
          </a:solidFill>
          <a:effectLst/>
          <a:latin typeface="+mj-lt"/>
          <a:ea typeface="+mn-ea"/>
          <a:cs typeface="Segoe UI" pitchFamily="34" charset="0"/>
        </a:defRPr>
      </a:lvl1pPr>
    </p:titleStyle>
    <p:body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208748" y="2991036"/>
            <a:ext cx="6858623" cy="876557"/>
          </a:xfrm>
          <a:prstGeom prst="rect">
            <a:avLst/>
          </a:prstGeom>
        </p:spPr>
      </p:pic>
    </p:spTree>
    <p:extLst>
      <p:ext uri="{BB962C8B-B14F-4D97-AF65-F5344CB8AC3E}">
        <p14:creationId xmlns:p14="http://schemas.microsoft.com/office/powerpoint/2010/main" val="3364074655"/>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3841" rtl="0" eaLnBrk="1" latinLnBrk="0" hangingPunct="1">
        <a:lnSpc>
          <a:spcPct val="90000"/>
        </a:lnSpc>
        <a:spcBef>
          <a:spcPct val="0"/>
        </a:spcBef>
        <a:buNone/>
        <a:defRPr lang="en-US" sz="470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51" marR="0" indent="-335951" algn="l" defTabSz="913841"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361" marR="0" indent="-236408" algn="l" defTabSz="91384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3885"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7853"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1821"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061"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6998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90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823"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841" rtl="0" eaLnBrk="1" latinLnBrk="0" hangingPunct="1">
        <a:defRPr sz="1765" kern="1200">
          <a:solidFill>
            <a:schemeClr val="tx1"/>
          </a:solidFill>
          <a:latin typeface="+mn-lt"/>
          <a:ea typeface="+mn-ea"/>
          <a:cs typeface="+mn-cs"/>
        </a:defRPr>
      </a:lvl1pPr>
      <a:lvl2pPr marL="456919" algn="l" defTabSz="913841" rtl="0" eaLnBrk="1" latinLnBrk="0" hangingPunct="1">
        <a:defRPr sz="1765" kern="1200">
          <a:solidFill>
            <a:schemeClr val="tx1"/>
          </a:solidFill>
          <a:latin typeface="+mn-lt"/>
          <a:ea typeface="+mn-ea"/>
          <a:cs typeface="+mn-cs"/>
        </a:defRPr>
      </a:lvl2pPr>
      <a:lvl3pPr marL="913841" algn="l" defTabSz="913841" rtl="0" eaLnBrk="1" latinLnBrk="0" hangingPunct="1">
        <a:defRPr sz="1765" kern="1200">
          <a:solidFill>
            <a:schemeClr val="tx1"/>
          </a:solidFill>
          <a:latin typeface="+mn-lt"/>
          <a:ea typeface="+mn-ea"/>
          <a:cs typeface="+mn-cs"/>
        </a:defRPr>
      </a:lvl3pPr>
      <a:lvl4pPr marL="1370760" algn="l" defTabSz="913841" rtl="0" eaLnBrk="1" latinLnBrk="0" hangingPunct="1">
        <a:defRPr sz="1765" kern="1200">
          <a:solidFill>
            <a:schemeClr val="tx1"/>
          </a:solidFill>
          <a:latin typeface="+mn-lt"/>
          <a:ea typeface="+mn-ea"/>
          <a:cs typeface="+mn-cs"/>
        </a:defRPr>
      </a:lvl4pPr>
      <a:lvl5pPr marL="1827681" algn="l" defTabSz="913841" rtl="0" eaLnBrk="1" latinLnBrk="0" hangingPunct="1">
        <a:defRPr sz="1765" kern="1200">
          <a:solidFill>
            <a:schemeClr val="tx1"/>
          </a:solidFill>
          <a:latin typeface="+mn-lt"/>
          <a:ea typeface="+mn-ea"/>
          <a:cs typeface="+mn-cs"/>
        </a:defRPr>
      </a:lvl5pPr>
      <a:lvl6pPr marL="2284601" algn="l" defTabSz="913841" rtl="0" eaLnBrk="1" latinLnBrk="0" hangingPunct="1">
        <a:defRPr sz="1765" kern="1200">
          <a:solidFill>
            <a:schemeClr val="tx1"/>
          </a:solidFill>
          <a:latin typeface="+mn-lt"/>
          <a:ea typeface="+mn-ea"/>
          <a:cs typeface="+mn-cs"/>
        </a:defRPr>
      </a:lvl6pPr>
      <a:lvl7pPr marL="2741522" algn="l" defTabSz="913841" rtl="0" eaLnBrk="1" latinLnBrk="0" hangingPunct="1">
        <a:defRPr sz="1765" kern="1200">
          <a:solidFill>
            <a:schemeClr val="tx1"/>
          </a:solidFill>
          <a:latin typeface="+mn-lt"/>
          <a:ea typeface="+mn-ea"/>
          <a:cs typeface="+mn-cs"/>
        </a:defRPr>
      </a:lvl7pPr>
      <a:lvl8pPr marL="3198440" algn="l" defTabSz="913841" rtl="0" eaLnBrk="1" latinLnBrk="0" hangingPunct="1">
        <a:defRPr sz="1765" kern="1200">
          <a:solidFill>
            <a:schemeClr val="tx1"/>
          </a:solidFill>
          <a:latin typeface="+mn-lt"/>
          <a:ea typeface="+mn-ea"/>
          <a:cs typeface="+mn-cs"/>
        </a:defRPr>
      </a:lvl8pPr>
      <a:lvl9pPr marL="3655363" algn="l" defTabSz="913841"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6">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4">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23">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013103741"/>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91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5322458"/>
          </a:xfrm>
          <a:prstGeom prst="rect">
            <a:avLst/>
          </a:prstGeom>
        </p:spPr>
        <p:txBody>
          <a:bodyPr vert="horz" wrap="square" lIns="146304" tIns="91440" rIns="146304" bIns="9144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72603900"/>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97462588"/>
      </p:ext>
    </p:extLst>
  </p:cSld>
  <p:clrMap bg1="dk1" tx1="lt1" bg2="dk2" tx2="lt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5322458"/>
          </a:xfrm>
          <a:prstGeom prst="rect">
            <a:avLst/>
          </a:prstGeom>
        </p:spPr>
        <p:txBody>
          <a:bodyPr vert="horz" wrap="square" lIns="146304" tIns="91440" rIns="146304" bIns="9144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28137867"/>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557844370"/>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2" r:id="rId25"/>
    <p:sldLayoutId id="214748404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6"/>
            <a:ext cx="6858623" cy="876557"/>
          </a:xfrm>
          <a:prstGeom prst="rect">
            <a:avLst/>
          </a:prstGeom>
        </p:spPr>
      </p:pic>
    </p:spTree>
    <p:extLst>
      <p:ext uri="{BB962C8B-B14F-4D97-AF65-F5344CB8AC3E}">
        <p14:creationId xmlns:p14="http://schemas.microsoft.com/office/powerpoint/2010/main" val="770410679"/>
      </p:ext>
    </p:extLst>
  </p:cSld>
  <p:clrMap bg1="lt1" tx1="dk1" bg2="lt2" tx2="dk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085" r:id="rId12"/>
    <p:sldLayoutId id="2147484086" r:id="rId13"/>
    <p:sldLayoutId id="2147484087" r:id="rId14"/>
    <p:sldLayoutId id="2147484088" r:id="rId15"/>
    <p:sldLayoutId id="2147484089" r:id="rId16"/>
    <p:sldLayoutId id="2147484090" r:id="rId17"/>
    <p:sldLayoutId id="2147484091" r:id="rId18"/>
    <p:sldLayoutId id="2147484092" r:id="rId19"/>
    <p:sldLayoutId id="2147484093" r:id="rId20"/>
    <p:sldLayoutId id="2147484094" r:id="rId21"/>
    <p:sldLayoutId id="2147484095" r:id="rId22"/>
    <p:sldLayoutId id="2147484096" r:id="rId23"/>
    <p:sldLayoutId id="2147484097" r:id="rId24"/>
    <p:sldLayoutId id="2147484098" r:id="rId25"/>
    <p:sldLayoutId id="2147484099" r:id="rId26"/>
    <p:sldLayoutId id="2147484100" r:id="rId27"/>
    <p:sldLayoutId id="2147484101"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3841" rtl="0" eaLnBrk="1" latinLnBrk="0" hangingPunct="1">
        <a:lnSpc>
          <a:spcPct val="90000"/>
        </a:lnSpc>
        <a:spcBef>
          <a:spcPct val="0"/>
        </a:spcBef>
        <a:buNone/>
        <a:defRPr lang="en-US" sz="470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51" marR="0" indent="-335951" algn="l" defTabSz="913841"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361" marR="0" indent="-236408" algn="l" defTabSz="91384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3885"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7853"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1821"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061"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6998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90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823"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841" rtl="0" eaLnBrk="1" latinLnBrk="0" hangingPunct="1">
        <a:defRPr sz="1765" kern="1200">
          <a:solidFill>
            <a:schemeClr val="tx1"/>
          </a:solidFill>
          <a:latin typeface="+mn-lt"/>
          <a:ea typeface="+mn-ea"/>
          <a:cs typeface="+mn-cs"/>
        </a:defRPr>
      </a:lvl1pPr>
      <a:lvl2pPr marL="456919" algn="l" defTabSz="913841" rtl="0" eaLnBrk="1" latinLnBrk="0" hangingPunct="1">
        <a:defRPr sz="1765" kern="1200">
          <a:solidFill>
            <a:schemeClr val="tx1"/>
          </a:solidFill>
          <a:latin typeface="+mn-lt"/>
          <a:ea typeface="+mn-ea"/>
          <a:cs typeface="+mn-cs"/>
        </a:defRPr>
      </a:lvl2pPr>
      <a:lvl3pPr marL="913841" algn="l" defTabSz="913841" rtl="0" eaLnBrk="1" latinLnBrk="0" hangingPunct="1">
        <a:defRPr sz="1765" kern="1200">
          <a:solidFill>
            <a:schemeClr val="tx1"/>
          </a:solidFill>
          <a:latin typeface="+mn-lt"/>
          <a:ea typeface="+mn-ea"/>
          <a:cs typeface="+mn-cs"/>
        </a:defRPr>
      </a:lvl3pPr>
      <a:lvl4pPr marL="1370760" algn="l" defTabSz="913841" rtl="0" eaLnBrk="1" latinLnBrk="0" hangingPunct="1">
        <a:defRPr sz="1765" kern="1200">
          <a:solidFill>
            <a:schemeClr val="tx1"/>
          </a:solidFill>
          <a:latin typeface="+mn-lt"/>
          <a:ea typeface="+mn-ea"/>
          <a:cs typeface="+mn-cs"/>
        </a:defRPr>
      </a:lvl4pPr>
      <a:lvl5pPr marL="1827681" algn="l" defTabSz="913841" rtl="0" eaLnBrk="1" latinLnBrk="0" hangingPunct="1">
        <a:defRPr sz="1765" kern="1200">
          <a:solidFill>
            <a:schemeClr val="tx1"/>
          </a:solidFill>
          <a:latin typeface="+mn-lt"/>
          <a:ea typeface="+mn-ea"/>
          <a:cs typeface="+mn-cs"/>
        </a:defRPr>
      </a:lvl5pPr>
      <a:lvl6pPr marL="2284601" algn="l" defTabSz="913841" rtl="0" eaLnBrk="1" latinLnBrk="0" hangingPunct="1">
        <a:defRPr sz="1765" kern="1200">
          <a:solidFill>
            <a:schemeClr val="tx1"/>
          </a:solidFill>
          <a:latin typeface="+mn-lt"/>
          <a:ea typeface="+mn-ea"/>
          <a:cs typeface="+mn-cs"/>
        </a:defRPr>
      </a:lvl6pPr>
      <a:lvl7pPr marL="2741522" algn="l" defTabSz="913841" rtl="0" eaLnBrk="1" latinLnBrk="0" hangingPunct="1">
        <a:defRPr sz="1765" kern="1200">
          <a:solidFill>
            <a:schemeClr val="tx1"/>
          </a:solidFill>
          <a:latin typeface="+mn-lt"/>
          <a:ea typeface="+mn-ea"/>
          <a:cs typeface="+mn-cs"/>
        </a:defRPr>
      </a:lvl7pPr>
      <a:lvl8pPr marL="3198440" algn="l" defTabSz="913841" rtl="0" eaLnBrk="1" latinLnBrk="0" hangingPunct="1">
        <a:defRPr sz="1765" kern="1200">
          <a:solidFill>
            <a:schemeClr val="tx1"/>
          </a:solidFill>
          <a:latin typeface="+mn-lt"/>
          <a:ea typeface="+mn-ea"/>
          <a:cs typeface="+mn-cs"/>
        </a:defRPr>
      </a:lvl8pPr>
      <a:lvl9pPr marL="3655363" algn="l" defTabSz="913841"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6">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4">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23">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hyperlink" Target="http://visuals.powerbi.com/" TargetMode="External"/><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hemeOverride" Target="../theme/themeOverride2.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powerbi.com/pricing"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8.png"/><Relationship Id="rId4" Type="http://schemas.openxmlformats.org/officeDocument/2006/relationships/hyperlink" Target="https://support.powerbi.com/knowledgebase/topics/88770-services-in-power-bi"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3.png"/><Relationship Id="rId7"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3.png"/><Relationship Id="rId11" Type="http://schemas.openxmlformats.org/officeDocument/2006/relationships/image" Target="../media/image35.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powerbi.microsoft.com/en-us/documentation/powerbi-desktop-data-sources/"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powerbi.microsoft.com/en-us/documentation/powerbi-desktop-shape-and-combine-data/"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msdn.microsoft.com/library/ee634396.aspx"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visuals.powerbi.com/" TargetMode="External"/><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4.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4.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C30D">
            <a:alpha val="58000"/>
          </a:srgbClr>
        </a:solidFill>
        <a:effectLst/>
      </p:bgPr>
    </p:bg>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6258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5171" y="810924"/>
            <a:ext cx="5720316" cy="5190128"/>
          </a:xfrm>
          <a:solidFill>
            <a:schemeClr val="bg1"/>
          </a:solidFill>
        </p:spPr>
        <p:txBody>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Free sign up in seconds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Get started with pre-built content for popular SaaS solutions and for your organization</a:t>
            </a:r>
          </a:p>
          <a:p>
            <a:pPr marL="566455" lvl="1" indent="-342900" defTabSz="914400" fontAlgn="base">
              <a:lnSpc>
                <a:spcPct val="100000"/>
              </a:lnSpc>
              <a:spcBef>
                <a:spcPts val="600"/>
              </a:spcBef>
              <a:spcAft>
                <a:spcPts val="600"/>
              </a:spcAft>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Content packs include pre-configured dashboards, reports, data models and queries</a:t>
            </a:r>
          </a:p>
          <a:p>
            <a:pPr marL="566455" lvl="1" indent="-342900" defTabSz="914400" fontAlgn="base">
              <a:lnSpc>
                <a:spcPct val="100000"/>
              </a:lnSpc>
              <a:spcBef>
                <a:spcPts val="600"/>
              </a:spcBef>
              <a:spcAft>
                <a:spcPts val="600"/>
              </a:spcAft>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Automatic data refresh is built-in</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ln w="3175">
                  <a:noFill/>
                </a:ln>
                <a:solidFill>
                  <a:schemeClr val="tx1"/>
                </a:solidFill>
              </a:rPr>
              <a:t>Quickly provision end-to-end, enterprise-ready solutions with Solution Templates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ln w="3175">
                  <a:noFill/>
                </a:ln>
                <a:solidFill>
                  <a:schemeClr val="tx1"/>
                </a:solidFill>
              </a:rPr>
              <a:t>Get instant answers from your data by asking a question in natural language</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Use Quick Insights on a new data set - </a:t>
            </a:r>
            <a:br>
              <a:rPr lang="en-US" sz="2000" dirty="0">
                <a:solidFill>
                  <a:schemeClr val="tx1"/>
                </a:solidFill>
                <a:ea typeface="Calibri" panose="020F0502020204030204" pitchFamily="34" charset="0"/>
                <a:cs typeface="Times New Roman" panose="02020603050405020304" pitchFamily="18" charset="0"/>
              </a:rPr>
            </a:br>
            <a:r>
              <a:rPr lang="en-US" sz="2000" dirty="0">
                <a:solidFill>
                  <a:schemeClr val="tx1"/>
                </a:solidFill>
                <a:ea typeface="Calibri" panose="020F0502020204030204" pitchFamily="34" charset="0"/>
                <a:cs typeface="Times New Roman" panose="02020603050405020304" pitchFamily="18" charset="0"/>
              </a:rPr>
              <a:t>Power BI will analyze the data and deliver new insights</a:t>
            </a:r>
          </a:p>
          <a:p>
            <a:pPr marL="0" indent="0" defTabSz="914400" fontAlgn="base">
              <a:lnSpc>
                <a:spcPct val="100000"/>
              </a:lnSpc>
              <a:spcBef>
                <a:spcPts val="600"/>
              </a:spcBef>
              <a:spcAft>
                <a:spcPts val="600"/>
              </a:spcAft>
              <a:buNone/>
            </a:pPr>
            <a:endParaRPr lang="en-US" sz="2000" dirty="0">
              <a:solidFill>
                <a:schemeClr val="tx1"/>
              </a:solidFill>
              <a:ea typeface="Calibri" panose="020F0502020204030204" pitchFamily="34" charset="0"/>
              <a:cs typeface="Times New Roman" panose="02020603050405020304" pitchFamily="18" charset="0"/>
            </a:endParaRPr>
          </a:p>
        </p:txBody>
      </p:sp>
      <p:sp>
        <p:nvSpPr>
          <p:cNvPr id="47" name="Title 10"/>
          <p:cNvSpPr txBox="1">
            <a:spLocks/>
          </p:cNvSpPr>
          <p:nvPr/>
        </p:nvSpPr>
        <p:spPr>
          <a:xfrm>
            <a:off x="270474" y="-3358"/>
            <a:ext cx="11865975"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r>
              <a:rPr lang="en-IN" sz="3600" dirty="0">
                <a:solidFill>
                  <a:schemeClr val="tx1"/>
                </a:solidFill>
              </a:rPr>
              <a:t>Get started quickly</a:t>
            </a:r>
          </a:p>
        </p:txBody>
      </p:sp>
      <p:pic>
        <p:nvPicPr>
          <p:cNvPr id="7" name="Picture 6"/>
          <p:cNvPicPr>
            <a:picLocks noChangeAspect="1"/>
          </p:cNvPicPr>
          <p:nvPr/>
        </p:nvPicPr>
        <p:blipFill>
          <a:blip r:embed="rId3"/>
          <a:stretch>
            <a:fillRect/>
          </a:stretch>
        </p:blipFill>
        <p:spPr>
          <a:xfrm>
            <a:off x="6338776" y="1796225"/>
            <a:ext cx="5486400" cy="3189551"/>
          </a:xfrm>
          <a:prstGeom prst="rect">
            <a:avLst/>
          </a:prstGeom>
          <a:ln>
            <a:solidFill>
              <a:schemeClr val="tx2">
                <a:lumMod val="20000"/>
                <a:lumOff val="80000"/>
              </a:schemeClr>
            </a:solidFill>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4"/>
          <a:stretch>
            <a:fillRect/>
          </a:stretch>
        </p:blipFill>
        <p:spPr>
          <a:xfrm>
            <a:off x="6616459" y="1797215"/>
            <a:ext cx="5029200" cy="2949415"/>
          </a:xfrm>
          <a:prstGeom prst="rect">
            <a:avLst/>
          </a:prstGeom>
          <a:ln w="6350">
            <a:solidFill>
              <a:schemeClr val="tx2">
                <a:lumMod val="20000"/>
                <a:lumOff val="80000"/>
              </a:schemeClr>
            </a:solidFill>
          </a:ln>
          <a:effectLst>
            <a:outerShdw blurRad="50800" dist="38100" dir="2700000" algn="tl" rotWithShape="0">
              <a:prstClr val="black">
                <a:alpha val="40000"/>
              </a:prstClr>
            </a:outerShdw>
          </a:effectLst>
        </p:spPr>
      </p:pic>
      <p:pic>
        <p:nvPicPr>
          <p:cNvPr id="11" name="Picture 10" descr="https://dpspowerbi.blob.core.windows.net/powerbi-prod-media/powerbi.microsoft.com/en-us/documentation/articles/powerbi-content-packs-services/20160520115723/overview.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83043" y="1975082"/>
            <a:ext cx="5486400" cy="2861811"/>
          </a:xfrm>
          <a:prstGeom prst="rect">
            <a:avLst/>
          </a:prstGeom>
          <a:noFill/>
          <a:ln>
            <a:solidFill>
              <a:schemeClr val="tx2">
                <a:lumMod val="20000"/>
                <a:lumOff val="80000"/>
              </a:schemeClr>
            </a:solidFill>
          </a:ln>
          <a:effectLst>
            <a:outerShdw blurRad="50800" dist="38100" dir="2700000" algn="tl" rotWithShape="0">
              <a:prstClr val="black">
                <a:alpha val="40000"/>
              </a:prstClr>
            </a:outerShdw>
          </a:effectLst>
        </p:spPr>
      </p:pic>
      <p:pic>
        <p:nvPicPr>
          <p:cNvPr id="9" name="Picture 8"/>
          <p:cNvPicPr>
            <a:picLocks noChangeAspect="1"/>
          </p:cNvPicPr>
          <p:nvPr/>
        </p:nvPicPr>
        <p:blipFill>
          <a:blip r:embed="rId6"/>
          <a:stretch>
            <a:fillRect/>
          </a:stretch>
        </p:blipFill>
        <p:spPr>
          <a:xfrm>
            <a:off x="6206602" y="1632708"/>
            <a:ext cx="5669280" cy="3546557"/>
          </a:xfrm>
          <a:prstGeom prst="rect">
            <a:avLst/>
          </a:prstGeom>
          <a:ln>
            <a:solidFill>
              <a:schemeClr val="tx2">
                <a:lumMod val="20000"/>
                <a:lumOff val="80000"/>
              </a:schemeClr>
            </a:solidFill>
          </a:ln>
          <a:effectLst>
            <a:outerShdw blurRad="50800" dist="38100" dir="2700000" algn="tl" rotWithShape="0">
              <a:prstClr val="black">
                <a:alpha val="40000"/>
              </a:prstClr>
            </a:outerShdw>
          </a:effectLst>
        </p:spPr>
      </p:pic>
      <p:pic>
        <p:nvPicPr>
          <p:cNvPr id="10" name="Picture 9"/>
          <p:cNvPicPr>
            <a:picLocks noChangeAspect="1"/>
          </p:cNvPicPr>
          <p:nvPr/>
        </p:nvPicPr>
        <p:blipFill rotWithShape="1">
          <a:blip r:embed="rId7"/>
          <a:srcRect b="10078"/>
          <a:stretch/>
        </p:blipFill>
        <p:spPr>
          <a:xfrm>
            <a:off x="6845059" y="1682443"/>
            <a:ext cx="4572000" cy="3367389"/>
          </a:xfrm>
          <a:prstGeom prst="rect">
            <a:avLst/>
          </a:prstGeom>
          <a:ln w="3175">
            <a:solidFill>
              <a:schemeClr val="bg2">
                <a:lumMod val="9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5325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Effect transition="in" filter="fade">
                                      <p:cBhvr>
                                        <p:cTn id="30" dur="500"/>
                                        <p:tgtEl>
                                          <p:spTgt spid="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4" end="4"/>
                                            </p:txEl>
                                          </p:spTgt>
                                        </p:tgtEl>
                                        <p:attrNameLst>
                                          <p:attrName>style.visibility</p:attrName>
                                        </p:attrNameLst>
                                      </p:cBhvr>
                                      <p:to>
                                        <p:strVal val="visible"/>
                                      </p:to>
                                    </p:set>
                                    <p:animEffect transition="in" filter="fade">
                                      <p:cBhvr>
                                        <p:cTn id="42" dur="500"/>
                                        <p:tgtEl>
                                          <p:spTgt spid="5">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5" end="5"/>
                                            </p:txEl>
                                          </p:spTgt>
                                        </p:tgtEl>
                                        <p:attrNameLst>
                                          <p:attrName>style.visibility</p:attrName>
                                        </p:attrNameLst>
                                      </p:cBhvr>
                                      <p:to>
                                        <p:strVal val="visible"/>
                                      </p:to>
                                    </p:set>
                                    <p:animEffect transition="in" filter="fade">
                                      <p:cBhvr>
                                        <p:cTn id="54" dur="500"/>
                                        <p:tgtEl>
                                          <p:spTgt spid="5">
                                            <p:txEl>
                                              <p:pRg st="5" end="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10"/>
                                        </p:tgtEl>
                                      </p:cBhvr>
                                    </p:animEffect>
                                    <p:set>
                                      <p:cBhvr>
                                        <p:cTn id="59" dur="1" fill="hold">
                                          <p:stCondLst>
                                            <p:cond delay="499"/>
                                          </p:stCondLst>
                                        </p:cTn>
                                        <p:tgtEl>
                                          <p:spTgt spid="10"/>
                                        </p:tgtEl>
                                        <p:attrNameLst>
                                          <p:attrName>style.visibility</p:attrName>
                                        </p:attrNameLst>
                                      </p:cBhvr>
                                      <p:to>
                                        <p:strVal val="hidden"/>
                                      </p:to>
                                    </p:se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10" presetClass="entr" presetSubtype="0" fill="hold" nodeType="withEffect">
                                  <p:stCondLst>
                                    <p:cond delay="0"/>
                                  </p:stCondLst>
                                  <p:childTnLst>
                                    <p:set>
                                      <p:cBhvr>
                                        <p:cTn id="65" dur="1" fill="hold">
                                          <p:stCondLst>
                                            <p:cond delay="0"/>
                                          </p:stCondLst>
                                        </p:cTn>
                                        <p:tgtEl>
                                          <p:spTgt spid="5">
                                            <p:txEl>
                                              <p:pRg st="6" end="6"/>
                                            </p:txEl>
                                          </p:spTgt>
                                        </p:tgtEl>
                                        <p:attrNameLst>
                                          <p:attrName>style.visibility</p:attrName>
                                        </p:attrNameLst>
                                      </p:cBhvr>
                                      <p:to>
                                        <p:strVal val="visible"/>
                                      </p:to>
                                    </p:set>
                                    <p:animEffect transition="in" filter="fade">
                                      <p:cBhvr>
                                        <p:cTn id="66"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59488" y="806823"/>
            <a:ext cx="6825512" cy="5809733"/>
          </a:xfrm>
          <a:solidFill>
            <a:schemeClr val="bg1"/>
          </a:solidFill>
        </p:spPr>
        <p:txBody>
          <a:bodyPr vert="horz" wrap="square" lIns="182880" tIns="146304" rIns="182880" bIns="146304" rtlCol="0">
            <a:noAutofit/>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Build dashboards to monitor your most important business metrics, at a glance</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Combine on-premises and cloud-born data in a single pane of glass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Data is visualized as tiles that you can resize, move, rename, pin, delete, or add a hyperlink</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Choose different view modes (</a:t>
            </a:r>
            <a:r>
              <a:rPr lang="en-US" sz="1800" dirty="0">
                <a:solidFill>
                  <a:schemeClr val="tx1"/>
                </a:solidFill>
                <a:ea typeface="Calibri" panose="020F0502020204030204" pitchFamily="34" charset="0"/>
                <a:cs typeface="Times New Roman" panose="02020603050405020304" pitchFamily="18" charset="0"/>
              </a:rPr>
              <a:t>Full Screen, Fit to Screen, In-Focus)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Set your featured and favorite dashboards for what you visit the most</a:t>
            </a:r>
          </a:p>
          <a:p>
            <a:pPr marL="342900" indent="-342900" defTabSz="914400" fontAlgn="base">
              <a:lnSpc>
                <a:spcPct val="100000"/>
              </a:lnSpc>
              <a:spcBef>
                <a:spcPts val="600"/>
              </a:spcBef>
              <a:spcAft>
                <a:spcPts val="600"/>
              </a:spcAft>
              <a:buFont typeface="Symbol" panose="05050102010706020507" pitchFamily="18" charset="2"/>
              <a:buChar char=""/>
            </a:pPr>
            <a:r>
              <a:rPr lang="de-DE" sz="2000" dirty="0">
                <a:solidFill>
                  <a:schemeClr val="tx1"/>
                </a:solidFill>
                <a:ea typeface="Calibri" panose="020F0502020204030204" pitchFamily="34" charset="0"/>
                <a:cs typeface="Times New Roman" panose="02020603050405020304" pitchFamily="18" charset="0"/>
              </a:rPr>
              <a:t>Add images, videos, web code or text boxes</a:t>
            </a:r>
            <a:endParaRPr lang="en-US" sz="2000" dirty="0">
              <a:solidFill>
                <a:schemeClr val="tx1"/>
              </a:solidFill>
              <a:ea typeface="Calibri" panose="020F0502020204030204" pitchFamily="34" charset="0"/>
              <a:cs typeface="Times New Roman" panose="02020603050405020304" pitchFamily="18" charset="0"/>
            </a:endParaRP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Control the color scheme of your dashboard</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Create dashboards by pinning visualizations from reports, Q&amp;A, other dashboards, Reporting Services, Excel </a:t>
            </a:r>
          </a:p>
          <a:p>
            <a:pPr marL="0" indent="0" defTabSz="914400" fontAlgn="base">
              <a:lnSpc>
                <a:spcPct val="100000"/>
              </a:lnSpc>
              <a:spcBef>
                <a:spcPts val="600"/>
              </a:spcBef>
              <a:spcAft>
                <a:spcPts val="600"/>
              </a:spcAft>
              <a:buNone/>
            </a:pPr>
            <a:endParaRPr lang="en-US" sz="2000" dirty="0">
              <a:solidFill>
                <a:srgbClr val="FF0000"/>
              </a:solidFill>
              <a:ea typeface="Calibri" panose="020F0502020204030204" pitchFamily="34" charset="0"/>
              <a:cs typeface="Times New Roman" panose="02020603050405020304" pitchFamily="18" charset="0"/>
            </a:endParaRPr>
          </a:p>
        </p:txBody>
      </p:sp>
      <p:sp>
        <p:nvSpPr>
          <p:cNvPr id="5" name="Title 10"/>
          <p:cNvSpPr txBox="1">
            <a:spLocks/>
          </p:cNvSpPr>
          <p:nvPr/>
        </p:nvSpPr>
        <p:spPr>
          <a:xfrm>
            <a:off x="159488" y="0"/>
            <a:ext cx="11865975"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r>
              <a:rPr lang="en-IN" sz="3600" dirty="0">
                <a:solidFill>
                  <a:schemeClr val="tx1"/>
                </a:solidFill>
              </a:rPr>
              <a:t>Create dashboards for what matters most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5255"/>
            <a:ext cx="0" cy="0"/>
          </a:xfrm>
          <a:prstGeom prst="rect">
            <a:avLst/>
          </a:prstGeom>
        </p:spPr>
      </p:pic>
      <p:pic>
        <p:nvPicPr>
          <p:cNvPr id="6" name="Picture 5"/>
          <p:cNvPicPr>
            <a:picLocks noChangeAspect="1"/>
          </p:cNvPicPr>
          <p:nvPr/>
        </p:nvPicPr>
        <p:blipFill>
          <a:blip r:embed="rId4"/>
          <a:stretch>
            <a:fillRect/>
          </a:stretch>
        </p:blipFill>
        <p:spPr>
          <a:xfrm>
            <a:off x="6996263" y="1922948"/>
            <a:ext cx="5029200" cy="3224483"/>
          </a:xfrm>
          <a:prstGeom prst="rect">
            <a:avLst/>
          </a:prstGeom>
          <a:ln>
            <a:solidFill>
              <a:schemeClr val="bg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7994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59488" y="833719"/>
            <a:ext cx="6469912" cy="5352770"/>
          </a:xfrm>
          <a:solidFill>
            <a:schemeClr val="bg1"/>
          </a:solidFill>
        </p:spPr>
        <p:txBody>
          <a:bodyPr vert="horz" wrap="square" lIns="182880" tIns="146304" rIns="182880" bIns="146304" rtlCol="0">
            <a:noAutofit/>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Select a dashboard tile to go directly to the underlying report or Q&amp;A </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Dig deeper into reports (Reading View)</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Reading View for reports that have been shared with you</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Highlight a value in one visualization to change other visualizations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Drill-down in your hierarchical data</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Filter, sort, hover over and highlight data</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Control how a report is displayed</a:t>
            </a:r>
          </a:p>
          <a:p>
            <a:pPr marL="342900" indent="-342900" defTabSz="914400" fontAlgn="base">
              <a:lnSpc>
                <a:spcPct val="100000"/>
              </a:lnSpc>
              <a:spcBef>
                <a:spcPts val="12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Explore and design a report (Editing View)</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Editing View + Reading View for reports that you own</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Create new visualizations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Use desired data fields for your visuals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Format your visuals – type, colors, filters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Add text and shape elements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Add new pages to your report</a:t>
            </a:r>
          </a:p>
        </p:txBody>
      </p:sp>
      <p:sp>
        <p:nvSpPr>
          <p:cNvPr id="5" name="Title 10"/>
          <p:cNvSpPr txBox="1">
            <a:spLocks/>
          </p:cNvSpPr>
          <p:nvPr/>
        </p:nvSpPr>
        <p:spPr>
          <a:xfrm>
            <a:off x="159488" y="0"/>
            <a:ext cx="11865975"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r>
              <a:rPr lang="en-IN" sz="3600" dirty="0">
                <a:solidFill>
                  <a:schemeClr val="tx1"/>
                </a:solidFill>
              </a:rPr>
              <a:t>Explore your data and uncover new insights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5255"/>
            <a:ext cx="0" cy="0"/>
          </a:xfrm>
          <a:prstGeom prst="rect">
            <a:avLst/>
          </a:prstGeom>
        </p:spPr>
      </p:pic>
      <p:pic>
        <p:nvPicPr>
          <p:cNvPr id="2" name="Picture 1"/>
          <p:cNvPicPr>
            <a:picLocks noChangeAspect="1"/>
          </p:cNvPicPr>
          <p:nvPr/>
        </p:nvPicPr>
        <p:blipFill>
          <a:blip r:embed="rId4"/>
          <a:stretch>
            <a:fillRect/>
          </a:stretch>
        </p:blipFill>
        <p:spPr>
          <a:xfrm>
            <a:off x="6804426" y="2215895"/>
            <a:ext cx="5029200" cy="2942308"/>
          </a:xfrm>
          <a:prstGeom prst="rect">
            <a:avLst/>
          </a:prstGeom>
          <a:ln w="19050">
            <a:solidFill>
              <a:schemeClr val="bg2">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3806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42748" y="1024869"/>
            <a:ext cx="5878810" cy="4654785"/>
          </a:xfrm>
        </p:spPr>
        <p:txBody>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Visualize data in a variety of ways </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Growing number of visualization types</a:t>
            </a:r>
          </a:p>
          <a:p>
            <a:pPr marL="685800" lvl="2" indent="-342900"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Donuts, basic area, waterfall, filled maps, tree maps, funnel, gauges combo charts, R charts and more</a:t>
            </a:r>
          </a:p>
          <a:p>
            <a:pPr marL="685800" lvl="2" indent="-342900"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Custom visuals available from Power BI visuals gallery (</a:t>
            </a:r>
            <a:r>
              <a:rPr lang="en-US" sz="1800" dirty="0">
                <a:solidFill>
                  <a:schemeClr val="tx1"/>
                </a:solidFill>
                <a:ea typeface="Calibri" panose="020F0502020204030204" pitchFamily="34" charset="0"/>
                <a:cs typeface="Times New Roman" panose="02020603050405020304" pitchFamily="18" charset="0"/>
                <a:hlinkClick r:id="rId3"/>
              </a:rPr>
              <a:t>visuals.powerbi.com</a:t>
            </a:r>
            <a:r>
              <a:rPr lang="en-US" sz="1800" dirty="0">
                <a:solidFill>
                  <a:schemeClr val="tx1"/>
                </a:solidFill>
                <a:ea typeface="Calibri" panose="020F0502020204030204" pitchFamily="34" charset="0"/>
                <a:cs typeface="Times New Roman" panose="02020603050405020304" pitchFamily="18" charset="0"/>
              </a:rPr>
              <a:t>)</a:t>
            </a:r>
          </a:p>
          <a:p>
            <a:pPr marL="685800" lvl="2" indent="-342900"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Tools to develop, test, package new custom visuals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Visualizations on report page are connected – select value in one visualization to change other visualizations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Full screen pop out mode for report visuals to show additional details</a:t>
            </a:r>
            <a:endParaRPr lang="en-US" sz="1800" dirty="0">
              <a:solidFill>
                <a:schemeClr val="tx1"/>
              </a:solidFill>
              <a:ea typeface="Calibri" panose="020F0502020204030204" pitchFamily="34" charset="0"/>
              <a:cs typeface="Times New Roman" panose="02020603050405020304" pitchFamily="18" charset="0"/>
            </a:endParaRPr>
          </a:p>
        </p:txBody>
      </p:sp>
      <p:sp>
        <p:nvSpPr>
          <p:cNvPr id="10" name="Title 10"/>
          <p:cNvSpPr txBox="1">
            <a:spLocks/>
          </p:cNvSpPr>
          <p:nvPr/>
        </p:nvSpPr>
        <p:spPr>
          <a:xfrm>
            <a:off x="159488" y="0"/>
            <a:ext cx="11865975"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r>
              <a:rPr lang="en-IN" sz="3600" dirty="0">
                <a:solidFill>
                  <a:schemeClr val="tx1"/>
                </a:solidFill>
              </a:rPr>
              <a:t>See your data the way you want it</a:t>
            </a:r>
          </a:p>
        </p:txBody>
      </p:sp>
      <p:pic>
        <p:nvPicPr>
          <p:cNvPr id="11" name="Picture 10"/>
          <p:cNvPicPr>
            <a:picLocks noChangeAspect="1"/>
          </p:cNvPicPr>
          <p:nvPr/>
        </p:nvPicPr>
        <p:blipFill>
          <a:blip r:embed="rId4"/>
          <a:stretch>
            <a:fillRect/>
          </a:stretch>
        </p:blipFill>
        <p:spPr>
          <a:xfrm>
            <a:off x="8131690" y="4260597"/>
            <a:ext cx="2011680" cy="1599391"/>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5"/>
          <a:stretch>
            <a:fillRect/>
          </a:stretch>
        </p:blipFill>
        <p:spPr>
          <a:xfrm>
            <a:off x="6396223" y="4209174"/>
            <a:ext cx="1554480" cy="1712519"/>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6"/>
          <a:stretch>
            <a:fillRect/>
          </a:stretch>
        </p:blipFill>
        <p:spPr>
          <a:xfrm>
            <a:off x="10289611" y="1236689"/>
            <a:ext cx="1554480" cy="1038388"/>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7"/>
          <a:stretch>
            <a:fillRect/>
          </a:stretch>
        </p:blipFill>
        <p:spPr>
          <a:xfrm>
            <a:off x="10381051" y="5106233"/>
            <a:ext cx="1554480" cy="943409"/>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8"/>
          <a:stretch>
            <a:fillRect/>
          </a:stretch>
        </p:blipFill>
        <p:spPr>
          <a:xfrm>
            <a:off x="8091874" y="1276242"/>
            <a:ext cx="2011680" cy="1176185"/>
          </a:xfrm>
          <a:prstGeom prst="rect">
            <a:avLst/>
          </a:prstGeom>
          <a:ln w="19050">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9"/>
          <a:stretch>
            <a:fillRect/>
          </a:stretch>
        </p:blipFill>
        <p:spPr>
          <a:xfrm>
            <a:off x="6374003" y="2514974"/>
            <a:ext cx="1554480" cy="1502911"/>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10"/>
          <a:stretch>
            <a:fillRect/>
          </a:stretch>
        </p:blipFill>
        <p:spPr>
          <a:xfrm>
            <a:off x="8091874" y="2760434"/>
            <a:ext cx="2011680" cy="1183656"/>
          </a:xfrm>
          <a:prstGeom prst="rect">
            <a:avLst/>
          </a:prstGeom>
          <a:ln w="19050">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11"/>
          <a:stretch>
            <a:fillRect/>
          </a:stretch>
        </p:blipFill>
        <p:spPr>
          <a:xfrm>
            <a:off x="6338811" y="1383254"/>
            <a:ext cx="1554480" cy="889585"/>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p:cNvPicPr>
          <p:nvPr/>
        </p:nvPicPr>
        <p:blipFill>
          <a:blip r:embed="rId12"/>
          <a:stretch>
            <a:fillRect/>
          </a:stretch>
        </p:blipFill>
        <p:spPr>
          <a:xfrm>
            <a:off x="10318708" y="2451857"/>
            <a:ext cx="1554480" cy="904613"/>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13"/>
          <a:stretch>
            <a:fillRect/>
          </a:stretch>
        </p:blipFill>
        <p:spPr>
          <a:xfrm>
            <a:off x="10355999" y="3533250"/>
            <a:ext cx="1554480" cy="13962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304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70194" y="874059"/>
            <a:ext cx="5951778" cy="5526741"/>
          </a:xfrm>
        </p:spPr>
        <p:txBody>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1800" dirty="0">
                <a:solidFill>
                  <a:schemeClr val="tx1"/>
                </a:solidFill>
                <a:ea typeface="Calibri" panose="020F0502020204030204" pitchFamily="34" charset="0"/>
                <a:cs typeface="Times New Roman" panose="02020603050405020304" pitchFamily="18" charset="0"/>
              </a:rPr>
              <a:t>Access Power BI dashboards and reports with native mobile apps for Windows, iOS and Android</a:t>
            </a:r>
          </a:p>
          <a:p>
            <a:pPr marL="342900" indent="-342900" defTabSz="914400" fontAlgn="base">
              <a:lnSpc>
                <a:spcPct val="100000"/>
              </a:lnSpc>
              <a:spcBef>
                <a:spcPts val="600"/>
              </a:spcBef>
              <a:spcAft>
                <a:spcPts val="600"/>
              </a:spcAft>
              <a:buFont typeface="Symbol" panose="05050102010706020507" pitchFamily="18" charset="2"/>
              <a:buChar char=""/>
            </a:pPr>
            <a:r>
              <a:rPr lang="en-US" sz="1800" dirty="0">
                <a:solidFill>
                  <a:schemeClr val="tx1"/>
                </a:solidFill>
                <a:ea typeface="Calibri" panose="020F0502020204030204" pitchFamily="34" charset="0"/>
                <a:cs typeface="Times New Roman" panose="02020603050405020304" pitchFamily="18" charset="0"/>
              </a:rPr>
              <a:t>Easy sign-in step with support for Single</a:t>
            </a:r>
            <a:br>
              <a:rPr lang="en-US" sz="1800" dirty="0">
                <a:solidFill>
                  <a:schemeClr val="tx1"/>
                </a:solidFill>
                <a:ea typeface="Calibri" panose="020F0502020204030204" pitchFamily="34" charset="0"/>
                <a:cs typeface="Times New Roman" panose="02020603050405020304" pitchFamily="18" charset="0"/>
              </a:rPr>
            </a:br>
            <a:r>
              <a:rPr lang="en-US" sz="1800" dirty="0">
                <a:solidFill>
                  <a:schemeClr val="tx1"/>
                </a:solidFill>
                <a:ea typeface="Calibri" panose="020F0502020204030204" pitchFamily="34" charset="0"/>
                <a:cs typeface="Times New Roman" panose="02020603050405020304" pitchFamily="18" charset="0"/>
              </a:rPr>
              <a:t>Sign-on (SSO)</a:t>
            </a:r>
          </a:p>
          <a:p>
            <a:pPr marL="342900" indent="-342900" defTabSz="914400" fontAlgn="base">
              <a:lnSpc>
                <a:spcPct val="100000"/>
              </a:lnSpc>
              <a:spcBef>
                <a:spcPts val="600"/>
              </a:spcBef>
              <a:spcAft>
                <a:spcPts val="600"/>
              </a:spcAft>
              <a:buFont typeface="Symbol" panose="05050102010706020507" pitchFamily="18" charset="2"/>
              <a:buChar char=""/>
            </a:pPr>
            <a:r>
              <a:rPr lang="en-US" sz="1800" dirty="0">
                <a:solidFill>
                  <a:schemeClr val="tx1"/>
                </a:solidFill>
                <a:ea typeface="Calibri" panose="020F0502020204030204" pitchFamily="34" charset="0"/>
                <a:cs typeface="Times New Roman" panose="02020603050405020304" pitchFamily="18" charset="0"/>
              </a:rPr>
              <a:t>Touch-optimized navigation for dashboards, tiles, and reports, zoom in and out of a visualizations and reports</a:t>
            </a:r>
          </a:p>
          <a:p>
            <a:pPr marL="342900" indent="-342900" defTabSz="914400" fontAlgn="base">
              <a:lnSpc>
                <a:spcPct val="100000"/>
              </a:lnSpc>
              <a:spcBef>
                <a:spcPts val="600"/>
              </a:spcBef>
              <a:spcAft>
                <a:spcPts val="600"/>
              </a:spcAft>
              <a:buFont typeface="Symbol" panose="05050102010706020507" pitchFamily="18" charset="2"/>
              <a:buChar char=""/>
            </a:pPr>
            <a:r>
              <a:rPr lang="en-US" sz="1800" dirty="0">
                <a:solidFill>
                  <a:schemeClr val="tx1"/>
                </a:solidFill>
                <a:ea typeface="Calibri" panose="020F0502020204030204" pitchFamily="34" charset="0"/>
                <a:cs typeface="Times New Roman" panose="02020603050405020304" pitchFamily="18" charset="0"/>
              </a:rPr>
              <a:t>Orientation-aware and location aware apps</a:t>
            </a:r>
          </a:p>
          <a:p>
            <a:pPr marL="342900" indent="-342900" defTabSz="914400" fontAlgn="base">
              <a:lnSpc>
                <a:spcPct val="100000"/>
              </a:lnSpc>
              <a:spcBef>
                <a:spcPts val="600"/>
              </a:spcBef>
              <a:spcAft>
                <a:spcPts val="600"/>
              </a:spcAft>
              <a:buFont typeface="Symbol" panose="05050102010706020507" pitchFamily="18" charset="2"/>
              <a:buChar char=""/>
            </a:pPr>
            <a:r>
              <a:rPr lang="en-US" sz="1800" dirty="0">
                <a:solidFill>
                  <a:schemeClr val="tx1"/>
                </a:solidFill>
                <a:ea typeface="Calibri" panose="020F0502020204030204" pitchFamily="34" charset="0"/>
                <a:cs typeface="Times New Roman" panose="02020603050405020304" pitchFamily="18" charset="0"/>
              </a:rPr>
              <a:t>Annotate visualization and share snapshot with others</a:t>
            </a:r>
          </a:p>
          <a:p>
            <a:pPr marL="342900" indent="-342900" defTabSz="914400" fontAlgn="base">
              <a:lnSpc>
                <a:spcPct val="100000"/>
              </a:lnSpc>
              <a:spcBef>
                <a:spcPts val="600"/>
              </a:spcBef>
              <a:spcAft>
                <a:spcPts val="600"/>
              </a:spcAft>
              <a:buFont typeface="Symbol" panose="05050102010706020507" pitchFamily="18" charset="2"/>
              <a:buChar char=""/>
            </a:pPr>
            <a:r>
              <a:rPr lang="en-US" sz="1800" dirty="0">
                <a:solidFill>
                  <a:schemeClr val="tx1"/>
                </a:solidFill>
                <a:ea typeface="Calibri" panose="020F0502020204030204" pitchFamily="34" charset="0"/>
                <a:cs typeface="Times New Roman" panose="02020603050405020304" pitchFamily="18" charset="0"/>
              </a:rPr>
              <a:t>Configure alerts to get notifications on critical KPIs</a:t>
            </a:r>
          </a:p>
          <a:p>
            <a:pPr marL="342900" indent="-342900" defTabSz="914400" fontAlgn="base">
              <a:lnSpc>
                <a:spcPct val="100000"/>
              </a:lnSpc>
              <a:spcBef>
                <a:spcPts val="600"/>
              </a:spcBef>
              <a:spcAft>
                <a:spcPts val="600"/>
              </a:spcAft>
              <a:buFont typeface="Symbol" panose="05050102010706020507" pitchFamily="18" charset="2"/>
              <a:buChar char=""/>
            </a:pPr>
            <a:r>
              <a:rPr lang="en-US" sz="1800" dirty="0">
                <a:solidFill>
                  <a:schemeClr val="tx1"/>
                </a:solidFill>
                <a:ea typeface="Calibri" panose="020F0502020204030204" pitchFamily="34" charset="0"/>
                <a:cs typeface="Times New Roman" panose="02020603050405020304" pitchFamily="18" charset="0"/>
              </a:rPr>
              <a:t>Generate and scan QR codes, or scan bar codes for report filtering</a:t>
            </a:r>
          </a:p>
          <a:p>
            <a:pPr marL="342900" indent="-342900" defTabSz="914400" fontAlgn="base">
              <a:lnSpc>
                <a:spcPct val="100000"/>
              </a:lnSpc>
              <a:spcBef>
                <a:spcPts val="600"/>
              </a:spcBef>
              <a:spcAft>
                <a:spcPts val="600"/>
              </a:spcAft>
              <a:buFont typeface="Symbol" panose="05050102010706020507" pitchFamily="18" charset="2"/>
              <a:buChar char=""/>
            </a:pPr>
            <a:r>
              <a:rPr lang="en-US" sz="1800" dirty="0">
                <a:solidFill>
                  <a:schemeClr val="tx1"/>
                </a:solidFill>
                <a:ea typeface="Calibri" panose="020F0502020204030204" pitchFamily="34" charset="0"/>
                <a:cs typeface="Times New Roman" panose="02020603050405020304" pitchFamily="18" charset="0"/>
              </a:rPr>
              <a:t>Open and interact with Reporting Services mobile reports and KPIs</a:t>
            </a:r>
          </a:p>
          <a:p>
            <a:pPr marL="0" indent="0" defTabSz="914400" fontAlgn="base">
              <a:lnSpc>
                <a:spcPct val="100000"/>
              </a:lnSpc>
              <a:spcBef>
                <a:spcPts val="600"/>
              </a:spcBef>
              <a:spcAft>
                <a:spcPts val="600"/>
              </a:spcAft>
              <a:buNone/>
            </a:pPr>
            <a:endParaRPr lang="en-US" sz="1800" dirty="0">
              <a:solidFill>
                <a:schemeClr val="tx1"/>
              </a:solidFill>
              <a:ea typeface="Calibri" panose="020F0502020204030204" pitchFamily="34" charset="0"/>
              <a:cs typeface="Times New Roman" panose="02020603050405020304" pitchFamily="18" charset="0"/>
            </a:endParaRPr>
          </a:p>
        </p:txBody>
      </p:sp>
      <p:sp>
        <p:nvSpPr>
          <p:cNvPr id="6" name="Title 10"/>
          <p:cNvSpPr txBox="1">
            <a:spLocks/>
          </p:cNvSpPr>
          <p:nvPr/>
        </p:nvSpPr>
        <p:spPr>
          <a:xfrm>
            <a:off x="159488" y="0"/>
            <a:ext cx="11865975"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r>
              <a:rPr lang="en-IN" sz="3600" dirty="0">
                <a:solidFill>
                  <a:schemeClr val="tx1"/>
                </a:solidFill>
              </a:rPr>
              <a:t>Stay connected from any device</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7077" y="1729938"/>
            <a:ext cx="5303520" cy="2274453"/>
          </a:xfrm>
          <a:prstGeom prst="rect">
            <a:avLst/>
          </a:prstGeom>
          <a:ln w="19050">
            <a:noFill/>
          </a:ln>
          <a:effectLst/>
        </p:spPr>
      </p:pic>
      <p:pic>
        <p:nvPicPr>
          <p:cNvPr id="8" name="Picture 12"/>
          <p:cNvPicPr>
            <a:picLocks noChangeAspect="1"/>
          </p:cNvPicPr>
          <p:nvPr/>
        </p:nvPicPr>
        <p:blipFill rotWithShape="1">
          <a:blip r:embed="rId4"/>
          <a:srcRect r="22413" b="-13172"/>
          <a:stretch/>
        </p:blipFill>
        <p:spPr>
          <a:xfrm>
            <a:off x="6792270" y="4249960"/>
            <a:ext cx="4572000" cy="491548"/>
          </a:xfrm>
          <a:prstGeom prst="rect">
            <a:avLst/>
          </a:prstGeom>
          <a:ln>
            <a:noFill/>
          </a:ln>
        </p:spPr>
      </p:pic>
    </p:spTree>
    <p:extLst>
      <p:ext uri="{BB962C8B-B14F-4D97-AF65-F5344CB8AC3E}">
        <p14:creationId xmlns:p14="http://schemas.microsoft.com/office/powerpoint/2010/main" val="41670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4048" y="968187"/>
            <a:ext cx="6209258" cy="5537543"/>
          </a:xfrm>
        </p:spPr>
        <p:txBody>
          <a:bodyPr vert="horz" wrap="square" lIns="182880" tIns="146304" rIns="182880" bIns="146304" rtlCol="0">
            <a:noAutofit/>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Type questions in plain language – </a:t>
            </a:r>
            <a:br>
              <a:rPr lang="en-US" sz="2000" dirty="0">
                <a:solidFill>
                  <a:schemeClr val="tx1"/>
                </a:solidFill>
                <a:ea typeface="Calibri" panose="020F0502020204030204" pitchFamily="34" charset="0"/>
                <a:cs typeface="Times New Roman" panose="02020603050405020304" pitchFamily="18" charset="0"/>
              </a:rPr>
            </a:br>
            <a:r>
              <a:rPr lang="en-US" sz="2000" dirty="0">
                <a:solidFill>
                  <a:schemeClr val="tx1"/>
                </a:solidFill>
                <a:ea typeface="Calibri" panose="020F0502020204030204" pitchFamily="34" charset="0"/>
                <a:cs typeface="Times New Roman" panose="02020603050405020304" pitchFamily="18" charset="0"/>
              </a:rPr>
              <a:t>Power BI Q&amp;A will provide the answers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Q&amp;A will provide suggested questions, terms and visuals for your dataset</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Q&amp;A intelligently filters, sorts, aggregates, groups, and displays data based on the question</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Pin the answers to your dashboard</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Add your own suggested questions to dataset, e.g. frequently asked questions</a:t>
            </a:r>
          </a:p>
        </p:txBody>
      </p:sp>
      <p:sp>
        <p:nvSpPr>
          <p:cNvPr id="7" name="Title 10"/>
          <p:cNvSpPr txBox="1">
            <a:spLocks/>
          </p:cNvSpPr>
          <p:nvPr/>
        </p:nvSpPr>
        <p:spPr>
          <a:xfrm>
            <a:off x="159488" y="0"/>
            <a:ext cx="11865975"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r>
              <a:rPr lang="en-US" sz="3600" dirty="0">
                <a:solidFill>
                  <a:schemeClr val="tx1"/>
                </a:solidFill>
              </a:rPr>
              <a:t>Ask questions of your data - the way you would ask a person</a:t>
            </a:r>
            <a:endParaRPr lang="en-IN" sz="3600" dirty="0">
              <a:solidFill>
                <a:schemeClr val="tx1"/>
              </a:solidFill>
            </a:endParaRPr>
          </a:p>
        </p:txBody>
      </p:sp>
      <p:pic>
        <p:nvPicPr>
          <p:cNvPr id="2" name="Picture 1"/>
          <p:cNvPicPr>
            <a:picLocks noChangeAspect="1"/>
          </p:cNvPicPr>
          <p:nvPr/>
        </p:nvPicPr>
        <p:blipFill>
          <a:blip r:embed="rId3"/>
          <a:stretch>
            <a:fillRect/>
          </a:stretch>
        </p:blipFill>
        <p:spPr>
          <a:xfrm>
            <a:off x="6687436" y="1079941"/>
            <a:ext cx="5029200" cy="4119271"/>
          </a:xfrm>
          <a:prstGeom prst="rect">
            <a:avLst/>
          </a:prstGeom>
          <a:ln w="3175">
            <a:solidFill>
              <a:schemeClr val="bg2">
                <a:lumMod val="9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1765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4047" y="1146047"/>
            <a:ext cx="7192410" cy="5359683"/>
          </a:xfrm>
        </p:spPr>
        <p:txBody>
          <a:bodyPr vert="horz" wrap="square" lIns="182880" tIns="146304" rIns="182880" bIns="146304" rtlCol="0">
            <a:noAutofit/>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Cortana can find answers from data in Power BI, e.g.</a:t>
            </a:r>
          </a:p>
          <a:p>
            <a:pPr marL="338138" indent="0" defTabSz="914400" fontAlgn="base">
              <a:lnSpc>
                <a:spcPct val="100000"/>
              </a:lnSpc>
              <a:spcBef>
                <a:spcPts val="600"/>
              </a:spcBef>
              <a:spcAft>
                <a:spcPts val="600"/>
              </a:spcAft>
              <a:buNone/>
            </a:pPr>
            <a:r>
              <a:rPr lang="en-US" sz="2000" i="1" dirty="0">
                <a:solidFill>
                  <a:schemeClr val="tx1"/>
                </a:solidFill>
                <a:ea typeface="Calibri" panose="020F0502020204030204" pitchFamily="34" charset="0"/>
                <a:cs typeface="Times New Roman" panose="02020603050405020304" pitchFamily="18" charset="0"/>
              </a:rPr>
              <a:t>“What were our biggest deals that closed last month?”</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Similar to Q&amp;A, ask or type a question in natural language</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Cortana can find answers directly from dataset or from report pages designed for Cortana (called </a:t>
            </a:r>
            <a:r>
              <a:rPr lang="en-US" sz="2000" i="1" dirty="0">
                <a:solidFill>
                  <a:schemeClr val="tx1"/>
                </a:solidFill>
                <a:ea typeface="Calibri" panose="020F0502020204030204" pitchFamily="34" charset="0"/>
                <a:cs typeface="Times New Roman" panose="02020603050405020304" pitchFamily="18" charset="0"/>
              </a:rPr>
              <a:t>Answer Pages</a:t>
            </a:r>
            <a:r>
              <a:rPr lang="en-US" sz="2000" dirty="0">
                <a:solidFill>
                  <a:schemeClr val="tx1"/>
                </a:solidFill>
                <a:ea typeface="Calibri" panose="020F0502020204030204" pitchFamily="34" charset="0"/>
                <a:cs typeface="Times New Roman" panose="02020603050405020304" pitchFamily="18" charset="0"/>
              </a:rPr>
              <a:t>)</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Interact with the visualizations as you would in Power BI, to further explore an answer, simply open a result in Power BI</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Cortana ranks the answers from Power BI, giving you one or more best matches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Easily create Answer Pages in the Power BI service</a:t>
            </a:r>
          </a:p>
        </p:txBody>
      </p:sp>
      <p:pic>
        <p:nvPicPr>
          <p:cNvPr id="6" name="Picture 5"/>
          <p:cNvPicPr>
            <a:picLocks noChangeAspect="1"/>
          </p:cNvPicPr>
          <p:nvPr/>
        </p:nvPicPr>
        <p:blipFill>
          <a:blip r:embed="rId3"/>
          <a:stretch>
            <a:fillRect/>
          </a:stretch>
        </p:blipFill>
        <p:spPr>
          <a:xfrm>
            <a:off x="8297287" y="1489488"/>
            <a:ext cx="2743200" cy="4352731"/>
          </a:xfrm>
          <a:prstGeom prst="rect">
            <a:avLst/>
          </a:prstGeom>
          <a:effectLst>
            <a:outerShdw blurRad="50800" dist="38100" dir="2700000" algn="tl" rotWithShape="0">
              <a:prstClr val="black">
                <a:alpha val="40000"/>
              </a:prstClr>
            </a:outerShdw>
          </a:effectLst>
        </p:spPr>
      </p:pic>
      <p:sp>
        <p:nvSpPr>
          <p:cNvPr id="7" name="Title 10"/>
          <p:cNvSpPr txBox="1">
            <a:spLocks/>
          </p:cNvSpPr>
          <p:nvPr/>
        </p:nvSpPr>
        <p:spPr>
          <a:xfrm>
            <a:off x="159488" y="0"/>
            <a:ext cx="11865975"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r>
              <a:rPr lang="en-US" sz="3600" dirty="0">
                <a:solidFill>
                  <a:schemeClr val="tx1"/>
                </a:solidFill>
              </a:rPr>
              <a:t>Power BI Cortana Integration</a:t>
            </a:r>
            <a:endParaRPr lang="en-IN" sz="3600" dirty="0">
              <a:solidFill>
                <a:schemeClr val="tx1"/>
              </a:solidFill>
            </a:endParaRPr>
          </a:p>
        </p:txBody>
      </p:sp>
    </p:spTree>
    <p:extLst>
      <p:ext uri="{BB962C8B-B14F-4D97-AF65-F5344CB8AC3E}">
        <p14:creationId xmlns:p14="http://schemas.microsoft.com/office/powerpoint/2010/main" val="241460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1757" y="874059"/>
            <a:ext cx="7039368" cy="5847583"/>
          </a:xfrm>
        </p:spPr>
        <p:txBody>
          <a:bodyPr vert="horz" wrap="square" lIns="182880" tIns="146304" rIns="182880" bIns="146304" rtlCol="0">
            <a:noAutofit/>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Share a dashboard with colleagues and others</a:t>
            </a:r>
          </a:p>
          <a:p>
            <a:pPr marL="566455" lvl="1" indent="-342900" defTabSz="914400" fontAlgn="base">
              <a:lnSpc>
                <a:spcPct val="100000"/>
              </a:lnSpc>
              <a:spcBef>
                <a:spcPts val="0"/>
              </a:spcBef>
              <a:spcAft>
                <a:spcPts val="600"/>
              </a:spcAft>
              <a:buFont typeface="Courier New" panose="02070309020205020404" pitchFamily="49" charset="0"/>
              <a:buChar char="o"/>
            </a:pPr>
            <a:r>
              <a:rPr lang="en-US" sz="1600" dirty="0">
                <a:solidFill>
                  <a:schemeClr val="tx1"/>
                </a:solidFill>
                <a:ea typeface="Calibri" panose="020F0502020204030204" pitchFamily="34" charset="0"/>
                <a:cs typeface="Times New Roman" panose="02020603050405020304" pitchFamily="18" charset="0"/>
              </a:rPr>
              <a:t>Colleagues in and out of your organization can interact and view dashboards and associated reports (read-only)</a:t>
            </a:r>
          </a:p>
          <a:p>
            <a:pPr marL="566455" lvl="1" indent="-342900" defTabSz="914400" fontAlgn="base">
              <a:lnSpc>
                <a:spcPct val="100000"/>
              </a:lnSpc>
              <a:spcBef>
                <a:spcPts val="0"/>
              </a:spcBef>
              <a:spcAft>
                <a:spcPts val="600"/>
              </a:spcAft>
              <a:buFont typeface="Courier New" panose="02070309020205020404" pitchFamily="49" charset="0"/>
              <a:buChar char="o"/>
            </a:pPr>
            <a:r>
              <a:rPr lang="en-US" sz="1600" dirty="0">
                <a:solidFill>
                  <a:schemeClr val="tx1"/>
                </a:solidFill>
                <a:ea typeface="Calibri" panose="020F0502020204030204" pitchFamily="34" charset="0"/>
                <a:cs typeface="Times New Roman" panose="02020603050405020304" pitchFamily="18" charset="0"/>
              </a:rPr>
              <a:t>Control re-sharing of dashboard</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Collaborate in a group workspace</a:t>
            </a:r>
          </a:p>
          <a:p>
            <a:pPr marL="566455" lvl="1" indent="-342900" defTabSz="914400" fontAlgn="base">
              <a:lnSpc>
                <a:spcPct val="100000"/>
              </a:lnSpc>
              <a:spcBef>
                <a:spcPts val="0"/>
              </a:spcBef>
              <a:spcAft>
                <a:spcPts val="600"/>
              </a:spcAft>
              <a:buFont typeface="Symbol" panose="05050102010706020507" pitchFamily="18" charset="2"/>
              <a:buChar char=""/>
            </a:pPr>
            <a:r>
              <a:rPr lang="en-US" sz="1600" dirty="0">
                <a:solidFill>
                  <a:schemeClr val="tx1"/>
                </a:solidFill>
                <a:ea typeface="Calibri" panose="020F0502020204030204" pitchFamily="34" charset="0"/>
                <a:cs typeface="Times New Roman" panose="02020603050405020304" pitchFamily="18" charset="0"/>
              </a:rPr>
              <a:t>Everyone in group can view and edit dashboards and reports</a:t>
            </a:r>
          </a:p>
          <a:p>
            <a:pPr marL="566455" lvl="1" indent="-342900" defTabSz="914400" fontAlgn="base">
              <a:lnSpc>
                <a:spcPct val="100000"/>
              </a:lnSpc>
              <a:spcBef>
                <a:spcPts val="0"/>
              </a:spcBef>
              <a:spcAft>
                <a:spcPts val="600"/>
              </a:spcAft>
              <a:buFont typeface="Symbol" panose="05050102010706020507" pitchFamily="18" charset="2"/>
              <a:buChar char=""/>
            </a:pPr>
            <a:r>
              <a:rPr lang="en-US" sz="1600" dirty="0">
                <a:solidFill>
                  <a:schemeClr val="tx1"/>
                </a:solidFill>
                <a:ea typeface="Calibri" panose="020F0502020204030204" pitchFamily="34" charset="0"/>
                <a:cs typeface="Times New Roman" panose="02020603050405020304" pitchFamily="18" charset="0"/>
              </a:rPr>
              <a:t>Members can be restricted to view only</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Create a content pack and publish it to your organization</a:t>
            </a:r>
          </a:p>
          <a:p>
            <a:pPr marL="566455" lvl="1" indent="-342900" defTabSz="914400" fontAlgn="base">
              <a:lnSpc>
                <a:spcPct val="100000"/>
              </a:lnSpc>
              <a:spcBef>
                <a:spcPts val="0"/>
              </a:spcBef>
              <a:spcAft>
                <a:spcPts val="600"/>
              </a:spcAft>
              <a:buFont typeface="Symbol" panose="05050102010706020507" pitchFamily="18" charset="2"/>
              <a:buChar char=""/>
            </a:pPr>
            <a:r>
              <a:rPr lang="en-US" sz="1600" dirty="0">
                <a:solidFill>
                  <a:schemeClr val="tx1"/>
                </a:solidFill>
                <a:ea typeface="Calibri" panose="020F0502020204030204" pitchFamily="34" charset="0"/>
                <a:cs typeface="Times New Roman" panose="02020603050405020304" pitchFamily="18" charset="0"/>
              </a:rPr>
              <a:t>Any user with access to content pack can view and create personalized copies of dashboard, reports</a:t>
            </a:r>
          </a:p>
          <a:p>
            <a:pPr marL="566455" lvl="1" indent="-342900" defTabSz="914400" fontAlgn="base">
              <a:lnSpc>
                <a:spcPct val="100000"/>
              </a:lnSpc>
              <a:spcBef>
                <a:spcPts val="0"/>
              </a:spcBef>
              <a:spcAft>
                <a:spcPts val="600"/>
              </a:spcAft>
              <a:buFont typeface="Symbol" panose="05050102010706020507" pitchFamily="18" charset="2"/>
              <a:buChar char=""/>
            </a:pPr>
            <a:r>
              <a:rPr lang="en-US" sz="1600" dirty="0">
                <a:solidFill>
                  <a:schemeClr val="tx1"/>
                </a:solidFill>
                <a:ea typeface="Calibri" panose="020F0502020204030204" pitchFamily="34" charset="0"/>
                <a:cs typeface="Times New Roman" panose="02020603050405020304" pitchFamily="18" charset="0"/>
              </a:rPr>
              <a:t>Publish to Content Pack library to share with entire organization or groups</a:t>
            </a:r>
          </a:p>
          <a:p>
            <a:pPr marL="342900" indent="-342900" defTabSz="914400" fontAlgn="base">
              <a:lnSpc>
                <a:spcPct val="100000"/>
              </a:lnSpc>
              <a:spcBef>
                <a:spcPts val="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Publish to web</a:t>
            </a:r>
          </a:p>
          <a:p>
            <a:pPr marL="566455" lvl="1" indent="-342900" defTabSz="914400" fontAlgn="base">
              <a:lnSpc>
                <a:spcPct val="100000"/>
              </a:lnSpc>
              <a:spcBef>
                <a:spcPts val="0"/>
              </a:spcBef>
              <a:spcAft>
                <a:spcPts val="600"/>
              </a:spcAft>
              <a:buFont typeface="Symbol" panose="05050102010706020507" pitchFamily="18" charset="2"/>
              <a:buChar char=""/>
            </a:pPr>
            <a:r>
              <a:rPr lang="en-US" sz="1600" dirty="0">
                <a:solidFill>
                  <a:schemeClr val="tx1"/>
                </a:solidFill>
                <a:ea typeface="Calibri" panose="020F0502020204030204" pitchFamily="34" charset="0"/>
                <a:cs typeface="Times New Roman" panose="02020603050405020304" pitchFamily="18" charset="0"/>
              </a:rPr>
              <a:t>Embed interactive visuals into blog posts, websites, social media, and other online communications, on any device.</a:t>
            </a:r>
          </a:p>
          <a:p>
            <a:pPr marL="566455" lvl="1" indent="-342900" defTabSz="914400" fontAlgn="base">
              <a:lnSpc>
                <a:spcPct val="100000"/>
              </a:lnSpc>
              <a:spcBef>
                <a:spcPts val="0"/>
              </a:spcBef>
              <a:spcAft>
                <a:spcPts val="600"/>
              </a:spcAft>
              <a:buFont typeface="Symbol" panose="05050102010706020507" pitchFamily="18" charset="2"/>
              <a:buChar char=""/>
            </a:pPr>
            <a:r>
              <a:rPr lang="en-US" sz="1600" dirty="0">
                <a:solidFill>
                  <a:schemeClr val="tx1"/>
                </a:solidFill>
                <a:ea typeface="Calibri" panose="020F0502020204030204" pitchFamily="34" charset="0"/>
                <a:cs typeface="Times New Roman" panose="02020603050405020304" pitchFamily="18" charset="0"/>
              </a:rPr>
              <a:t>Available on reports in your personal workspace that you can edit</a:t>
            </a:r>
          </a:p>
          <a:p>
            <a:pPr marL="566455" lvl="1" indent="-342900" defTabSz="914400" fontAlgn="base">
              <a:lnSpc>
                <a:spcPct val="100000"/>
              </a:lnSpc>
              <a:spcBef>
                <a:spcPts val="600"/>
              </a:spcBef>
              <a:spcAft>
                <a:spcPts val="600"/>
              </a:spcAft>
              <a:buFont typeface="Symbol" panose="05050102010706020507" pitchFamily="18" charset="2"/>
              <a:buChar char=""/>
            </a:pPr>
            <a:endParaRPr lang="en-US" sz="2000" dirty="0">
              <a:solidFill>
                <a:schemeClr val="tx1"/>
              </a:solidFill>
              <a:ea typeface="Calibri" panose="020F0502020204030204" pitchFamily="34" charset="0"/>
              <a:cs typeface="Times New Roman" panose="02020603050405020304" pitchFamily="18" charset="0"/>
            </a:endParaRPr>
          </a:p>
        </p:txBody>
      </p:sp>
      <p:sp>
        <p:nvSpPr>
          <p:cNvPr id="7" name="Title 10"/>
          <p:cNvSpPr txBox="1">
            <a:spLocks/>
          </p:cNvSpPr>
          <p:nvPr/>
        </p:nvSpPr>
        <p:spPr>
          <a:xfrm>
            <a:off x="159488" y="0"/>
            <a:ext cx="11865975"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r>
              <a:rPr lang="en-US" sz="3600" dirty="0">
                <a:solidFill>
                  <a:schemeClr val="tx1"/>
                </a:solidFill>
              </a:rPr>
              <a:t>Share your work and collaborate with others</a:t>
            </a:r>
            <a:endParaRPr lang="en-IN" sz="3600" dirty="0">
              <a:solidFill>
                <a:schemeClr val="tx1"/>
              </a:solidFill>
            </a:endParaRPr>
          </a:p>
        </p:txBody>
      </p:sp>
      <p:pic>
        <p:nvPicPr>
          <p:cNvPr id="2" name="Picture 1"/>
          <p:cNvPicPr>
            <a:picLocks noChangeAspect="1"/>
          </p:cNvPicPr>
          <p:nvPr/>
        </p:nvPicPr>
        <p:blipFill>
          <a:blip r:embed="rId4"/>
          <a:stretch>
            <a:fillRect/>
          </a:stretch>
        </p:blipFill>
        <p:spPr>
          <a:xfrm>
            <a:off x="7633261" y="1994339"/>
            <a:ext cx="4114800" cy="3906719"/>
          </a:xfrm>
          <a:prstGeom prst="rect">
            <a:avLst/>
          </a:prstGeom>
          <a:ln w="3175">
            <a:solidFill>
              <a:schemeClr val="tx2">
                <a:lumMod val="40000"/>
                <a:lumOff val="6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67013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12161520" cy="685800"/>
          </a:xfrm>
          <a:solidFill>
            <a:schemeClr val="bg1"/>
          </a:solidFill>
        </p:spPr>
        <p:txBody>
          <a:bodyPr vert="horz" wrap="square" lIns="146304" tIns="91440" rIns="146304" bIns="91440" rtlCol="0" anchor="t">
            <a:noAutofit/>
          </a:bodyPr>
          <a:lstStyle/>
          <a:p>
            <a:pPr marL="233363"/>
            <a:r>
              <a:rPr lang="en-US" sz="3200" dirty="0">
                <a:solidFill>
                  <a:schemeClr val="tx1"/>
                </a:solidFill>
              </a:rPr>
              <a:t> Keep your data where it is and connect securely</a:t>
            </a:r>
          </a:p>
        </p:txBody>
      </p:sp>
      <p:sp>
        <p:nvSpPr>
          <p:cNvPr id="5" name="Text Placeholder 4"/>
          <p:cNvSpPr>
            <a:spLocks noGrp="1"/>
          </p:cNvSpPr>
          <p:nvPr>
            <p:ph type="body" sz="quarter" idx="10"/>
          </p:nvPr>
        </p:nvSpPr>
        <p:spPr>
          <a:xfrm>
            <a:off x="411155" y="1157173"/>
            <a:ext cx="6647554" cy="4963886"/>
          </a:xfrm>
        </p:spPr>
        <p:txBody>
          <a:bodyPr vert="horz" wrap="square" lIns="182880" tIns="146304" rIns="182880" bIns="146304" rtlCol="0">
            <a:noAutofit/>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Faster time to insight with a hybrid BI solution </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Cloud data sources </a:t>
            </a:r>
          </a:p>
          <a:p>
            <a:pPr marL="795055" lvl="2" indent="-342900" defTabSz="914400" fontAlgn="base">
              <a:lnSpc>
                <a:spcPct val="100000"/>
              </a:lnSpc>
              <a:spcBef>
                <a:spcPts val="400"/>
              </a:spcBef>
              <a:spcAft>
                <a:spcPts val="400"/>
              </a:spcAft>
              <a:buFont typeface="Symbol" panose="05050102010706020507" pitchFamily="18" charset="2"/>
              <a:buChar char=""/>
            </a:pPr>
            <a:r>
              <a:rPr lang="en-US" sz="1600" dirty="0">
                <a:solidFill>
                  <a:schemeClr val="tx1"/>
                </a:solidFill>
                <a:ea typeface="Calibri" panose="020F0502020204030204" pitchFamily="34" charset="0"/>
                <a:cs typeface="Times New Roman" panose="02020603050405020304" pitchFamily="18" charset="0"/>
              </a:rPr>
              <a:t>SaaS sources </a:t>
            </a:r>
          </a:p>
          <a:p>
            <a:pPr marL="795055" lvl="2" indent="-342900" defTabSz="914400" fontAlgn="base">
              <a:lnSpc>
                <a:spcPct val="100000"/>
              </a:lnSpc>
              <a:spcBef>
                <a:spcPts val="400"/>
              </a:spcBef>
              <a:spcAft>
                <a:spcPts val="400"/>
              </a:spcAft>
              <a:buFont typeface="Symbol" panose="05050102010706020507" pitchFamily="18" charset="2"/>
              <a:buChar char=""/>
            </a:pPr>
            <a:r>
              <a:rPr lang="en-US" sz="1600" dirty="0">
                <a:solidFill>
                  <a:schemeClr val="tx1"/>
                </a:solidFill>
                <a:ea typeface="Calibri" panose="020F0502020204030204" pitchFamily="34" charset="0"/>
                <a:cs typeface="Times New Roman" panose="02020603050405020304" pitchFamily="18" charset="0"/>
              </a:rPr>
              <a:t>Azure – SQL, DW, Blob, Table, HDInsight, Marketplace</a:t>
            </a:r>
          </a:p>
          <a:p>
            <a:pPr marL="795055" lvl="2" indent="-342900" defTabSz="914400" fontAlgn="base">
              <a:lnSpc>
                <a:spcPct val="100000"/>
              </a:lnSpc>
              <a:spcBef>
                <a:spcPts val="400"/>
              </a:spcBef>
              <a:spcAft>
                <a:spcPts val="400"/>
              </a:spcAft>
              <a:buFont typeface="Symbol" panose="05050102010706020507" pitchFamily="18" charset="2"/>
              <a:buChar char=""/>
            </a:pPr>
            <a:r>
              <a:rPr lang="en-US" sz="1600" dirty="0">
                <a:solidFill>
                  <a:schemeClr val="tx1"/>
                </a:solidFill>
                <a:ea typeface="Calibri" panose="020F0502020204030204" pitchFamily="34" charset="0"/>
                <a:cs typeface="Times New Roman" panose="02020603050405020304" pitchFamily="18" charset="0"/>
              </a:rPr>
              <a:t>SharePoint, web sources, OData</a:t>
            </a:r>
          </a:p>
          <a:p>
            <a:pPr marL="795055" lvl="2" indent="-342900" defTabSz="914400" fontAlgn="base">
              <a:lnSpc>
                <a:spcPct val="100000"/>
              </a:lnSpc>
              <a:spcBef>
                <a:spcPts val="400"/>
              </a:spcBef>
              <a:spcAft>
                <a:spcPts val="400"/>
              </a:spcAft>
              <a:buFont typeface="Symbol" panose="05050102010706020507" pitchFamily="18" charset="2"/>
              <a:buChar char=""/>
            </a:pPr>
            <a:r>
              <a:rPr lang="en-US" sz="1600" dirty="0">
                <a:solidFill>
                  <a:schemeClr val="tx1"/>
                </a:solidFill>
                <a:ea typeface="Calibri" panose="020F0502020204030204" pitchFamily="34" charset="0"/>
                <a:cs typeface="Times New Roman" panose="02020603050405020304" pitchFamily="18" charset="0"/>
              </a:rPr>
              <a:t>OneDrive</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On-premise data sources</a:t>
            </a:r>
            <a:endParaRPr lang="en-US" sz="1600" dirty="0">
              <a:solidFill>
                <a:schemeClr val="tx1"/>
              </a:solidFill>
              <a:ea typeface="Calibri" panose="020F0502020204030204" pitchFamily="34" charset="0"/>
              <a:cs typeface="Times New Roman" panose="02020603050405020304" pitchFamily="18" charset="0"/>
            </a:endParaRPr>
          </a:p>
          <a:p>
            <a:pPr marL="795055" lvl="2" indent="-342900" defTabSz="914400" fontAlgn="base">
              <a:lnSpc>
                <a:spcPct val="100000"/>
              </a:lnSpc>
              <a:spcBef>
                <a:spcPts val="400"/>
              </a:spcBef>
              <a:spcAft>
                <a:spcPts val="400"/>
              </a:spcAft>
              <a:buFont typeface="Symbol" panose="05050102010706020507" pitchFamily="18" charset="2"/>
              <a:buChar char=""/>
            </a:pPr>
            <a:r>
              <a:rPr lang="en-US" sz="1600" dirty="0">
                <a:solidFill>
                  <a:schemeClr val="tx1"/>
                </a:solidFill>
                <a:ea typeface="Calibri" panose="020F0502020204030204" pitchFamily="34" charset="0"/>
                <a:cs typeface="Times New Roman" panose="02020603050405020304" pitchFamily="18" charset="0"/>
              </a:rPr>
              <a:t>SQL Server, Teradata, Oracle, DB2, MySQL, PostgreSQL, Sybase, SAP HANA, Access, Custom SQL, Custom ODBC Drivers</a:t>
            </a:r>
          </a:p>
          <a:p>
            <a:pPr marL="795055" lvl="2" indent="-342900" defTabSz="914400" fontAlgn="base">
              <a:lnSpc>
                <a:spcPct val="100000"/>
              </a:lnSpc>
              <a:spcBef>
                <a:spcPts val="400"/>
              </a:spcBef>
              <a:spcAft>
                <a:spcPts val="400"/>
              </a:spcAft>
              <a:buFont typeface="Symbol" panose="05050102010706020507" pitchFamily="18" charset="2"/>
              <a:buChar char=""/>
            </a:pPr>
            <a:r>
              <a:rPr lang="en-US" sz="1600" dirty="0">
                <a:solidFill>
                  <a:schemeClr val="tx1"/>
                </a:solidFill>
                <a:ea typeface="Calibri" panose="020F0502020204030204" pitchFamily="34" charset="0"/>
                <a:cs typeface="Times New Roman" panose="02020603050405020304" pitchFamily="18" charset="0"/>
              </a:rPr>
              <a:t>SQL Server Analysis Services (tabular and multi-dimensional)</a:t>
            </a:r>
          </a:p>
          <a:p>
            <a:pPr marL="795055" lvl="2" indent="-342900" defTabSz="914400" fontAlgn="base">
              <a:lnSpc>
                <a:spcPct val="100000"/>
              </a:lnSpc>
              <a:spcBef>
                <a:spcPts val="400"/>
              </a:spcBef>
              <a:spcAft>
                <a:spcPts val="400"/>
              </a:spcAft>
              <a:buFont typeface="Symbol" panose="05050102010706020507" pitchFamily="18" charset="2"/>
              <a:buChar char=""/>
            </a:pPr>
            <a:r>
              <a:rPr lang="en-US" sz="1600" dirty="0">
                <a:solidFill>
                  <a:schemeClr val="tx1"/>
                </a:solidFill>
                <a:ea typeface="Calibri" panose="020F0502020204030204" pitchFamily="34" charset="0"/>
                <a:cs typeface="Times New Roman" panose="02020603050405020304" pitchFamily="18" charset="0"/>
              </a:rPr>
              <a:t>Files/folder, SharePoint on-premises</a:t>
            </a:r>
          </a:p>
          <a:p>
            <a:pPr marL="452155" lvl="2" indent="0" defTabSz="914400" fontAlgn="base">
              <a:lnSpc>
                <a:spcPct val="100000"/>
              </a:lnSpc>
              <a:spcBef>
                <a:spcPts val="600"/>
              </a:spcBef>
              <a:spcAft>
                <a:spcPts val="600"/>
              </a:spcAft>
              <a:buNone/>
            </a:pPr>
            <a:endParaRPr lang="en-US" sz="1600" dirty="0">
              <a:solidFill>
                <a:schemeClr val="tx1"/>
              </a:solidFill>
              <a:ea typeface="Calibri" panose="020F0502020204030204" pitchFamily="34" charset="0"/>
              <a:cs typeface="Times New Roman" panose="02020603050405020304" pitchFamily="18" charset="0"/>
            </a:endParaRPr>
          </a:p>
        </p:txBody>
      </p:sp>
      <p:grpSp>
        <p:nvGrpSpPr>
          <p:cNvPr id="39" name="Group 38"/>
          <p:cNvGrpSpPr>
            <a:grpSpLocks noChangeAspect="1"/>
          </p:cNvGrpSpPr>
          <p:nvPr/>
        </p:nvGrpSpPr>
        <p:grpSpPr>
          <a:xfrm>
            <a:off x="6238163" y="1251057"/>
            <a:ext cx="5669281" cy="3856814"/>
            <a:chOff x="6071720" y="1159429"/>
            <a:chExt cx="6017236" cy="4061058"/>
          </a:xfrm>
        </p:grpSpPr>
        <p:sp>
          <p:nvSpPr>
            <p:cNvPr id="40" name="Oval 39"/>
            <p:cNvSpPr/>
            <p:nvPr/>
          </p:nvSpPr>
          <p:spPr bwMode="auto">
            <a:xfrm>
              <a:off x="9441855" y="3602627"/>
              <a:ext cx="270124" cy="2701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grpSp>
          <p:nvGrpSpPr>
            <p:cNvPr id="41" name="Group 40"/>
            <p:cNvGrpSpPr>
              <a:grpSpLocks noChangeAspect="1"/>
            </p:cNvGrpSpPr>
            <p:nvPr/>
          </p:nvGrpSpPr>
          <p:grpSpPr>
            <a:xfrm>
              <a:off x="6071720" y="1159429"/>
              <a:ext cx="6017236" cy="4061058"/>
              <a:chOff x="4840804" y="372616"/>
              <a:chExt cx="8179730" cy="5520531"/>
            </a:xfrm>
          </p:grpSpPr>
          <p:cxnSp>
            <p:nvCxnSpPr>
              <p:cNvPr id="53" name="Straight Connector 52"/>
              <p:cNvCxnSpPr/>
              <p:nvPr/>
            </p:nvCxnSpPr>
            <p:spPr>
              <a:xfrm flipV="1">
                <a:off x="6238643" y="3874777"/>
                <a:ext cx="6332694" cy="2370"/>
              </a:xfrm>
              <a:prstGeom prst="line">
                <a:avLst/>
              </a:prstGeom>
              <a:noFill/>
              <a:ln w="15875" cap="flat" cmpd="sng" algn="ctr">
                <a:solidFill>
                  <a:srgbClr val="505050"/>
                </a:solidFill>
                <a:prstDash val="dash"/>
                <a:headEnd type="none"/>
                <a:tailEnd type="none"/>
              </a:ln>
              <a:effectLst/>
            </p:spPr>
          </p:cxnSp>
          <p:sp>
            <p:nvSpPr>
              <p:cNvPr id="54" name="TextBox 53"/>
              <p:cNvSpPr txBox="1"/>
              <p:nvPr/>
            </p:nvSpPr>
            <p:spPr>
              <a:xfrm>
                <a:off x="5933049" y="4844552"/>
                <a:ext cx="1796562" cy="845781"/>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176"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176"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55" name="Group 54"/>
              <p:cNvGrpSpPr/>
              <p:nvPr/>
            </p:nvGrpSpPr>
            <p:grpSpPr>
              <a:xfrm>
                <a:off x="10869542" y="4603185"/>
                <a:ext cx="1470143" cy="865250"/>
                <a:chOff x="2927465" y="5236638"/>
                <a:chExt cx="1470768" cy="865618"/>
              </a:xfrm>
            </p:grpSpPr>
            <p:sp>
              <p:nvSpPr>
                <p:cNvPr id="93"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94"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95"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96"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grpSp>
          <p:sp>
            <p:nvSpPr>
              <p:cNvPr id="56" name="Freeform 55"/>
              <p:cNvSpPr>
                <a:spLocks/>
              </p:cNvSpPr>
              <p:nvPr/>
            </p:nvSpPr>
            <p:spPr bwMode="auto">
              <a:xfrm>
                <a:off x="6013890" y="5783312"/>
                <a:ext cx="6857026" cy="109835"/>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dirty="0">
                  <a:solidFill>
                    <a:srgbClr val="000000"/>
                  </a:solidFill>
                </a:endParaRPr>
              </a:p>
            </p:txBody>
          </p:sp>
          <p:sp>
            <p:nvSpPr>
              <p:cNvPr id="57" name="Freeform 56"/>
              <p:cNvSpPr>
                <a:spLocks noChangeAspect="1"/>
              </p:cNvSpPr>
              <p:nvPr/>
            </p:nvSpPr>
            <p:spPr bwMode="auto">
              <a:xfrm>
                <a:off x="9116346" y="372616"/>
                <a:ext cx="3562140" cy="2188888"/>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30" fontAlgn="base">
                  <a:spcBef>
                    <a:spcPct val="0"/>
                  </a:spcBef>
                  <a:spcAft>
                    <a:spcPct val="0"/>
                  </a:spcAft>
                </a:pPr>
                <a:endParaRPr lang="en-US" sz="2353">
                  <a:solidFill>
                    <a:srgbClr val="000000"/>
                  </a:solidFill>
                  <a:ea typeface="MS PGothic" charset="0"/>
                  <a:cs typeface="MS PGothic" charset="0"/>
                </a:endParaRPr>
              </a:p>
            </p:txBody>
          </p:sp>
          <p:sp>
            <p:nvSpPr>
              <p:cNvPr id="58" name="Freeform 57"/>
              <p:cNvSpPr>
                <a:spLocks noChangeAspect="1"/>
              </p:cNvSpPr>
              <p:nvPr/>
            </p:nvSpPr>
            <p:spPr bwMode="auto">
              <a:xfrm>
                <a:off x="9465910" y="1294762"/>
                <a:ext cx="3430209" cy="1552333"/>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pic>
            <p:nvPicPr>
              <p:cNvPr id="79" name="Picture 78"/>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620176" y="1332614"/>
                <a:ext cx="3034416" cy="1706858"/>
              </a:xfrm>
              <a:prstGeom prst="rect">
                <a:avLst/>
              </a:prstGeom>
              <a:ln>
                <a:noFill/>
              </a:ln>
              <a:effectLst>
                <a:outerShdw blurRad="50800" dist="38100" dir="2700000" algn="tl" rotWithShape="0">
                  <a:prstClr val="black">
                    <a:alpha val="40000"/>
                  </a:prstClr>
                </a:outerShdw>
              </a:effectLst>
            </p:spPr>
          </p:pic>
          <p:sp>
            <p:nvSpPr>
              <p:cNvPr id="80" name="TextBox 79"/>
              <p:cNvSpPr txBox="1"/>
              <p:nvPr/>
            </p:nvSpPr>
            <p:spPr>
              <a:xfrm>
                <a:off x="4840804" y="1188916"/>
                <a:ext cx="2334211" cy="793195"/>
              </a:xfrm>
              <a:prstGeom prst="rect">
                <a:avLst/>
              </a:prstGeom>
              <a:noFill/>
            </p:spPr>
            <p:txBody>
              <a:bodyPr wrap="square" lIns="179208" tIns="143366" rIns="179208" bIns="143366" rtlCol="0">
                <a:noAutofit/>
              </a:bodyPr>
              <a:lstStyle/>
              <a:p>
                <a:pPr marL="335951" indent="-335951" defTabSz="912979" fontAlgn="base">
                  <a:lnSpc>
                    <a:spcPct val="90000"/>
                  </a:lnSpc>
                  <a:spcBef>
                    <a:spcPct val="0"/>
                  </a:spcBef>
                  <a:spcAft>
                    <a:spcPts val="588"/>
                  </a:spcAft>
                  <a:buFont typeface="Wingdings 3" panose="05040102010807070707" pitchFamily="18" charset="2"/>
                  <a:buChar char="Æ"/>
                </a:pPr>
                <a:endParaRPr lang="en-US" sz="2353" dirty="0" err="1">
                  <a:gradFill>
                    <a:gsLst>
                      <a:gs pos="2917">
                        <a:srgbClr val="000000"/>
                      </a:gs>
                      <a:gs pos="30000">
                        <a:srgbClr val="000000"/>
                      </a:gs>
                    </a:gsLst>
                    <a:lin ang="5400000" scaled="0"/>
                  </a:gradFill>
                  <a:ea typeface="MS PGothic" charset="0"/>
                </a:endParaRPr>
              </a:p>
            </p:txBody>
          </p:sp>
          <p:sp>
            <p:nvSpPr>
              <p:cNvPr id="82" name="Freeform 23"/>
              <p:cNvSpPr>
                <a:spLocks noEditPoints="1"/>
              </p:cNvSpPr>
              <p:nvPr/>
            </p:nvSpPr>
            <p:spPr bwMode="black">
              <a:xfrm>
                <a:off x="6498307" y="4183677"/>
                <a:ext cx="672448" cy="65776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0653" tIns="40326" rIns="80653" bIns="40326" numCol="1" anchor="t" anchorCtr="0" compatLnSpc="1">
                <a:prstTxWarp prst="textNoShape">
                  <a:avLst/>
                </a:prstTxWarp>
              </a:bodyPr>
              <a:lstStyle/>
              <a:p>
                <a:pPr defTabSz="913841">
                  <a:defRPr/>
                </a:pPr>
                <a:endParaRPr lang="en-US" sz="1567" kern="0" dirty="0">
                  <a:ln>
                    <a:solidFill>
                      <a:srgbClr val="FFFFFF">
                        <a:alpha val="0"/>
                      </a:srgbClr>
                    </a:solidFill>
                  </a:ln>
                  <a:solidFill>
                    <a:srgbClr val="000000"/>
                  </a:solidFill>
                </a:endParaRPr>
              </a:p>
            </p:txBody>
          </p:sp>
          <p:sp>
            <p:nvSpPr>
              <p:cNvPr id="85" name="Freeform 5"/>
              <p:cNvSpPr>
                <a:spLocks noEditPoints="1"/>
              </p:cNvSpPr>
              <p:nvPr/>
            </p:nvSpPr>
            <p:spPr bwMode="auto">
              <a:xfrm>
                <a:off x="8984817" y="4183675"/>
                <a:ext cx="599757" cy="64137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88" name="TextBox 87"/>
              <p:cNvSpPr txBox="1"/>
              <p:nvPr/>
            </p:nvSpPr>
            <p:spPr>
              <a:xfrm>
                <a:off x="11259438" y="3524499"/>
                <a:ext cx="1761096"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dirty="0">
                    <a:gradFill>
                      <a:gsLst>
                        <a:gs pos="2917">
                          <a:srgbClr val="000000"/>
                        </a:gs>
                        <a:gs pos="30000">
                          <a:srgbClr val="000000"/>
                        </a:gs>
                      </a:gsLst>
                      <a:lin ang="5400000" scaled="0"/>
                    </a:gradFill>
                  </a:rPr>
                  <a:t>Cloud</a:t>
                </a:r>
              </a:p>
            </p:txBody>
          </p:sp>
          <p:sp>
            <p:nvSpPr>
              <p:cNvPr id="89" name="TextBox 88"/>
              <p:cNvSpPr txBox="1"/>
              <p:nvPr/>
            </p:nvSpPr>
            <p:spPr>
              <a:xfrm>
                <a:off x="11174803" y="4068400"/>
                <a:ext cx="1761094"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dirty="0">
                    <a:gradFill>
                      <a:gsLst>
                        <a:gs pos="2917">
                          <a:srgbClr val="000000"/>
                        </a:gs>
                        <a:gs pos="30000">
                          <a:srgbClr val="000000"/>
                        </a:gs>
                      </a:gsLst>
                      <a:lin ang="5400000" scaled="0"/>
                    </a:gradFill>
                  </a:rPr>
                  <a:t>On-premises</a:t>
                </a:r>
              </a:p>
            </p:txBody>
          </p:sp>
          <p:sp>
            <p:nvSpPr>
              <p:cNvPr id="90" name="TextBox 89"/>
              <p:cNvSpPr txBox="1"/>
              <p:nvPr/>
            </p:nvSpPr>
            <p:spPr>
              <a:xfrm>
                <a:off x="8629173" y="4851753"/>
                <a:ext cx="1350858" cy="845780"/>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91" name="Oval 90"/>
              <p:cNvSpPr/>
              <p:nvPr/>
            </p:nvSpPr>
            <p:spPr bwMode="auto">
              <a:xfrm>
                <a:off x="6634873" y="3694051"/>
                <a:ext cx="367203" cy="36720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sp>
            <p:nvSpPr>
              <p:cNvPr id="92" name="Freeform 5"/>
              <p:cNvSpPr>
                <a:spLocks noEditPoints="1"/>
              </p:cNvSpPr>
              <p:nvPr/>
            </p:nvSpPr>
            <p:spPr bwMode="auto">
              <a:xfrm>
                <a:off x="6640787" y="3694051"/>
                <a:ext cx="387489" cy="38763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grpSp>
        <p:sp>
          <p:nvSpPr>
            <p:cNvPr id="42" name="Oval 41"/>
            <p:cNvSpPr/>
            <p:nvPr/>
          </p:nvSpPr>
          <p:spPr bwMode="auto">
            <a:xfrm>
              <a:off x="9217728" y="3600020"/>
              <a:ext cx="270124" cy="2701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sp>
          <p:nvSpPr>
            <p:cNvPr id="49" name="Freeform 5"/>
            <p:cNvSpPr>
              <a:spLocks noEditPoints="1"/>
            </p:cNvSpPr>
            <p:nvPr/>
          </p:nvSpPr>
          <p:spPr bwMode="auto">
            <a:xfrm>
              <a:off x="9199411" y="3607808"/>
              <a:ext cx="285048" cy="285158"/>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grpSp>
      <p:sp>
        <p:nvSpPr>
          <p:cNvPr id="103" name="Freeform 5"/>
          <p:cNvSpPr>
            <a:spLocks noChangeAspect="1" noEditPoints="1"/>
          </p:cNvSpPr>
          <p:nvPr/>
        </p:nvSpPr>
        <p:spPr bwMode="auto">
          <a:xfrm rot="16200000">
            <a:off x="9696128" y="2579163"/>
            <a:ext cx="274320" cy="270816"/>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sp>
        <p:nvSpPr>
          <p:cNvPr id="105" name="TextBox 104"/>
          <p:cNvSpPr txBox="1"/>
          <p:nvPr/>
        </p:nvSpPr>
        <p:spPr>
          <a:xfrm>
            <a:off x="9877526" y="2187192"/>
            <a:ext cx="1618644" cy="841749"/>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 Web, OneDrive	</a:t>
            </a:r>
          </a:p>
        </p:txBody>
      </p:sp>
      <p:sp>
        <p:nvSpPr>
          <p:cNvPr id="106" name="Freeform 5"/>
          <p:cNvSpPr>
            <a:spLocks noEditPoints="1"/>
          </p:cNvSpPr>
          <p:nvPr/>
        </p:nvSpPr>
        <p:spPr bwMode="auto">
          <a:xfrm>
            <a:off x="8299245" y="3931872"/>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107" name="TextBox 106"/>
          <p:cNvSpPr txBox="1"/>
          <p:nvPr/>
        </p:nvSpPr>
        <p:spPr>
          <a:xfrm>
            <a:off x="8052751" y="4398612"/>
            <a:ext cx="936265" cy="590889"/>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08" name="Oval 107"/>
          <p:cNvSpPr/>
          <p:nvPr/>
        </p:nvSpPr>
        <p:spPr bwMode="auto">
          <a:xfrm>
            <a:off x="8367098" y="3587194"/>
            <a:ext cx="254504" cy="25653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sp>
        <p:nvSpPr>
          <p:cNvPr id="110" name="Freeform 5"/>
          <p:cNvSpPr>
            <a:spLocks noEditPoints="1"/>
          </p:cNvSpPr>
          <p:nvPr/>
        </p:nvSpPr>
        <p:spPr bwMode="auto">
          <a:xfrm>
            <a:off x="8368209" y="3564698"/>
            <a:ext cx="268564" cy="270816"/>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sp>
        <p:nvSpPr>
          <p:cNvPr id="34" name="TextBox 33"/>
          <p:cNvSpPr txBox="1"/>
          <p:nvPr/>
        </p:nvSpPr>
        <p:spPr>
          <a:xfrm>
            <a:off x="7258296" y="1245747"/>
            <a:ext cx="1376225" cy="634358"/>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dirty="0">
                <a:gradFill>
                  <a:gsLst>
                    <a:gs pos="2917">
                      <a:srgbClr val="000000"/>
                    </a:gs>
                    <a:gs pos="30000">
                      <a:srgbClr val="000000"/>
                    </a:gs>
                  </a:gsLst>
                  <a:lin ang="5400000" scaled="0"/>
                </a:gradFill>
              </a:rPr>
              <a:t>Live Power BI Dashboards and Reports</a:t>
            </a:r>
          </a:p>
        </p:txBody>
      </p:sp>
    </p:spTree>
    <p:extLst>
      <p:ext uri="{BB962C8B-B14F-4D97-AF65-F5344CB8AC3E}">
        <p14:creationId xmlns:p14="http://schemas.microsoft.com/office/powerpoint/2010/main" val="180059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12161520" cy="685800"/>
          </a:xfrm>
          <a:solidFill>
            <a:schemeClr val="bg1"/>
          </a:solidFill>
        </p:spPr>
        <p:txBody>
          <a:bodyPr vert="horz" wrap="square" lIns="146304" tIns="91440" rIns="146304" bIns="91440" rtlCol="0" anchor="t">
            <a:noAutofit/>
          </a:bodyPr>
          <a:lstStyle/>
          <a:p>
            <a:pPr marL="233363"/>
            <a:r>
              <a:rPr lang="en-US" sz="3200" dirty="0">
                <a:solidFill>
                  <a:schemeClr val="tx1"/>
                </a:solidFill>
              </a:rPr>
              <a:t> Keep your data up-to-date</a:t>
            </a:r>
          </a:p>
        </p:txBody>
      </p:sp>
      <p:sp>
        <p:nvSpPr>
          <p:cNvPr id="5" name="Text Placeholder 4"/>
          <p:cNvSpPr>
            <a:spLocks noGrp="1"/>
          </p:cNvSpPr>
          <p:nvPr>
            <p:ph type="body" sz="quarter" idx="10"/>
          </p:nvPr>
        </p:nvSpPr>
        <p:spPr>
          <a:xfrm>
            <a:off x="411155" y="1157173"/>
            <a:ext cx="6647554" cy="4963886"/>
          </a:xfrm>
        </p:spPr>
        <p:txBody>
          <a:bodyPr vert="horz" wrap="square" lIns="182880" tIns="146304" rIns="182880" bIns="146304" rtlCol="0">
            <a:noAutofit/>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Access and refresh the data via</a:t>
            </a:r>
          </a:p>
          <a:p>
            <a:pPr marL="795055" lvl="2" indent="-342900" defTabSz="914400" fontAlgn="base">
              <a:lnSpc>
                <a:spcPct val="100000"/>
              </a:lnSpc>
              <a:spcBef>
                <a:spcPts val="400"/>
              </a:spcBef>
              <a:spcAft>
                <a:spcPts val="400"/>
              </a:spcAft>
              <a:buFont typeface="Symbol" panose="05050102010706020507" pitchFamily="18" charset="2"/>
              <a:buChar char=""/>
            </a:pPr>
            <a:r>
              <a:rPr lang="en-US" sz="1600" dirty="0">
                <a:solidFill>
                  <a:schemeClr val="tx1"/>
                </a:solidFill>
                <a:ea typeface="Calibri" panose="020F0502020204030204" pitchFamily="34" charset="0"/>
                <a:cs typeface="Times New Roman" panose="02020603050405020304" pitchFamily="18" charset="0"/>
              </a:rPr>
              <a:t>Direct Query to cloud and on-premise data sources</a:t>
            </a:r>
          </a:p>
          <a:p>
            <a:pPr marL="795055" lvl="2" indent="-342900" defTabSz="914400" fontAlgn="base">
              <a:lnSpc>
                <a:spcPct val="100000"/>
              </a:lnSpc>
              <a:spcBef>
                <a:spcPts val="400"/>
              </a:spcBef>
              <a:spcAft>
                <a:spcPts val="400"/>
              </a:spcAft>
              <a:buFont typeface="Symbol" panose="05050102010706020507" pitchFamily="18" charset="2"/>
              <a:buChar char=""/>
            </a:pPr>
            <a:r>
              <a:rPr lang="en-US" sz="1600" dirty="0">
                <a:solidFill>
                  <a:schemeClr val="tx1"/>
                </a:solidFill>
                <a:ea typeface="Calibri" panose="020F0502020204030204" pitchFamily="34" charset="0"/>
                <a:cs typeface="Times New Roman" panose="02020603050405020304" pitchFamily="18" charset="0"/>
              </a:rPr>
              <a:t>Live connectivity to Analysis Services</a:t>
            </a:r>
          </a:p>
          <a:p>
            <a:pPr marL="795055" lvl="2" indent="-342900" defTabSz="914400" fontAlgn="base">
              <a:lnSpc>
                <a:spcPct val="100000"/>
              </a:lnSpc>
              <a:spcBef>
                <a:spcPts val="400"/>
              </a:spcBef>
              <a:spcAft>
                <a:spcPts val="400"/>
              </a:spcAft>
              <a:buFont typeface="Symbol" panose="05050102010706020507" pitchFamily="18" charset="2"/>
              <a:buChar char=""/>
            </a:pPr>
            <a:r>
              <a:rPr lang="en-US" sz="1600" dirty="0">
                <a:solidFill>
                  <a:schemeClr val="tx1"/>
                </a:solidFill>
                <a:ea typeface="Calibri" panose="020F0502020204030204" pitchFamily="34" charset="0"/>
                <a:cs typeface="Times New Roman" panose="02020603050405020304" pitchFamily="18" charset="0"/>
              </a:rPr>
              <a:t>Import, with scheduled refresh</a:t>
            </a:r>
          </a:p>
          <a:p>
            <a:pPr marL="795055" lvl="2" indent="-342900" defTabSz="914400" fontAlgn="base">
              <a:lnSpc>
                <a:spcPct val="100000"/>
              </a:lnSpc>
              <a:spcBef>
                <a:spcPts val="400"/>
              </a:spcBef>
              <a:spcAft>
                <a:spcPts val="400"/>
              </a:spcAft>
              <a:buFont typeface="Symbol" panose="05050102010706020507" pitchFamily="18" charset="2"/>
              <a:buChar char=""/>
            </a:pPr>
            <a:r>
              <a:rPr lang="en-US" sz="1600" dirty="0">
                <a:solidFill>
                  <a:schemeClr val="tx1"/>
                </a:solidFill>
                <a:ea typeface="Calibri" panose="020F0502020204030204" pitchFamily="34" charset="0"/>
                <a:cs typeface="Times New Roman" panose="02020603050405020304" pitchFamily="18" charset="0"/>
              </a:rPr>
              <a:t>REST APIs to stream data</a:t>
            </a:r>
          </a:p>
          <a:p>
            <a:pPr marL="795055" lvl="2" indent="-342900" defTabSz="914400" fontAlgn="base">
              <a:lnSpc>
                <a:spcPct val="100000"/>
              </a:lnSpc>
              <a:spcBef>
                <a:spcPts val="400"/>
              </a:spcBef>
              <a:spcAft>
                <a:spcPts val="400"/>
              </a:spcAft>
              <a:buFont typeface="Symbol" panose="05050102010706020507" pitchFamily="18" charset="2"/>
              <a:buChar char=""/>
            </a:pPr>
            <a:endParaRPr lang="en-US" sz="1600" dirty="0">
              <a:solidFill>
                <a:schemeClr val="tx1"/>
              </a:solidFill>
              <a:ea typeface="Calibri" panose="020F0502020204030204" pitchFamily="34" charset="0"/>
              <a:cs typeface="Times New Roman" panose="02020603050405020304" pitchFamily="18" charset="0"/>
            </a:endParaRP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Refresh on-premise data with</a:t>
            </a:r>
          </a:p>
          <a:p>
            <a:pPr marL="795055" lvl="2" indent="-342900" defTabSz="914400" fontAlgn="base">
              <a:lnSpc>
                <a:spcPct val="100000"/>
              </a:lnSpc>
              <a:spcBef>
                <a:spcPts val="400"/>
              </a:spcBef>
              <a:spcAft>
                <a:spcPts val="400"/>
              </a:spcAft>
              <a:buFont typeface="Symbol" panose="05050102010706020507" pitchFamily="18" charset="2"/>
              <a:buChar char=""/>
            </a:pPr>
            <a:r>
              <a:rPr lang="en-US" sz="1600" dirty="0">
                <a:solidFill>
                  <a:schemeClr val="tx1"/>
                </a:solidFill>
                <a:ea typeface="Calibri" panose="020F0502020204030204" pitchFamily="34" charset="0"/>
                <a:cs typeface="Times New Roman" panose="02020603050405020304" pitchFamily="18" charset="0"/>
              </a:rPr>
              <a:t>Power BI Personal Gateway </a:t>
            </a:r>
          </a:p>
          <a:p>
            <a:pPr marL="795055" lvl="2" indent="-342900" defTabSz="914400" fontAlgn="base">
              <a:lnSpc>
                <a:spcPct val="100000"/>
              </a:lnSpc>
              <a:spcBef>
                <a:spcPts val="400"/>
              </a:spcBef>
              <a:spcAft>
                <a:spcPts val="400"/>
              </a:spcAft>
              <a:buFont typeface="Symbol" panose="05050102010706020507" pitchFamily="18" charset="2"/>
              <a:buChar char=""/>
            </a:pPr>
            <a:r>
              <a:rPr lang="en-US" sz="1600" dirty="0">
                <a:solidFill>
                  <a:schemeClr val="tx1"/>
                </a:solidFill>
                <a:ea typeface="Calibri" panose="020F0502020204030204" pitchFamily="34" charset="0"/>
                <a:cs typeface="Times New Roman" panose="02020603050405020304" pitchFamily="18" charset="0"/>
              </a:rPr>
              <a:t>On-Premises Data Gateway</a:t>
            </a:r>
          </a:p>
          <a:p>
            <a:pPr marL="795055" lvl="2" indent="-342900" defTabSz="914400" fontAlgn="base">
              <a:lnSpc>
                <a:spcPct val="100000"/>
              </a:lnSpc>
              <a:spcBef>
                <a:spcPts val="400"/>
              </a:spcBef>
              <a:spcAft>
                <a:spcPts val="400"/>
              </a:spcAft>
              <a:buFont typeface="Symbol" panose="05050102010706020507" pitchFamily="18" charset="2"/>
              <a:buChar char=""/>
            </a:pPr>
            <a:endParaRPr lang="en-US" sz="1600" dirty="0">
              <a:solidFill>
                <a:schemeClr val="tx1"/>
              </a:solidFill>
              <a:ea typeface="Calibri" panose="020F0502020204030204" pitchFamily="34" charset="0"/>
              <a:cs typeface="Times New Roman" panose="02020603050405020304" pitchFamily="18" charset="0"/>
            </a:endParaRPr>
          </a:p>
          <a:p>
            <a:pPr marL="795055" lvl="2" indent="-342900" defTabSz="914400" fontAlgn="base">
              <a:lnSpc>
                <a:spcPct val="100000"/>
              </a:lnSpc>
              <a:spcBef>
                <a:spcPts val="400"/>
              </a:spcBef>
              <a:spcAft>
                <a:spcPts val="400"/>
              </a:spcAft>
              <a:buFont typeface="Symbol" panose="05050102010706020507" pitchFamily="18" charset="2"/>
              <a:buChar char=""/>
            </a:pPr>
            <a:endParaRPr lang="en-US" sz="1600" dirty="0">
              <a:solidFill>
                <a:schemeClr val="tx1"/>
              </a:solidFill>
              <a:ea typeface="Calibri" panose="020F0502020204030204" pitchFamily="34" charset="0"/>
              <a:cs typeface="Times New Roman" panose="02020603050405020304" pitchFamily="18" charset="0"/>
            </a:endParaRPr>
          </a:p>
          <a:p>
            <a:pPr marL="795055" lvl="2" indent="-342900" defTabSz="914400" fontAlgn="base">
              <a:lnSpc>
                <a:spcPct val="100000"/>
              </a:lnSpc>
              <a:spcBef>
                <a:spcPts val="400"/>
              </a:spcBef>
              <a:spcAft>
                <a:spcPts val="400"/>
              </a:spcAft>
              <a:buFont typeface="Symbol" panose="05050102010706020507" pitchFamily="18" charset="2"/>
              <a:buChar char=""/>
            </a:pPr>
            <a:endParaRPr lang="en-US" sz="1600" dirty="0">
              <a:solidFill>
                <a:schemeClr val="tx1"/>
              </a:solidFill>
              <a:ea typeface="Calibri" panose="020F0502020204030204" pitchFamily="34" charset="0"/>
              <a:cs typeface="Times New Roman" panose="02020603050405020304" pitchFamily="18" charset="0"/>
            </a:endParaRPr>
          </a:p>
        </p:txBody>
      </p:sp>
      <p:grpSp>
        <p:nvGrpSpPr>
          <p:cNvPr id="39" name="Group 38"/>
          <p:cNvGrpSpPr>
            <a:grpSpLocks noChangeAspect="1"/>
          </p:cNvGrpSpPr>
          <p:nvPr/>
        </p:nvGrpSpPr>
        <p:grpSpPr>
          <a:xfrm>
            <a:off x="6238163" y="1251057"/>
            <a:ext cx="5669281" cy="3856814"/>
            <a:chOff x="6071720" y="1159429"/>
            <a:chExt cx="6017236" cy="4061058"/>
          </a:xfrm>
        </p:grpSpPr>
        <p:sp>
          <p:nvSpPr>
            <p:cNvPr id="40" name="Oval 39"/>
            <p:cNvSpPr/>
            <p:nvPr/>
          </p:nvSpPr>
          <p:spPr bwMode="auto">
            <a:xfrm>
              <a:off x="9441855" y="3602627"/>
              <a:ext cx="270124" cy="2701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grpSp>
          <p:nvGrpSpPr>
            <p:cNvPr id="41" name="Group 40"/>
            <p:cNvGrpSpPr>
              <a:grpSpLocks noChangeAspect="1"/>
            </p:cNvGrpSpPr>
            <p:nvPr/>
          </p:nvGrpSpPr>
          <p:grpSpPr>
            <a:xfrm>
              <a:off x="6071720" y="1159429"/>
              <a:ext cx="6017236" cy="4061058"/>
              <a:chOff x="4840804" y="372616"/>
              <a:chExt cx="8179730" cy="5520531"/>
            </a:xfrm>
          </p:grpSpPr>
          <p:cxnSp>
            <p:nvCxnSpPr>
              <p:cNvPr id="53" name="Straight Connector 52"/>
              <p:cNvCxnSpPr/>
              <p:nvPr/>
            </p:nvCxnSpPr>
            <p:spPr>
              <a:xfrm flipV="1">
                <a:off x="6238643" y="3874777"/>
                <a:ext cx="6332694" cy="2370"/>
              </a:xfrm>
              <a:prstGeom prst="line">
                <a:avLst/>
              </a:prstGeom>
              <a:noFill/>
              <a:ln w="15875" cap="flat" cmpd="sng" algn="ctr">
                <a:solidFill>
                  <a:srgbClr val="505050"/>
                </a:solidFill>
                <a:prstDash val="dash"/>
                <a:headEnd type="none"/>
                <a:tailEnd type="none"/>
              </a:ln>
              <a:effectLst/>
            </p:spPr>
          </p:cxnSp>
          <p:sp>
            <p:nvSpPr>
              <p:cNvPr id="54" name="TextBox 53"/>
              <p:cNvSpPr txBox="1"/>
              <p:nvPr/>
            </p:nvSpPr>
            <p:spPr>
              <a:xfrm>
                <a:off x="5933049" y="4844552"/>
                <a:ext cx="1796562" cy="845781"/>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SQL Server </a:t>
                </a:r>
                <a:br>
                  <a:rPr lang="en-US" sz="1176"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br>
                <a:r>
                  <a:rPr lang="en-US" sz="1176"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grpSp>
            <p:nvGrpSpPr>
              <p:cNvPr id="55" name="Group 54"/>
              <p:cNvGrpSpPr/>
              <p:nvPr/>
            </p:nvGrpSpPr>
            <p:grpSpPr>
              <a:xfrm>
                <a:off x="10869542" y="4603185"/>
                <a:ext cx="1470143" cy="865250"/>
                <a:chOff x="2927465" y="5236638"/>
                <a:chExt cx="1470768" cy="865618"/>
              </a:xfrm>
            </p:grpSpPr>
            <p:sp>
              <p:nvSpPr>
                <p:cNvPr id="93" name="Freeform 92"/>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94" name="Freeform 93"/>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95" name="Freeform 94"/>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96" name="Freeform 95"/>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grpSp>
          <p:sp>
            <p:nvSpPr>
              <p:cNvPr id="56" name="Freeform 55"/>
              <p:cNvSpPr>
                <a:spLocks/>
              </p:cNvSpPr>
              <p:nvPr/>
            </p:nvSpPr>
            <p:spPr bwMode="auto">
              <a:xfrm>
                <a:off x="6013890" y="5783312"/>
                <a:ext cx="6857026" cy="109835"/>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dirty="0">
                  <a:solidFill>
                    <a:srgbClr val="000000"/>
                  </a:solidFill>
                </a:endParaRPr>
              </a:p>
            </p:txBody>
          </p:sp>
          <p:sp>
            <p:nvSpPr>
              <p:cNvPr id="57" name="Freeform 56"/>
              <p:cNvSpPr>
                <a:spLocks noChangeAspect="1"/>
              </p:cNvSpPr>
              <p:nvPr/>
            </p:nvSpPr>
            <p:spPr bwMode="auto">
              <a:xfrm>
                <a:off x="9116346" y="372616"/>
                <a:ext cx="3562140" cy="2188888"/>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30" fontAlgn="base">
                  <a:spcBef>
                    <a:spcPct val="0"/>
                  </a:spcBef>
                  <a:spcAft>
                    <a:spcPct val="0"/>
                  </a:spcAft>
                </a:pPr>
                <a:endParaRPr lang="en-US" sz="2353">
                  <a:solidFill>
                    <a:srgbClr val="000000"/>
                  </a:solidFill>
                  <a:ea typeface="MS PGothic" charset="0"/>
                  <a:cs typeface="MS PGothic" charset="0"/>
                </a:endParaRPr>
              </a:p>
            </p:txBody>
          </p:sp>
          <p:sp>
            <p:nvSpPr>
              <p:cNvPr id="58" name="Freeform 57"/>
              <p:cNvSpPr>
                <a:spLocks noChangeAspect="1"/>
              </p:cNvSpPr>
              <p:nvPr/>
            </p:nvSpPr>
            <p:spPr bwMode="auto">
              <a:xfrm>
                <a:off x="9465910" y="1294762"/>
                <a:ext cx="3430209" cy="1552333"/>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pic>
            <p:nvPicPr>
              <p:cNvPr id="79" name="Picture 78"/>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620176" y="1332614"/>
                <a:ext cx="3034416" cy="1706858"/>
              </a:xfrm>
              <a:prstGeom prst="rect">
                <a:avLst/>
              </a:prstGeom>
              <a:ln>
                <a:noFill/>
              </a:ln>
              <a:effectLst>
                <a:outerShdw blurRad="50800" dist="38100" dir="2700000" algn="tl" rotWithShape="0">
                  <a:prstClr val="black">
                    <a:alpha val="40000"/>
                  </a:prstClr>
                </a:outerShdw>
              </a:effectLst>
            </p:spPr>
          </p:pic>
          <p:sp>
            <p:nvSpPr>
              <p:cNvPr id="80" name="TextBox 79"/>
              <p:cNvSpPr txBox="1"/>
              <p:nvPr/>
            </p:nvSpPr>
            <p:spPr>
              <a:xfrm>
                <a:off x="4840804" y="1188916"/>
                <a:ext cx="2334211" cy="793195"/>
              </a:xfrm>
              <a:prstGeom prst="rect">
                <a:avLst/>
              </a:prstGeom>
              <a:noFill/>
            </p:spPr>
            <p:txBody>
              <a:bodyPr wrap="square" lIns="179208" tIns="143366" rIns="179208" bIns="143366" rtlCol="0">
                <a:noAutofit/>
              </a:bodyPr>
              <a:lstStyle/>
              <a:p>
                <a:pPr marL="335951" indent="-335951" defTabSz="912979" fontAlgn="base">
                  <a:lnSpc>
                    <a:spcPct val="90000"/>
                  </a:lnSpc>
                  <a:spcBef>
                    <a:spcPct val="0"/>
                  </a:spcBef>
                  <a:spcAft>
                    <a:spcPts val="588"/>
                  </a:spcAft>
                  <a:buFont typeface="Wingdings 3" panose="05040102010807070707" pitchFamily="18" charset="2"/>
                  <a:buChar char="Æ"/>
                </a:pPr>
                <a:endParaRPr lang="en-US" sz="2353" dirty="0" err="1">
                  <a:gradFill>
                    <a:gsLst>
                      <a:gs pos="2917">
                        <a:srgbClr val="000000"/>
                      </a:gs>
                      <a:gs pos="30000">
                        <a:srgbClr val="000000"/>
                      </a:gs>
                    </a:gsLst>
                    <a:lin ang="5400000" scaled="0"/>
                  </a:gradFill>
                  <a:ea typeface="MS PGothic" charset="0"/>
                </a:endParaRPr>
              </a:p>
            </p:txBody>
          </p:sp>
          <p:sp>
            <p:nvSpPr>
              <p:cNvPr id="82" name="Freeform 23"/>
              <p:cNvSpPr>
                <a:spLocks noEditPoints="1"/>
              </p:cNvSpPr>
              <p:nvPr/>
            </p:nvSpPr>
            <p:spPr bwMode="black">
              <a:xfrm>
                <a:off x="6498307" y="4183677"/>
                <a:ext cx="672448" cy="65776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0070C0"/>
              </a:solidFill>
              <a:ln>
                <a:noFill/>
              </a:ln>
            </p:spPr>
            <p:txBody>
              <a:bodyPr vert="horz" wrap="square" lIns="80653" tIns="40326" rIns="80653" bIns="40326" numCol="1" anchor="t" anchorCtr="0" compatLnSpc="1">
                <a:prstTxWarp prst="textNoShape">
                  <a:avLst/>
                </a:prstTxWarp>
              </a:bodyPr>
              <a:lstStyle/>
              <a:p>
                <a:pPr defTabSz="913841">
                  <a:defRPr/>
                </a:pPr>
                <a:endParaRPr lang="en-US" sz="1567" kern="0" dirty="0">
                  <a:ln>
                    <a:solidFill>
                      <a:srgbClr val="FFFFFF">
                        <a:alpha val="0"/>
                      </a:srgbClr>
                    </a:solidFill>
                  </a:ln>
                  <a:solidFill>
                    <a:srgbClr val="000000"/>
                  </a:solidFill>
                </a:endParaRPr>
              </a:p>
            </p:txBody>
          </p:sp>
          <p:sp>
            <p:nvSpPr>
              <p:cNvPr id="85" name="Freeform 5"/>
              <p:cNvSpPr>
                <a:spLocks noEditPoints="1"/>
              </p:cNvSpPr>
              <p:nvPr/>
            </p:nvSpPr>
            <p:spPr bwMode="auto">
              <a:xfrm>
                <a:off x="8984355" y="4183675"/>
                <a:ext cx="599757" cy="641371"/>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88" name="TextBox 87"/>
              <p:cNvSpPr txBox="1"/>
              <p:nvPr/>
            </p:nvSpPr>
            <p:spPr>
              <a:xfrm>
                <a:off x="11259438" y="3524499"/>
                <a:ext cx="1761096"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dirty="0">
                    <a:gradFill>
                      <a:gsLst>
                        <a:gs pos="2917">
                          <a:srgbClr val="000000"/>
                        </a:gs>
                        <a:gs pos="30000">
                          <a:srgbClr val="000000"/>
                        </a:gs>
                      </a:gsLst>
                      <a:lin ang="5400000" scaled="0"/>
                    </a:gradFill>
                  </a:rPr>
                  <a:t>Cloud</a:t>
                </a:r>
              </a:p>
            </p:txBody>
          </p:sp>
          <p:sp>
            <p:nvSpPr>
              <p:cNvPr id="89" name="TextBox 88"/>
              <p:cNvSpPr txBox="1"/>
              <p:nvPr/>
            </p:nvSpPr>
            <p:spPr>
              <a:xfrm>
                <a:off x="11174803" y="4068400"/>
                <a:ext cx="1761094"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dirty="0">
                    <a:gradFill>
                      <a:gsLst>
                        <a:gs pos="2917">
                          <a:srgbClr val="000000"/>
                        </a:gs>
                        <a:gs pos="30000">
                          <a:srgbClr val="000000"/>
                        </a:gs>
                      </a:gsLst>
                      <a:lin ang="5400000" scaled="0"/>
                    </a:gradFill>
                  </a:rPr>
                  <a:t>On-premises</a:t>
                </a:r>
              </a:p>
            </p:txBody>
          </p:sp>
          <p:sp>
            <p:nvSpPr>
              <p:cNvPr id="90" name="TextBox 89"/>
              <p:cNvSpPr txBox="1"/>
              <p:nvPr/>
            </p:nvSpPr>
            <p:spPr>
              <a:xfrm>
                <a:off x="8628711" y="4851753"/>
                <a:ext cx="1350858" cy="845780"/>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91" name="Oval 90"/>
              <p:cNvSpPr/>
              <p:nvPr/>
            </p:nvSpPr>
            <p:spPr bwMode="auto">
              <a:xfrm>
                <a:off x="6634873" y="3694051"/>
                <a:ext cx="367203" cy="36720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sp>
            <p:nvSpPr>
              <p:cNvPr id="92" name="Freeform 5"/>
              <p:cNvSpPr>
                <a:spLocks noEditPoints="1"/>
              </p:cNvSpPr>
              <p:nvPr/>
            </p:nvSpPr>
            <p:spPr bwMode="auto">
              <a:xfrm>
                <a:off x="6640787" y="3694051"/>
                <a:ext cx="387489" cy="38763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grpSp>
        <p:sp>
          <p:nvSpPr>
            <p:cNvPr id="42" name="Oval 41"/>
            <p:cNvSpPr/>
            <p:nvPr/>
          </p:nvSpPr>
          <p:spPr bwMode="auto">
            <a:xfrm>
              <a:off x="9191848" y="3600020"/>
              <a:ext cx="270124" cy="2701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sp>
          <p:nvSpPr>
            <p:cNvPr id="49" name="Freeform 5"/>
            <p:cNvSpPr>
              <a:spLocks noEditPoints="1"/>
            </p:cNvSpPr>
            <p:nvPr/>
          </p:nvSpPr>
          <p:spPr bwMode="auto">
            <a:xfrm>
              <a:off x="9199071" y="3607808"/>
              <a:ext cx="285048" cy="285158"/>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grpSp>
      <p:sp>
        <p:nvSpPr>
          <p:cNvPr id="103" name="Freeform 5"/>
          <p:cNvSpPr>
            <a:spLocks noChangeAspect="1" noEditPoints="1"/>
          </p:cNvSpPr>
          <p:nvPr/>
        </p:nvSpPr>
        <p:spPr bwMode="auto">
          <a:xfrm rot="16200000">
            <a:off x="9696128" y="2579163"/>
            <a:ext cx="274320" cy="270816"/>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sp>
        <p:nvSpPr>
          <p:cNvPr id="105" name="TextBox 104"/>
          <p:cNvSpPr txBox="1"/>
          <p:nvPr/>
        </p:nvSpPr>
        <p:spPr>
          <a:xfrm>
            <a:off x="9877526" y="2187192"/>
            <a:ext cx="1618644" cy="841749"/>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SaaS, Azure, SharePoint, Web, OneDrive	</a:t>
            </a:r>
          </a:p>
        </p:txBody>
      </p:sp>
      <p:sp>
        <p:nvSpPr>
          <p:cNvPr id="106" name="Freeform 5"/>
          <p:cNvSpPr>
            <a:spLocks noEditPoints="1"/>
          </p:cNvSpPr>
          <p:nvPr/>
        </p:nvSpPr>
        <p:spPr bwMode="auto">
          <a:xfrm>
            <a:off x="8299245" y="3931872"/>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107" name="TextBox 106"/>
          <p:cNvSpPr txBox="1"/>
          <p:nvPr/>
        </p:nvSpPr>
        <p:spPr>
          <a:xfrm>
            <a:off x="8052751" y="4398612"/>
            <a:ext cx="936265" cy="590889"/>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08" name="Oval 107"/>
          <p:cNvSpPr/>
          <p:nvPr/>
        </p:nvSpPr>
        <p:spPr bwMode="auto">
          <a:xfrm>
            <a:off x="8367098" y="3587194"/>
            <a:ext cx="254504" cy="25653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sp>
        <p:nvSpPr>
          <p:cNvPr id="110" name="Freeform 5"/>
          <p:cNvSpPr>
            <a:spLocks noEditPoints="1"/>
          </p:cNvSpPr>
          <p:nvPr/>
        </p:nvSpPr>
        <p:spPr bwMode="auto">
          <a:xfrm>
            <a:off x="8368209" y="3564698"/>
            <a:ext cx="268564" cy="270816"/>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sp>
        <p:nvSpPr>
          <p:cNvPr id="34" name="TextBox 33"/>
          <p:cNvSpPr txBox="1"/>
          <p:nvPr/>
        </p:nvSpPr>
        <p:spPr>
          <a:xfrm>
            <a:off x="7059286" y="3168149"/>
            <a:ext cx="1072943" cy="38672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Live Query</a:t>
            </a:r>
          </a:p>
        </p:txBody>
      </p:sp>
      <p:sp>
        <p:nvSpPr>
          <p:cNvPr id="35" name="TextBox 34"/>
          <p:cNvSpPr txBox="1"/>
          <p:nvPr/>
        </p:nvSpPr>
        <p:spPr>
          <a:xfrm>
            <a:off x="7924318" y="3181808"/>
            <a:ext cx="1089420" cy="38672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Direct Query</a:t>
            </a:r>
          </a:p>
        </p:txBody>
      </p:sp>
      <p:sp>
        <p:nvSpPr>
          <p:cNvPr id="36" name="TextBox 35"/>
          <p:cNvSpPr txBox="1"/>
          <p:nvPr/>
        </p:nvSpPr>
        <p:spPr>
          <a:xfrm>
            <a:off x="8760407" y="3175322"/>
            <a:ext cx="1089420" cy="38672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Scheduled Refresh</a:t>
            </a:r>
          </a:p>
        </p:txBody>
      </p:sp>
      <p:sp>
        <p:nvSpPr>
          <p:cNvPr id="37" name="TextBox 36"/>
          <p:cNvSpPr txBox="1"/>
          <p:nvPr/>
        </p:nvSpPr>
        <p:spPr>
          <a:xfrm>
            <a:off x="7243286" y="1287383"/>
            <a:ext cx="1376225" cy="634358"/>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dirty="0">
                <a:gradFill>
                  <a:gsLst>
                    <a:gs pos="2917">
                      <a:srgbClr val="000000"/>
                    </a:gs>
                    <a:gs pos="30000">
                      <a:srgbClr val="000000"/>
                    </a:gs>
                  </a:gsLst>
                  <a:lin ang="5400000" scaled="0"/>
                </a:gradFill>
              </a:rPr>
              <a:t>Live Power BI Dashboards and Reports</a:t>
            </a:r>
          </a:p>
        </p:txBody>
      </p:sp>
    </p:spTree>
    <p:extLst>
      <p:ext uri="{BB962C8B-B14F-4D97-AF65-F5344CB8AC3E}">
        <p14:creationId xmlns:p14="http://schemas.microsoft.com/office/powerpoint/2010/main" val="337742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5" name="Rectangle 2"/>
          <p:cNvSpPr>
            <a:spLocks noChangeArrowheads="1"/>
          </p:cNvSpPr>
          <p:nvPr/>
        </p:nvSpPr>
        <p:spPr bwMode="white">
          <a:xfrm>
            <a:off x="276064" y="1036200"/>
            <a:ext cx="2687719" cy="5453251"/>
          </a:xfrm>
          <a:prstGeom prst="rect">
            <a:avLst/>
          </a:prstGeom>
          <a:solidFill>
            <a:srgbClr val="333333">
              <a:alpha val="50195"/>
            </a:srgbClr>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129352" tIns="64668" rIns="129352" bIns="64668" anchor="ctr"/>
          <a:lstStyle/>
          <a:p>
            <a:pPr algn="ctr" defTabSz="1293225" fontAlgn="base">
              <a:spcBef>
                <a:spcPct val="0"/>
              </a:spcBef>
              <a:spcAft>
                <a:spcPct val="0"/>
              </a:spcAft>
            </a:pPr>
            <a:endParaRPr lang="en-US" sz="3333" dirty="0">
              <a:solidFill>
                <a:srgbClr val="FFFFFF"/>
              </a:solidFill>
              <a:ea typeface="MS PGothic" charset="0"/>
              <a:cs typeface="Arial" charset="0"/>
            </a:endParaRPr>
          </a:p>
        </p:txBody>
      </p:sp>
      <p:sp>
        <p:nvSpPr>
          <p:cNvPr id="5" name="Line 7"/>
          <p:cNvSpPr>
            <a:spLocks noChangeShapeType="1"/>
          </p:cNvSpPr>
          <p:nvPr/>
        </p:nvSpPr>
        <p:spPr bwMode="white">
          <a:xfrm>
            <a:off x="345498" y="2552807"/>
            <a:ext cx="10308885" cy="0"/>
          </a:xfrm>
          <a:prstGeom prst="line">
            <a:avLst/>
          </a:prstGeom>
          <a:noFill/>
          <a:ln w="12700">
            <a:solidFill>
              <a:srgbClr val="505050"/>
            </a:solidFill>
            <a:round/>
            <a:headEnd type="none" w="sm" len="sm"/>
            <a:tailEnd type="none" w="sm" len="sm"/>
          </a:ln>
        </p:spPr>
        <p:txBody>
          <a:bodyPr lIns="129354" tIns="64668" rIns="129354" bIns="64668"/>
          <a:lstStyle/>
          <a:p>
            <a:pPr defTabSz="1293384">
              <a:defRPr/>
            </a:pPr>
            <a:endParaRPr lang="en-US" sz="1470" dirty="0">
              <a:solidFill>
                <a:srgbClr val="FFFFFF"/>
              </a:solidFill>
              <a:effectLst>
                <a:outerShdw blurRad="38100" dist="38100" dir="2700000" algn="tl">
                  <a:srgbClr val="000000">
                    <a:alpha val="43137"/>
                  </a:srgbClr>
                </a:outerShdw>
              </a:effectLst>
              <a:ea typeface="MS PGothic" charset="0"/>
              <a:cs typeface="Arial" pitchFamily="34" charset="0"/>
            </a:endParaRPr>
          </a:p>
        </p:txBody>
      </p:sp>
      <p:sp>
        <p:nvSpPr>
          <p:cNvPr id="6" name="Line 9"/>
          <p:cNvSpPr>
            <a:spLocks noChangeShapeType="1"/>
          </p:cNvSpPr>
          <p:nvPr/>
        </p:nvSpPr>
        <p:spPr bwMode="white">
          <a:xfrm>
            <a:off x="5770735" y="686813"/>
            <a:ext cx="0" cy="5717821"/>
          </a:xfrm>
          <a:prstGeom prst="line">
            <a:avLst/>
          </a:prstGeom>
          <a:noFill/>
          <a:ln w="9525">
            <a:noFill/>
            <a:round/>
            <a:headEnd type="none" w="sm" len="sm"/>
            <a:tailEnd type="none" w="sm" len="sm"/>
          </a:ln>
        </p:spPr>
        <p:txBody>
          <a:bodyPr lIns="130255" tIns="65120" rIns="130255" bIns="65120" anchor="ctr">
            <a:spAutoFit/>
          </a:bodyPr>
          <a:lstStyle/>
          <a:p>
            <a:pPr defTabSz="1293384">
              <a:defRPr/>
            </a:pPr>
            <a:endParaRPr lang="en-US" sz="1667" dirty="0">
              <a:solidFill>
                <a:srgbClr val="FFFFFF"/>
              </a:solidFill>
              <a:effectLst>
                <a:outerShdw blurRad="38100" dist="38100" dir="2700000" algn="tl">
                  <a:srgbClr val="000000">
                    <a:alpha val="43137"/>
                  </a:srgbClr>
                </a:outerShdw>
              </a:effectLst>
              <a:ea typeface="MS PGothic" charset="0"/>
              <a:cs typeface="Arial" pitchFamily="34" charset="0"/>
            </a:endParaRPr>
          </a:p>
        </p:txBody>
      </p:sp>
      <p:sp>
        <p:nvSpPr>
          <p:cNvPr id="21510" name="Rectangle 13"/>
          <p:cNvSpPr>
            <a:spLocks noChangeArrowheads="1"/>
          </p:cNvSpPr>
          <p:nvPr/>
        </p:nvSpPr>
        <p:spPr bwMode="white">
          <a:xfrm>
            <a:off x="3053448" y="2126383"/>
            <a:ext cx="7600935" cy="367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73" tIns="53635" rIns="107273" bIns="53635" anchor="ctr">
            <a:spAutoFit/>
          </a:bodyPr>
          <a:lstStyle/>
          <a:p>
            <a:pPr defTabSz="1293225" eaLnBrk="0" fontAlgn="base" hangingPunct="0">
              <a:lnSpc>
                <a:spcPct val="90000"/>
              </a:lnSpc>
              <a:spcBef>
                <a:spcPct val="30000"/>
              </a:spcBef>
              <a:spcAft>
                <a:spcPct val="0"/>
              </a:spcAft>
              <a:buClr>
                <a:srgbClr val="FFFF99"/>
              </a:buClr>
              <a:buSzPct val="75000"/>
            </a:pPr>
            <a:r>
              <a:rPr lang="en-US" sz="1863" dirty="0">
                <a:solidFill>
                  <a:srgbClr val="FFFFFF"/>
                </a:solidFill>
                <a:ea typeface="MS PGothic" charset="0"/>
                <a:cs typeface="Arial" charset="0"/>
              </a:rPr>
              <a:t>Power BI product capabilities level 200 deck </a:t>
            </a:r>
            <a:endParaRPr lang="en-US" altLang="ja-JP" sz="1863" dirty="0">
              <a:solidFill>
                <a:srgbClr val="FFFFFF"/>
              </a:solidFill>
              <a:ea typeface="MS PGothic" charset="0"/>
              <a:cs typeface="Arial" charset="0"/>
            </a:endParaRPr>
          </a:p>
        </p:txBody>
      </p:sp>
      <p:sp>
        <p:nvSpPr>
          <p:cNvPr id="21511" name="Rectangle 20"/>
          <p:cNvSpPr>
            <a:spLocks noChangeArrowheads="1"/>
          </p:cNvSpPr>
          <p:nvPr/>
        </p:nvSpPr>
        <p:spPr bwMode="white">
          <a:xfrm>
            <a:off x="-227219" y="2126383"/>
            <a:ext cx="3207521" cy="367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73" tIns="53635" rIns="107273" bIns="53635" anchor="ctr">
            <a:spAutoFit/>
          </a:bodyPr>
          <a:lstStyle/>
          <a:p>
            <a:pPr marL="477762" indent="-477762" algn="r" defTabSz="1293225" eaLnBrk="0" fontAlgn="base" hangingPunct="0">
              <a:lnSpc>
                <a:spcPct val="90000"/>
              </a:lnSpc>
              <a:spcBef>
                <a:spcPct val="30000"/>
              </a:spcBef>
              <a:spcAft>
                <a:spcPct val="0"/>
              </a:spcAft>
              <a:buClr>
                <a:srgbClr val="FFFF99"/>
              </a:buClr>
              <a:buSzPct val="75000"/>
            </a:pPr>
            <a:r>
              <a:rPr lang="en-US" sz="1863" dirty="0">
                <a:solidFill>
                  <a:srgbClr val="FFFFFF"/>
                </a:solidFill>
                <a:ea typeface="MS PGothic" charset="0"/>
                <a:cs typeface="Arial" charset="0"/>
              </a:rPr>
              <a:t>Title:</a:t>
            </a:r>
          </a:p>
        </p:txBody>
      </p:sp>
      <p:sp>
        <p:nvSpPr>
          <p:cNvPr id="11" name="Line 25"/>
          <p:cNvSpPr>
            <a:spLocks noChangeShapeType="1"/>
          </p:cNvSpPr>
          <p:nvPr/>
        </p:nvSpPr>
        <p:spPr bwMode="white">
          <a:xfrm>
            <a:off x="345498" y="3491253"/>
            <a:ext cx="10308885" cy="0"/>
          </a:xfrm>
          <a:prstGeom prst="line">
            <a:avLst/>
          </a:prstGeom>
          <a:noFill/>
          <a:ln w="12700">
            <a:solidFill>
              <a:srgbClr val="505050"/>
            </a:solidFill>
            <a:round/>
            <a:headEnd type="none" w="sm" len="sm"/>
            <a:tailEnd type="none" w="sm" len="sm"/>
          </a:ln>
        </p:spPr>
        <p:txBody>
          <a:bodyPr lIns="129354" tIns="64668" rIns="129354" bIns="64668"/>
          <a:lstStyle/>
          <a:p>
            <a:pPr defTabSz="1293384">
              <a:defRPr/>
            </a:pPr>
            <a:endParaRPr lang="en-US" sz="1470" dirty="0">
              <a:solidFill>
                <a:srgbClr val="FFFFFF"/>
              </a:solidFill>
              <a:effectLst>
                <a:outerShdw blurRad="38100" dist="38100" dir="2700000" algn="tl">
                  <a:srgbClr val="000000">
                    <a:alpha val="43137"/>
                  </a:srgbClr>
                </a:outerShdw>
              </a:effectLst>
              <a:ea typeface="MS PGothic" charset="0"/>
              <a:cs typeface="Arial" pitchFamily="34" charset="0"/>
            </a:endParaRPr>
          </a:p>
        </p:txBody>
      </p:sp>
      <p:sp>
        <p:nvSpPr>
          <p:cNvPr id="21517" name="Rectangle 23"/>
          <p:cNvSpPr>
            <a:spLocks noChangeArrowheads="1"/>
          </p:cNvSpPr>
          <p:nvPr/>
        </p:nvSpPr>
        <p:spPr bwMode="white">
          <a:xfrm>
            <a:off x="-1523611" y="2594828"/>
            <a:ext cx="4503913" cy="367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73" tIns="53635" rIns="107273" bIns="53635" anchor="ctr">
            <a:spAutoFit/>
          </a:bodyPr>
          <a:lstStyle/>
          <a:p>
            <a:pPr marL="477762" indent="-477762" algn="r" defTabSz="1293225" eaLnBrk="0" fontAlgn="base" hangingPunct="0">
              <a:lnSpc>
                <a:spcPct val="90000"/>
              </a:lnSpc>
              <a:spcBef>
                <a:spcPct val="30000"/>
              </a:spcBef>
              <a:spcAft>
                <a:spcPct val="0"/>
              </a:spcAft>
              <a:buClr>
                <a:srgbClr val="FFFF99"/>
              </a:buClr>
              <a:buSzPct val="75000"/>
            </a:pPr>
            <a:r>
              <a:rPr lang="en-US" sz="1863" dirty="0">
                <a:solidFill>
                  <a:srgbClr val="FFFFFF"/>
                </a:solidFill>
                <a:ea typeface="MS PGothic" charset="0"/>
                <a:cs typeface="Arial" charset="0"/>
              </a:rPr>
              <a:t>Length and version:</a:t>
            </a:r>
          </a:p>
        </p:txBody>
      </p:sp>
      <p:sp>
        <p:nvSpPr>
          <p:cNvPr id="21518" name="Rectangle 13"/>
          <p:cNvSpPr>
            <a:spLocks noChangeArrowheads="1"/>
          </p:cNvSpPr>
          <p:nvPr/>
        </p:nvSpPr>
        <p:spPr bwMode="white">
          <a:xfrm>
            <a:off x="3053448" y="2592936"/>
            <a:ext cx="9219480" cy="3710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73" tIns="53635" rIns="107273" bIns="53635" anchor="ctr">
            <a:spAutoFit/>
          </a:bodyPr>
          <a:lstStyle/>
          <a:p>
            <a:pPr defTabSz="1293225" eaLnBrk="0" fontAlgn="base" hangingPunct="0">
              <a:lnSpc>
                <a:spcPct val="90000"/>
              </a:lnSpc>
              <a:spcBef>
                <a:spcPct val="30000"/>
              </a:spcBef>
              <a:spcAft>
                <a:spcPct val="0"/>
              </a:spcAft>
              <a:buClr>
                <a:srgbClr val="FFFF99"/>
              </a:buClr>
              <a:buSzPct val="75000"/>
            </a:pPr>
            <a:r>
              <a:rPr lang="en-US" sz="1863" dirty="0">
                <a:solidFill>
                  <a:srgbClr val="FFFFFF"/>
                </a:solidFill>
                <a:ea typeface="MS PGothic" charset="0"/>
                <a:cs typeface="Arial" charset="0"/>
              </a:rPr>
              <a:t>45 minutes</a:t>
            </a:r>
          </a:p>
        </p:txBody>
      </p:sp>
      <p:sp>
        <p:nvSpPr>
          <p:cNvPr id="18" name="Line 25"/>
          <p:cNvSpPr>
            <a:spLocks noChangeShapeType="1"/>
          </p:cNvSpPr>
          <p:nvPr/>
        </p:nvSpPr>
        <p:spPr bwMode="white">
          <a:xfrm>
            <a:off x="345498" y="3021252"/>
            <a:ext cx="10308885" cy="0"/>
          </a:xfrm>
          <a:prstGeom prst="line">
            <a:avLst/>
          </a:prstGeom>
          <a:noFill/>
          <a:ln w="12700">
            <a:solidFill>
              <a:srgbClr val="505050"/>
            </a:solidFill>
            <a:round/>
            <a:headEnd type="none" w="sm" len="sm"/>
            <a:tailEnd type="none" w="sm" len="sm"/>
          </a:ln>
        </p:spPr>
        <p:txBody>
          <a:bodyPr lIns="129354" tIns="64668" rIns="129354" bIns="64668"/>
          <a:lstStyle/>
          <a:p>
            <a:pPr defTabSz="1293384">
              <a:defRPr/>
            </a:pPr>
            <a:endParaRPr lang="en-US" sz="1470" dirty="0">
              <a:solidFill>
                <a:srgbClr val="FFFFFF"/>
              </a:solidFill>
              <a:effectLst>
                <a:outerShdw blurRad="38100" dist="38100" dir="2700000" algn="tl">
                  <a:srgbClr val="000000">
                    <a:alpha val="43137"/>
                  </a:srgbClr>
                </a:outerShdw>
              </a:effectLst>
              <a:ea typeface="MS PGothic" charset="0"/>
              <a:cs typeface="Arial" pitchFamily="34" charset="0"/>
            </a:endParaRPr>
          </a:p>
        </p:txBody>
      </p:sp>
      <p:sp>
        <p:nvSpPr>
          <p:cNvPr id="20" name="Title 1"/>
          <p:cNvSpPr txBox="1">
            <a:spLocks/>
          </p:cNvSpPr>
          <p:nvPr/>
        </p:nvSpPr>
        <p:spPr>
          <a:xfrm>
            <a:off x="692333" y="230073"/>
            <a:ext cx="10293418" cy="629594"/>
          </a:xfrm>
          <a:prstGeom prst="rect">
            <a:avLst/>
          </a:prstGeom>
        </p:spPr>
        <p:txBody>
          <a:bodyPr lIns="0" tIns="0" rIns="0" bIns="0"/>
          <a:lstStyle>
            <a:lvl1pPr algn="l" defTabSz="768113" rtl="0" eaLnBrk="1" latinLnBrk="0" hangingPunct="1">
              <a:lnSpc>
                <a:spcPct val="90000"/>
              </a:lnSpc>
              <a:spcBef>
                <a:spcPct val="0"/>
              </a:spcBef>
              <a:buNone/>
              <a:defRPr lang="en-US" sz="4900" b="0" kern="1200" cap="none" spc="-247" baseline="0" dirty="0">
                <a:ln w="3175">
                  <a:noFill/>
                </a:ln>
                <a:gradFill flip="none" rotWithShape="1">
                  <a:gsLst>
                    <a:gs pos="7500">
                      <a:srgbClr val="FFFFFF"/>
                    </a:gs>
                    <a:gs pos="15417">
                      <a:srgbClr val="FFFFFF"/>
                    </a:gs>
                  </a:gsLst>
                  <a:lin ang="5400000" scaled="0"/>
                  <a:tileRect/>
                </a:gradFill>
                <a:effectLst/>
                <a:latin typeface="Segoe UI Light" pitchFamily="34" charset="0"/>
                <a:ea typeface="+mn-ea"/>
                <a:cs typeface="Arial" charset="0"/>
              </a:defRPr>
            </a:lvl1pPr>
          </a:lstStyle>
          <a:p>
            <a:pPr>
              <a:spcBef>
                <a:spcPts val="0"/>
              </a:spcBef>
              <a:spcAft>
                <a:spcPts val="715"/>
              </a:spcAft>
              <a:defRPr/>
            </a:pPr>
            <a:r>
              <a:rPr sz="3333" dirty="0">
                <a:solidFill>
                  <a:srgbClr val="FFC000"/>
                </a:solidFill>
              </a:rPr>
              <a:t>(HIDDEN SLIDE: PLEASE DO NOT SHOW)</a:t>
            </a:r>
            <a:br>
              <a:rPr sz="3333" dirty="0"/>
            </a:br>
            <a:r>
              <a:rPr sz="2745" spc="0" dirty="0"/>
              <a:t>Power BI Capabilities deck</a:t>
            </a:r>
            <a:endParaRPr sz="2745" spc="0" dirty="0">
              <a:solidFill>
                <a:srgbClr val="DC3C00"/>
              </a:solidFill>
            </a:endParaRPr>
          </a:p>
        </p:txBody>
      </p:sp>
      <p:sp>
        <p:nvSpPr>
          <p:cNvPr id="24" name="Line 25"/>
          <p:cNvSpPr>
            <a:spLocks noChangeShapeType="1"/>
          </p:cNvSpPr>
          <p:nvPr/>
        </p:nvSpPr>
        <p:spPr bwMode="white">
          <a:xfrm>
            <a:off x="276064" y="4085216"/>
            <a:ext cx="10308885" cy="0"/>
          </a:xfrm>
          <a:prstGeom prst="line">
            <a:avLst/>
          </a:prstGeom>
          <a:noFill/>
          <a:ln w="12700">
            <a:solidFill>
              <a:srgbClr val="505050"/>
            </a:solidFill>
            <a:round/>
            <a:headEnd type="none" w="sm" len="sm"/>
            <a:tailEnd type="none" w="sm" len="sm"/>
          </a:ln>
        </p:spPr>
        <p:txBody>
          <a:bodyPr lIns="129354" tIns="64668" rIns="129354" bIns="64668"/>
          <a:lstStyle/>
          <a:p>
            <a:pPr defTabSz="1293384">
              <a:defRPr/>
            </a:pPr>
            <a:endParaRPr lang="en-US" sz="1470" dirty="0">
              <a:solidFill>
                <a:srgbClr val="FFFFFF"/>
              </a:solidFill>
              <a:effectLst>
                <a:outerShdw blurRad="38100" dist="38100" dir="2700000" algn="tl">
                  <a:srgbClr val="000000">
                    <a:alpha val="43137"/>
                  </a:srgbClr>
                </a:outerShdw>
              </a:effectLst>
              <a:ea typeface="MS PGothic" charset="0"/>
              <a:cs typeface="Arial" pitchFamily="34" charset="0"/>
            </a:endParaRPr>
          </a:p>
        </p:txBody>
      </p:sp>
      <p:sp>
        <p:nvSpPr>
          <p:cNvPr id="21523" name="Rectangle 24"/>
          <p:cNvSpPr>
            <a:spLocks noChangeArrowheads="1"/>
          </p:cNvSpPr>
          <p:nvPr/>
        </p:nvSpPr>
        <p:spPr bwMode="white">
          <a:xfrm>
            <a:off x="-227219" y="3064829"/>
            <a:ext cx="3207521" cy="365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73" tIns="53635" rIns="107273" bIns="53635" anchor="ctr">
            <a:spAutoFit/>
          </a:bodyPr>
          <a:lstStyle/>
          <a:p>
            <a:pPr marL="477762" indent="-477762" algn="r" defTabSz="1293225" eaLnBrk="0" fontAlgn="base" hangingPunct="0">
              <a:lnSpc>
                <a:spcPct val="90000"/>
              </a:lnSpc>
              <a:spcBef>
                <a:spcPct val="30000"/>
              </a:spcBef>
              <a:spcAft>
                <a:spcPct val="0"/>
              </a:spcAft>
              <a:buClr>
                <a:srgbClr val="FFFF99"/>
              </a:buClr>
              <a:buSzPct val="75000"/>
            </a:pPr>
            <a:r>
              <a:rPr lang="en-US" sz="1863" dirty="0">
                <a:solidFill>
                  <a:srgbClr val="FFFFFF"/>
                </a:solidFill>
                <a:ea typeface="MS PGothic" charset="0"/>
                <a:cs typeface="Arial" charset="0"/>
              </a:rPr>
              <a:t>Content level:</a:t>
            </a:r>
          </a:p>
        </p:txBody>
      </p:sp>
      <p:sp>
        <p:nvSpPr>
          <p:cNvPr id="21524" name="Rectangle 13"/>
          <p:cNvSpPr>
            <a:spLocks noChangeArrowheads="1"/>
          </p:cNvSpPr>
          <p:nvPr/>
        </p:nvSpPr>
        <p:spPr bwMode="white">
          <a:xfrm>
            <a:off x="3053448" y="3064829"/>
            <a:ext cx="7600936" cy="365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73" tIns="53635" rIns="107273" bIns="53635" anchor="ctr">
            <a:spAutoFit/>
          </a:bodyPr>
          <a:lstStyle/>
          <a:p>
            <a:pPr defTabSz="1293225" eaLnBrk="0" fontAlgn="base" hangingPunct="0">
              <a:lnSpc>
                <a:spcPct val="90000"/>
              </a:lnSpc>
              <a:spcBef>
                <a:spcPct val="30000"/>
              </a:spcBef>
              <a:spcAft>
                <a:spcPct val="0"/>
              </a:spcAft>
              <a:buClr>
                <a:srgbClr val="FFFF99"/>
              </a:buClr>
              <a:buSzPct val="75000"/>
            </a:pPr>
            <a:r>
              <a:rPr lang="en-US" sz="1863" dirty="0">
                <a:solidFill>
                  <a:srgbClr val="FFFFFF"/>
                </a:solidFill>
                <a:ea typeface="MS PGothic" charset="0"/>
                <a:cs typeface="Arial" charset="0"/>
              </a:rPr>
              <a:t>Level 200 for TSPs to present to the customers/partners</a:t>
            </a:r>
            <a:endParaRPr lang="en-US" altLang="ja-JP" sz="1863" dirty="0">
              <a:solidFill>
                <a:srgbClr val="FFFFFF"/>
              </a:solidFill>
              <a:ea typeface="MS PGothic" charset="0"/>
              <a:cs typeface="Arial" charset="0"/>
            </a:endParaRPr>
          </a:p>
        </p:txBody>
      </p:sp>
      <p:sp>
        <p:nvSpPr>
          <p:cNvPr id="21525" name="Rectangle 27"/>
          <p:cNvSpPr>
            <a:spLocks noChangeArrowheads="1"/>
          </p:cNvSpPr>
          <p:nvPr/>
        </p:nvSpPr>
        <p:spPr bwMode="white">
          <a:xfrm>
            <a:off x="311860" y="4172301"/>
            <a:ext cx="2651923" cy="3657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73" tIns="53635" rIns="107273" bIns="53635" anchor="ctr">
            <a:spAutoFit/>
          </a:bodyPr>
          <a:lstStyle/>
          <a:p>
            <a:pPr marL="477762" indent="-477762" algn="r" defTabSz="1293225" eaLnBrk="0" fontAlgn="base" hangingPunct="0">
              <a:lnSpc>
                <a:spcPct val="90000"/>
              </a:lnSpc>
              <a:spcBef>
                <a:spcPct val="30000"/>
              </a:spcBef>
              <a:spcAft>
                <a:spcPct val="0"/>
              </a:spcAft>
              <a:buClr>
                <a:srgbClr val="FFFF99"/>
              </a:buClr>
              <a:buSzPct val="75000"/>
            </a:pPr>
            <a:r>
              <a:rPr lang="en-US" sz="1863" dirty="0">
                <a:solidFill>
                  <a:srgbClr val="FFFFFF"/>
                </a:solidFill>
                <a:ea typeface="MS PGothic" charset="0"/>
                <a:cs typeface="Arial" charset="0"/>
              </a:rPr>
              <a:t>Usage Guide:</a:t>
            </a:r>
          </a:p>
        </p:txBody>
      </p:sp>
      <p:sp>
        <p:nvSpPr>
          <p:cNvPr id="21527" name="Rectangle 27"/>
          <p:cNvSpPr>
            <a:spLocks noChangeArrowheads="1"/>
          </p:cNvSpPr>
          <p:nvPr/>
        </p:nvSpPr>
        <p:spPr bwMode="white">
          <a:xfrm>
            <a:off x="-227219" y="3562842"/>
            <a:ext cx="3207521" cy="365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73" tIns="53635" rIns="107273" bIns="53635" anchor="ctr">
            <a:spAutoFit/>
          </a:bodyPr>
          <a:lstStyle/>
          <a:p>
            <a:pPr marL="477762" indent="-477762" algn="r" defTabSz="1293225" eaLnBrk="0" fontAlgn="base" hangingPunct="0">
              <a:lnSpc>
                <a:spcPct val="90000"/>
              </a:lnSpc>
              <a:spcBef>
                <a:spcPct val="30000"/>
              </a:spcBef>
              <a:spcAft>
                <a:spcPct val="0"/>
              </a:spcAft>
              <a:buClr>
                <a:srgbClr val="FFFF99"/>
              </a:buClr>
              <a:buSzPct val="75000"/>
            </a:pPr>
            <a:r>
              <a:rPr lang="en-US" sz="1863" dirty="0">
                <a:solidFill>
                  <a:srgbClr val="FFFFFF"/>
                </a:solidFill>
                <a:ea typeface="MS PGothic" charset="0"/>
                <a:cs typeface="Arial" charset="0"/>
              </a:rPr>
              <a:t>Deck contacts:</a:t>
            </a:r>
          </a:p>
        </p:txBody>
      </p:sp>
      <p:sp>
        <p:nvSpPr>
          <p:cNvPr id="21528" name="Rectangle 13"/>
          <p:cNvSpPr>
            <a:spLocks noChangeArrowheads="1"/>
          </p:cNvSpPr>
          <p:nvPr/>
        </p:nvSpPr>
        <p:spPr bwMode="white">
          <a:xfrm>
            <a:off x="3053447" y="3579962"/>
            <a:ext cx="9207030" cy="3657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73" tIns="53635" rIns="107273" bIns="53635">
            <a:spAutoFit/>
          </a:bodyPr>
          <a:lstStyle/>
          <a:p>
            <a:pPr defTabSz="1293225" eaLnBrk="0" fontAlgn="base" hangingPunct="0">
              <a:lnSpc>
                <a:spcPct val="90000"/>
              </a:lnSpc>
              <a:spcBef>
                <a:spcPct val="30000"/>
              </a:spcBef>
              <a:spcAft>
                <a:spcPct val="0"/>
              </a:spcAft>
              <a:buClr>
                <a:srgbClr val="FFFF99"/>
              </a:buClr>
              <a:buSzPct val="75000"/>
            </a:pPr>
            <a:r>
              <a:rPr lang="en-US" altLang="ja-JP" sz="1863" dirty="0">
                <a:solidFill>
                  <a:srgbClr val="FFFFFF"/>
                </a:solidFill>
                <a:ea typeface="MS PGothic" charset="0"/>
                <a:cs typeface="Arial" charset="0"/>
              </a:rPr>
              <a:t>C+E Data platform marketing (email: sanjay.soni@microsoft.com)</a:t>
            </a:r>
          </a:p>
        </p:txBody>
      </p:sp>
      <p:sp>
        <p:nvSpPr>
          <p:cNvPr id="21530" name="Rectangle 13"/>
          <p:cNvSpPr>
            <a:spLocks noChangeArrowheads="1"/>
          </p:cNvSpPr>
          <p:nvPr/>
        </p:nvSpPr>
        <p:spPr bwMode="white">
          <a:xfrm>
            <a:off x="3053447" y="4177166"/>
            <a:ext cx="7690600" cy="12728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135" tIns="45065" rIns="90135" bIns="45065" anchor="ctr">
            <a:spAutoFit/>
          </a:bodyPr>
          <a:lstStyle/>
          <a:p>
            <a:pPr defTabSz="1086246" eaLnBrk="0" fontAlgn="base" hangingPunct="0">
              <a:lnSpc>
                <a:spcPct val="90000"/>
              </a:lnSpc>
              <a:spcBef>
                <a:spcPct val="30000"/>
              </a:spcBef>
              <a:spcAft>
                <a:spcPct val="0"/>
              </a:spcAft>
              <a:buClr>
                <a:srgbClr val="FFFF99"/>
              </a:buClr>
              <a:buSzPct val="75000"/>
            </a:pPr>
            <a:r>
              <a:rPr lang="en-US" sz="1600" dirty="0"/>
              <a:t>This is a level 200 deck that outlines the Power BI capabilities. It is a more detailed deck that accompanies the level 100 Power BI launch deck. It is intended to complement the Power BI IT Pro level 200 deck.</a:t>
            </a:r>
          </a:p>
          <a:p>
            <a:pPr defTabSz="1086246" eaLnBrk="0" fontAlgn="base" hangingPunct="0">
              <a:lnSpc>
                <a:spcPct val="90000"/>
              </a:lnSpc>
              <a:spcBef>
                <a:spcPct val="30000"/>
              </a:spcBef>
              <a:spcAft>
                <a:spcPct val="0"/>
              </a:spcAft>
              <a:buClr>
                <a:srgbClr val="FFFF99"/>
              </a:buClr>
              <a:buSzPct val="75000"/>
            </a:pPr>
            <a:r>
              <a:rPr lang="en-US" altLang="ja-JP" sz="1600" dirty="0">
                <a:solidFill>
                  <a:srgbClr val="FFFFFF"/>
                </a:solidFill>
                <a:ea typeface="MS PGothic" charset="0"/>
                <a:cs typeface="Arial" charset="0"/>
              </a:rPr>
              <a:t>This deck also includes information about the features and benefits of Power BI Desktop. </a:t>
            </a:r>
            <a:endParaRPr lang="en-US" sz="1600" dirty="0">
              <a:solidFill>
                <a:srgbClr val="FFFFFF"/>
              </a:solidFill>
              <a:ea typeface="MS PGothic" charset="0"/>
              <a:cs typeface="Arial" charset="0"/>
            </a:endParaRPr>
          </a:p>
        </p:txBody>
      </p:sp>
    </p:spTree>
    <p:extLst>
      <p:ext uri="{BB962C8B-B14F-4D97-AF65-F5344CB8AC3E}">
        <p14:creationId xmlns:p14="http://schemas.microsoft.com/office/powerpoint/2010/main" val="414780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12161520" cy="685800"/>
          </a:xfrm>
          <a:solidFill>
            <a:schemeClr val="bg1"/>
          </a:solidFill>
        </p:spPr>
        <p:txBody>
          <a:bodyPr vert="horz" wrap="square" lIns="146304" tIns="91440" rIns="146304" bIns="91440" rtlCol="0" anchor="t">
            <a:noAutofit/>
          </a:bodyPr>
          <a:lstStyle/>
          <a:p>
            <a:pPr marL="233363"/>
            <a:r>
              <a:rPr lang="en-US" sz="3200" dirty="0">
                <a:solidFill>
                  <a:schemeClr val="tx1"/>
                </a:solidFill>
              </a:rPr>
              <a:t>For the Business Analyst: Data refresh with Power BI Personal Gateway</a:t>
            </a:r>
          </a:p>
        </p:txBody>
      </p:sp>
      <p:sp>
        <p:nvSpPr>
          <p:cNvPr id="5" name="Text Placeholder 4"/>
          <p:cNvSpPr>
            <a:spLocks noGrp="1"/>
          </p:cNvSpPr>
          <p:nvPr>
            <p:ph type="body" sz="quarter" idx="10"/>
          </p:nvPr>
        </p:nvSpPr>
        <p:spPr>
          <a:xfrm>
            <a:off x="370193" y="1132764"/>
            <a:ext cx="6289253" cy="4991025"/>
          </a:xfrm>
        </p:spPr>
        <p:txBody>
          <a:bodyPr vert="horz" wrap="square" lIns="182880" tIns="146304" rIns="182880" bIns="146304" rtlCol="0">
            <a:noAutofit/>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Personal Gateway empowers the business analyst to securely and easily refresh on-premise data </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Self-service data refresh - no help from IT required</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Easy &amp; simple to use - lightweight one-click installer </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One Personal Gateway per user</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Runs either as a service or an app</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Import of data with scheduled refresh</a:t>
            </a:r>
          </a:p>
          <a:p>
            <a:pPr marL="342900" indent="-342900" defTabSz="914400" fontAlgn="base">
              <a:lnSpc>
                <a:spcPct val="100000"/>
              </a:lnSpc>
              <a:spcBef>
                <a:spcPts val="600"/>
              </a:spcBef>
              <a:spcAft>
                <a:spcPts val="600"/>
              </a:spcAft>
              <a:buFont typeface="Symbol" panose="05050102010706020507" pitchFamily="18" charset="2"/>
              <a:buChar char=""/>
            </a:pPr>
            <a:endParaRPr lang="en-US" sz="2000" dirty="0">
              <a:solidFill>
                <a:schemeClr val="tx1"/>
              </a:solidFill>
              <a:ea typeface="Calibri" panose="020F0502020204030204" pitchFamily="34" charset="0"/>
              <a:cs typeface="Times New Roman" panose="02020603050405020304" pitchFamily="18" charset="0"/>
            </a:endParaRPr>
          </a:p>
        </p:txBody>
      </p:sp>
      <p:grpSp>
        <p:nvGrpSpPr>
          <p:cNvPr id="6" name="Group 5"/>
          <p:cNvGrpSpPr>
            <a:grpSpLocks noChangeAspect="1"/>
          </p:cNvGrpSpPr>
          <p:nvPr/>
        </p:nvGrpSpPr>
        <p:grpSpPr>
          <a:xfrm>
            <a:off x="6238163" y="1287632"/>
            <a:ext cx="5766055" cy="3820238"/>
            <a:chOff x="6071720" y="1197942"/>
            <a:chExt cx="6119944" cy="4022545"/>
          </a:xfrm>
        </p:grpSpPr>
        <p:sp>
          <p:nvSpPr>
            <p:cNvPr id="7" name="Oval 6"/>
            <p:cNvSpPr/>
            <p:nvPr/>
          </p:nvSpPr>
          <p:spPr bwMode="auto">
            <a:xfrm>
              <a:off x="9441855" y="3602627"/>
              <a:ext cx="270124" cy="2701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grpSp>
          <p:nvGrpSpPr>
            <p:cNvPr id="8" name="Group 7"/>
            <p:cNvGrpSpPr>
              <a:grpSpLocks noChangeAspect="1"/>
            </p:cNvGrpSpPr>
            <p:nvPr/>
          </p:nvGrpSpPr>
          <p:grpSpPr>
            <a:xfrm>
              <a:off x="6071720" y="1197942"/>
              <a:ext cx="6119944" cy="4022545"/>
              <a:chOff x="4840804" y="424970"/>
              <a:chExt cx="8319355" cy="5468177"/>
            </a:xfrm>
          </p:grpSpPr>
          <p:cxnSp>
            <p:nvCxnSpPr>
              <p:cNvPr id="12" name="Straight Connector 11"/>
              <p:cNvCxnSpPr/>
              <p:nvPr/>
            </p:nvCxnSpPr>
            <p:spPr>
              <a:xfrm flipV="1">
                <a:off x="5853844" y="3755734"/>
                <a:ext cx="7256212" cy="2370"/>
              </a:xfrm>
              <a:prstGeom prst="line">
                <a:avLst/>
              </a:prstGeom>
              <a:noFill/>
              <a:ln w="15875" cap="flat" cmpd="sng" algn="ctr">
                <a:solidFill>
                  <a:srgbClr val="505050"/>
                </a:solidFill>
                <a:prstDash val="dash"/>
                <a:headEnd type="none"/>
                <a:tailEnd type="none"/>
              </a:ln>
              <a:effectLst/>
            </p:spPr>
          </p:cxnSp>
          <p:grpSp>
            <p:nvGrpSpPr>
              <p:cNvPr id="14" name="Group 13"/>
              <p:cNvGrpSpPr/>
              <p:nvPr/>
            </p:nvGrpSpPr>
            <p:grpSpPr>
              <a:xfrm>
                <a:off x="10869542" y="4603185"/>
                <a:ext cx="1470143" cy="865250"/>
                <a:chOff x="2927465" y="5236638"/>
                <a:chExt cx="1470768" cy="865618"/>
              </a:xfrm>
            </p:grpSpPr>
            <p:sp>
              <p:nvSpPr>
                <p:cNvPr id="28" name="Freeform 27"/>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29" name="Freeform 28"/>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30" name="Freeform 29"/>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31" name="Freeform 30"/>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grpSp>
          <p:sp>
            <p:nvSpPr>
              <p:cNvPr id="15" name="Freeform 14"/>
              <p:cNvSpPr>
                <a:spLocks/>
              </p:cNvSpPr>
              <p:nvPr/>
            </p:nvSpPr>
            <p:spPr bwMode="auto">
              <a:xfrm>
                <a:off x="5903946" y="5783312"/>
                <a:ext cx="7256213" cy="109835"/>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dirty="0">
                  <a:solidFill>
                    <a:srgbClr val="000000"/>
                  </a:solidFill>
                </a:endParaRPr>
              </a:p>
            </p:txBody>
          </p:sp>
          <p:sp>
            <p:nvSpPr>
              <p:cNvPr id="16" name="Freeform 15"/>
              <p:cNvSpPr>
                <a:spLocks noChangeAspect="1"/>
              </p:cNvSpPr>
              <p:nvPr/>
            </p:nvSpPr>
            <p:spPr bwMode="auto">
              <a:xfrm>
                <a:off x="9223542" y="424970"/>
                <a:ext cx="3562140" cy="2188888"/>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30" fontAlgn="base">
                  <a:spcBef>
                    <a:spcPct val="0"/>
                  </a:spcBef>
                  <a:spcAft>
                    <a:spcPct val="0"/>
                  </a:spcAft>
                </a:pPr>
                <a:endParaRPr lang="en-US" sz="2353">
                  <a:solidFill>
                    <a:srgbClr val="000000"/>
                  </a:solidFill>
                  <a:ea typeface="MS PGothic" charset="0"/>
                  <a:cs typeface="MS PGothic" charset="0"/>
                </a:endParaRPr>
              </a:p>
            </p:txBody>
          </p:sp>
          <p:sp>
            <p:nvSpPr>
              <p:cNvPr id="17" name="Freeform 16"/>
              <p:cNvSpPr>
                <a:spLocks noChangeAspect="1"/>
              </p:cNvSpPr>
              <p:nvPr/>
            </p:nvSpPr>
            <p:spPr bwMode="auto">
              <a:xfrm>
                <a:off x="9661060" y="1294762"/>
                <a:ext cx="3430209" cy="1552333"/>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pic>
            <p:nvPicPr>
              <p:cNvPr id="18" name="Picture 1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954402" y="1140650"/>
                <a:ext cx="3034416" cy="1706858"/>
              </a:xfrm>
              <a:prstGeom prst="rect">
                <a:avLst/>
              </a:prstGeom>
              <a:ln>
                <a:noFill/>
              </a:ln>
              <a:effectLst>
                <a:outerShdw blurRad="292100" dist="139700" dir="2700000" algn="tl" rotWithShape="0">
                  <a:srgbClr val="333333">
                    <a:alpha val="65000"/>
                  </a:srgbClr>
                </a:outerShdw>
              </a:effectLst>
            </p:spPr>
          </p:pic>
          <p:sp>
            <p:nvSpPr>
              <p:cNvPr id="19" name="TextBox 18"/>
              <p:cNvSpPr txBox="1"/>
              <p:nvPr/>
            </p:nvSpPr>
            <p:spPr>
              <a:xfrm>
                <a:off x="4840804" y="1188916"/>
                <a:ext cx="2334211" cy="793195"/>
              </a:xfrm>
              <a:prstGeom prst="rect">
                <a:avLst/>
              </a:prstGeom>
              <a:noFill/>
            </p:spPr>
            <p:txBody>
              <a:bodyPr wrap="square" lIns="179208" tIns="143366" rIns="179208" bIns="143366" rtlCol="0">
                <a:noAutofit/>
              </a:bodyPr>
              <a:lstStyle/>
              <a:p>
                <a:pPr marL="335951" indent="-335951" defTabSz="912979" fontAlgn="base">
                  <a:lnSpc>
                    <a:spcPct val="90000"/>
                  </a:lnSpc>
                  <a:spcBef>
                    <a:spcPct val="0"/>
                  </a:spcBef>
                  <a:spcAft>
                    <a:spcPts val="588"/>
                  </a:spcAft>
                  <a:buFont typeface="Wingdings 3" panose="05040102010807070707" pitchFamily="18" charset="2"/>
                  <a:buChar char="Æ"/>
                </a:pPr>
                <a:endParaRPr lang="en-US" sz="2353" dirty="0" err="1">
                  <a:gradFill>
                    <a:gsLst>
                      <a:gs pos="2917">
                        <a:srgbClr val="000000"/>
                      </a:gs>
                      <a:gs pos="30000">
                        <a:srgbClr val="000000"/>
                      </a:gs>
                    </a:gsLst>
                    <a:lin ang="5400000" scaled="0"/>
                  </a:gradFill>
                  <a:ea typeface="MS PGothic" charset="0"/>
                </a:endParaRPr>
              </a:p>
            </p:txBody>
          </p:sp>
          <p:sp>
            <p:nvSpPr>
              <p:cNvPr id="23" name="TextBox 22"/>
              <p:cNvSpPr txBox="1"/>
              <p:nvPr/>
            </p:nvSpPr>
            <p:spPr>
              <a:xfrm>
                <a:off x="11259438" y="3446358"/>
                <a:ext cx="1761097"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dirty="0">
                    <a:gradFill>
                      <a:gsLst>
                        <a:gs pos="2917">
                          <a:srgbClr val="000000"/>
                        </a:gs>
                        <a:gs pos="30000">
                          <a:srgbClr val="000000"/>
                        </a:gs>
                      </a:gsLst>
                      <a:lin ang="5400000" scaled="0"/>
                    </a:gradFill>
                  </a:rPr>
                  <a:t>Cloud</a:t>
                </a:r>
              </a:p>
            </p:txBody>
          </p:sp>
          <p:sp>
            <p:nvSpPr>
              <p:cNvPr id="24" name="TextBox 23"/>
              <p:cNvSpPr txBox="1"/>
              <p:nvPr/>
            </p:nvSpPr>
            <p:spPr>
              <a:xfrm>
                <a:off x="11047419" y="3894427"/>
                <a:ext cx="1761094"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dirty="0">
                    <a:gradFill>
                      <a:gsLst>
                        <a:gs pos="2917">
                          <a:srgbClr val="000000"/>
                        </a:gs>
                        <a:gs pos="30000">
                          <a:srgbClr val="000000"/>
                        </a:gs>
                      </a:gsLst>
                      <a:lin ang="5400000" scaled="0"/>
                    </a:gradFill>
                  </a:rPr>
                  <a:t>On-premises</a:t>
                </a:r>
              </a:p>
            </p:txBody>
          </p:sp>
        </p:grpSp>
        <p:sp>
          <p:nvSpPr>
            <p:cNvPr id="11" name="TextBox 10"/>
            <p:cNvSpPr txBox="1"/>
            <p:nvPr/>
          </p:nvSpPr>
          <p:spPr>
            <a:xfrm>
              <a:off x="7800004" y="3247211"/>
              <a:ext cx="1744447" cy="763925"/>
            </a:xfrm>
            <a:prstGeom prst="rect">
              <a:avLst/>
            </a:prstGeom>
            <a:solidFill>
              <a:schemeClr val="bg1"/>
            </a:solidFill>
            <a:ln>
              <a:solidFill>
                <a:schemeClr val="accent3">
                  <a:lumMod val="20000"/>
                  <a:lumOff val="80000"/>
                </a:schemeClr>
              </a:solidFill>
            </a:ln>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Scheduled Refresh</a:t>
              </a:r>
            </a:p>
            <a:p>
              <a:pPr algn="ctr" defTabSz="912979" fontAlgn="base">
                <a:lnSpc>
                  <a:spcPct val="90000"/>
                </a:lnSpc>
                <a:spcBef>
                  <a:spcPct val="0"/>
                </a:spcBef>
                <a:spcAft>
                  <a:spcPts val="588"/>
                </a:spcAft>
              </a:pPr>
              <a:endParaRPr lang="en-US" sz="1176"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endParaRPr>
            </a:p>
            <a:p>
              <a:pPr algn="ctr" defTabSz="912979" fontAlgn="base">
                <a:lnSpc>
                  <a:spcPct val="90000"/>
                </a:lnSpc>
                <a:spcBef>
                  <a:spcPct val="0"/>
                </a:spcBef>
                <a:spcAft>
                  <a:spcPts val="588"/>
                </a:spcAft>
              </a:pPr>
              <a:r>
                <a:rPr lang="en-US" sz="1176"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Installed locally</a:t>
              </a:r>
            </a:p>
          </p:txBody>
        </p:sp>
        <p:sp>
          <p:nvSpPr>
            <p:cNvPr id="10" name="Freeform 5"/>
            <p:cNvSpPr>
              <a:spLocks noEditPoints="1"/>
            </p:cNvSpPr>
            <p:nvPr/>
          </p:nvSpPr>
          <p:spPr bwMode="auto">
            <a:xfrm>
              <a:off x="8526905" y="3477473"/>
              <a:ext cx="285048" cy="285158"/>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grpSp>
      <p:sp>
        <p:nvSpPr>
          <p:cNvPr id="40" name="Freeform 5"/>
          <p:cNvSpPr>
            <a:spLocks noEditPoints="1"/>
          </p:cNvSpPr>
          <p:nvPr/>
        </p:nvSpPr>
        <p:spPr bwMode="auto">
          <a:xfrm>
            <a:off x="8402637"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41" name="TextBox 40"/>
          <p:cNvSpPr txBox="1"/>
          <p:nvPr/>
        </p:nvSpPr>
        <p:spPr>
          <a:xfrm>
            <a:off x="8159522"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42" name="Freeform 5"/>
          <p:cNvSpPr>
            <a:spLocks noEditPoints="1"/>
          </p:cNvSpPr>
          <p:nvPr/>
        </p:nvSpPr>
        <p:spPr bwMode="auto">
          <a:xfrm>
            <a:off x="7755123"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43" name="TextBox 42"/>
          <p:cNvSpPr txBox="1"/>
          <p:nvPr/>
        </p:nvSpPr>
        <p:spPr>
          <a:xfrm>
            <a:off x="7508629"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44" name="Freeform 5"/>
          <p:cNvSpPr>
            <a:spLocks noEditPoints="1"/>
          </p:cNvSpPr>
          <p:nvPr/>
        </p:nvSpPr>
        <p:spPr bwMode="auto">
          <a:xfrm>
            <a:off x="9050151"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46" name="TextBox 45"/>
          <p:cNvSpPr txBox="1"/>
          <p:nvPr/>
        </p:nvSpPr>
        <p:spPr>
          <a:xfrm>
            <a:off x="8810415"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47" name="TextBox 46"/>
          <p:cNvSpPr txBox="1"/>
          <p:nvPr/>
        </p:nvSpPr>
        <p:spPr>
          <a:xfrm>
            <a:off x="6773426" y="3713134"/>
            <a:ext cx="1152447" cy="259328"/>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dirty="0">
                <a:gradFill>
                  <a:gsLst>
                    <a:gs pos="2917">
                      <a:srgbClr val="000000"/>
                    </a:gs>
                    <a:gs pos="30000">
                      <a:srgbClr val="000000"/>
                    </a:gs>
                  </a:gsLst>
                  <a:lin ang="5400000" scaled="0"/>
                </a:gradFill>
              </a:rPr>
              <a:t>Personal Gateway</a:t>
            </a:r>
          </a:p>
        </p:txBody>
      </p:sp>
      <p:sp>
        <p:nvSpPr>
          <p:cNvPr id="32" name="TextBox 31"/>
          <p:cNvSpPr txBox="1"/>
          <p:nvPr/>
        </p:nvSpPr>
        <p:spPr>
          <a:xfrm>
            <a:off x="6508262" y="2040245"/>
            <a:ext cx="1376225" cy="634358"/>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dirty="0">
                <a:gradFill>
                  <a:gsLst>
                    <a:gs pos="2917">
                      <a:srgbClr val="000000"/>
                    </a:gs>
                    <a:gs pos="30000">
                      <a:srgbClr val="000000"/>
                    </a:gs>
                  </a:gsLst>
                  <a:lin ang="5400000" scaled="0"/>
                </a:gradFill>
              </a:rPr>
              <a:t>Live Power BI Dashboards and Reports</a:t>
            </a:r>
          </a:p>
        </p:txBody>
      </p:sp>
    </p:spTree>
    <p:extLst>
      <p:ext uri="{BB962C8B-B14F-4D97-AF65-F5344CB8AC3E}">
        <p14:creationId xmlns:p14="http://schemas.microsoft.com/office/powerpoint/2010/main" val="409688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12161520" cy="685800"/>
          </a:xfrm>
          <a:solidFill>
            <a:schemeClr val="bg1"/>
          </a:solidFill>
        </p:spPr>
        <p:txBody>
          <a:bodyPr vert="horz" wrap="square" lIns="146304" tIns="91440" rIns="146304" bIns="91440" rtlCol="0" anchor="t">
            <a:noAutofit/>
          </a:bodyPr>
          <a:lstStyle/>
          <a:p>
            <a:pPr marL="233363"/>
            <a:r>
              <a:rPr lang="en-US" sz="3200" dirty="0">
                <a:solidFill>
                  <a:schemeClr val="tx1"/>
                </a:solidFill>
              </a:rPr>
              <a:t>For IT: Centralized data access with On-Premises Data Gateway</a:t>
            </a:r>
          </a:p>
        </p:txBody>
      </p:sp>
      <p:sp>
        <p:nvSpPr>
          <p:cNvPr id="5" name="Text Placeholder 4"/>
          <p:cNvSpPr>
            <a:spLocks noGrp="1"/>
          </p:cNvSpPr>
          <p:nvPr>
            <p:ph type="body" sz="quarter" idx="10"/>
          </p:nvPr>
        </p:nvSpPr>
        <p:spPr>
          <a:xfrm>
            <a:off x="370194" y="1132764"/>
            <a:ext cx="6053466" cy="4991025"/>
          </a:xfrm>
        </p:spPr>
        <p:txBody>
          <a:bodyPr vert="horz" wrap="square" lIns="182880" tIns="146304" rIns="182880" bIns="146304" rtlCol="0">
            <a:noAutofit/>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IT can centrally manage access control to data sources </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BI governance: IT can monitor and audit usage</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Supports live, interactive query to on-premises data sources (e.g. SQL Server) and scheduled refresh</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One gateway for multiple cloud services and experiences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Supported services: Power BI, </a:t>
            </a:r>
            <a:r>
              <a:rPr lang="en-US" sz="2000" dirty="0" err="1">
                <a:solidFill>
                  <a:schemeClr val="tx1"/>
                </a:solidFill>
                <a:ea typeface="Calibri" panose="020F0502020204030204" pitchFamily="34" charset="0"/>
                <a:cs typeface="Times New Roman" panose="02020603050405020304" pitchFamily="18" charset="0"/>
              </a:rPr>
              <a:t>PowerApps</a:t>
            </a:r>
            <a:r>
              <a:rPr lang="en-US" sz="2000" dirty="0">
                <a:solidFill>
                  <a:schemeClr val="tx1"/>
                </a:solidFill>
                <a:ea typeface="Calibri" panose="020F0502020204030204" pitchFamily="34" charset="0"/>
                <a:cs typeface="Times New Roman" panose="02020603050405020304" pitchFamily="18" charset="0"/>
              </a:rPr>
              <a:t>, Microsoft Flow, Azure Logic Apps</a:t>
            </a:r>
          </a:p>
          <a:p>
            <a:pPr marL="342900" indent="-342900" defTabSz="914400" fontAlgn="base">
              <a:lnSpc>
                <a:spcPct val="100000"/>
              </a:lnSpc>
              <a:spcBef>
                <a:spcPts val="600"/>
              </a:spcBef>
              <a:spcAft>
                <a:spcPts val="600"/>
              </a:spcAft>
              <a:buFont typeface="Symbol" panose="05050102010706020507" pitchFamily="18" charset="2"/>
              <a:buChar char=""/>
            </a:pPr>
            <a:endParaRPr lang="en-US" sz="2000" dirty="0">
              <a:solidFill>
                <a:schemeClr val="tx1"/>
              </a:solidFill>
              <a:ea typeface="Calibri" panose="020F0502020204030204" pitchFamily="34" charset="0"/>
              <a:cs typeface="Times New Roman" panose="02020603050405020304" pitchFamily="18" charset="0"/>
            </a:endParaRPr>
          </a:p>
        </p:txBody>
      </p:sp>
      <p:grpSp>
        <p:nvGrpSpPr>
          <p:cNvPr id="6" name="Group 5"/>
          <p:cNvGrpSpPr>
            <a:grpSpLocks noChangeAspect="1"/>
          </p:cNvGrpSpPr>
          <p:nvPr/>
        </p:nvGrpSpPr>
        <p:grpSpPr>
          <a:xfrm>
            <a:off x="6238163" y="1287632"/>
            <a:ext cx="5766055" cy="3820238"/>
            <a:chOff x="6071720" y="1197942"/>
            <a:chExt cx="6119944" cy="4022545"/>
          </a:xfrm>
        </p:grpSpPr>
        <p:sp>
          <p:nvSpPr>
            <p:cNvPr id="7" name="Oval 6"/>
            <p:cNvSpPr/>
            <p:nvPr/>
          </p:nvSpPr>
          <p:spPr bwMode="auto">
            <a:xfrm>
              <a:off x="9441855" y="3602627"/>
              <a:ext cx="270124" cy="2701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grpSp>
          <p:nvGrpSpPr>
            <p:cNvPr id="8" name="Group 7"/>
            <p:cNvGrpSpPr>
              <a:grpSpLocks noChangeAspect="1"/>
            </p:cNvGrpSpPr>
            <p:nvPr/>
          </p:nvGrpSpPr>
          <p:grpSpPr>
            <a:xfrm>
              <a:off x="6071720" y="1197942"/>
              <a:ext cx="6119944" cy="4022545"/>
              <a:chOff x="4840804" y="424970"/>
              <a:chExt cx="8319355" cy="5468177"/>
            </a:xfrm>
          </p:grpSpPr>
          <p:cxnSp>
            <p:nvCxnSpPr>
              <p:cNvPr id="12" name="Straight Connector 11"/>
              <p:cNvCxnSpPr/>
              <p:nvPr/>
            </p:nvCxnSpPr>
            <p:spPr>
              <a:xfrm flipV="1">
                <a:off x="5853844" y="3755734"/>
                <a:ext cx="7256212" cy="2370"/>
              </a:xfrm>
              <a:prstGeom prst="line">
                <a:avLst/>
              </a:prstGeom>
              <a:noFill/>
              <a:ln w="15875" cap="flat" cmpd="sng" algn="ctr">
                <a:solidFill>
                  <a:srgbClr val="505050"/>
                </a:solidFill>
                <a:prstDash val="dash"/>
                <a:headEnd type="none"/>
                <a:tailEnd type="none"/>
              </a:ln>
              <a:effectLst/>
            </p:spPr>
          </p:cxnSp>
          <p:grpSp>
            <p:nvGrpSpPr>
              <p:cNvPr id="14" name="Group 13"/>
              <p:cNvGrpSpPr/>
              <p:nvPr/>
            </p:nvGrpSpPr>
            <p:grpSpPr>
              <a:xfrm>
                <a:off x="10869542" y="4603185"/>
                <a:ext cx="1470143" cy="865250"/>
                <a:chOff x="2927465" y="5236638"/>
                <a:chExt cx="1470768" cy="865618"/>
              </a:xfrm>
            </p:grpSpPr>
            <p:sp>
              <p:nvSpPr>
                <p:cNvPr id="28" name="Freeform 27"/>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29" name="Freeform 28"/>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30" name="Freeform 29"/>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31" name="Freeform 30"/>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grpSp>
          <p:sp>
            <p:nvSpPr>
              <p:cNvPr id="15" name="Freeform 14"/>
              <p:cNvSpPr>
                <a:spLocks/>
              </p:cNvSpPr>
              <p:nvPr/>
            </p:nvSpPr>
            <p:spPr bwMode="auto">
              <a:xfrm>
                <a:off x="5903946" y="5783312"/>
                <a:ext cx="7256213" cy="109835"/>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dirty="0">
                  <a:solidFill>
                    <a:srgbClr val="000000"/>
                  </a:solidFill>
                </a:endParaRPr>
              </a:p>
            </p:txBody>
          </p:sp>
          <p:sp>
            <p:nvSpPr>
              <p:cNvPr id="16" name="Freeform 15"/>
              <p:cNvSpPr>
                <a:spLocks noChangeAspect="1"/>
              </p:cNvSpPr>
              <p:nvPr/>
            </p:nvSpPr>
            <p:spPr bwMode="auto">
              <a:xfrm>
                <a:off x="9223542" y="424970"/>
                <a:ext cx="3562140" cy="2188888"/>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30" fontAlgn="base">
                  <a:spcBef>
                    <a:spcPct val="0"/>
                  </a:spcBef>
                  <a:spcAft>
                    <a:spcPct val="0"/>
                  </a:spcAft>
                </a:pPr>
                <a:endParaRPr lang="en-US" sz="2353">
                  <a:solidFill>
                    <a:srgbClr val="000000"/>
                  </a:solidFill>
                  <a:ea typeface="MS PGothic" charset="0"/>
                  <a:cs typeface="MS PGothic" charset="0"/>
                </a:endParaRPr>
              </a:p>
            </p:txBody>
          </p:sp>
          <p:sp>
            <p:nvSpPr>
              <p:cNvPr id="17" name="Freeform 16"/>
              <p:cNvSpPr>
                <a:spLocks noChangeAspect="1"/>
              </p:cNvSpPr>
              <p:nvPr/>
            </p:nvSpPr>
            <p:spPr bwMode="auto">
              <a:xfrm>
                <a:off x="9661060" y="1294762"/>
                <a:ext cx="3430209" cy="1552333"/>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9" name="TextBox 18"/>
              <p:cNvSpPr txBox="1"/>
              <p:nvPr/>
            </p:nvSpPr>
            <p:spPr>
              <a:xfrm>
                <a:off x="4840804" y="1188916"/>
                <a:ext cx="2334211" cy="793195"/>
              </a:xfrm>
              <a:prstGeom prst="rect">
                <a:avLst/>
              </a:prstGeom>
              <a:noFill/>
            </p:spPr>
            <p:txBody>
              <a:bodyPr wrap="square" lIns="179208" tIns="143366" rIns="179208" bIns="143366" rtlCol="0">
                <a:noAutofit/>
              </a:bodyPr>
              <a:lstStyle/>
              <a:p>
                <a:pPr marL="335951" indent="-335951" defTabSz="912979" fontAlgn="base">
                  <a:lnSpc>
                    <a:spcPct val="90000"/>
                  </a:lnSpc>
                  <a:spcBef>
                    <a:spcPct val="0"/>
                  </a:spcBef>
                  <a:spcAft>
                    <a:spcPts val="588"/>
                  </a:spcAft>
                  <a:buFont typeface="Wingdings 3" panose="05040102010807070707" pitchFamily="18" charset="2"/>
                  <a:buChar char="Æ"/>
                </a:pPr>
                <a:endParaRPr lang="en-US" sz="2353" dirty="0" err="1">
                  <a:gradFill>
                    <a:gsLst>
                      <a:gs pos="2917">
                        <a:srgbClr val="000000"/>
                      </a:gs>
                      <a:gs pos="30000">
                        <a:srgbClr val="000000"/>
                      </a:gs>
                    </a:gsLst>
                    <a:lin ang="5400000" scaled="0"/>
                  </a:gradFill>
                  <a:ea typeface="MS PGothic" charset="0"/>
                </a:endParaRPr>
              </a:p>
            </p:txBody>
          </p:sp>
          <p:sp>
            <p:nvSpPr>
              <p:cNvPr id="23" name="TextBox 22"/>
              <p:cNvSpPr txBox="1"/>
              <p:nvPr/>
            </p:nvSpPr>
            <p:spPr>
              <a:xfrm>
                <a:off x="11259438" y="3446358"/>
                <a:ext cx="1761097"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dirty="0">
                    <a:gradFill>
                      <a:gsLst>
                        <a:gs pos="2917">
                          <a:srgbClr val="000000"/>
                        </a:gs>
                        <a:gs pos="30000">
                          <a:srgbClr val="000000"/>
                        </a:gs>
                      </a:gsLst>
                      <a:lin ang="5400000" scaled="0"/>
                    </a:gradFill>
                  </a:rPr>
                  <a:t>Cloud</a:t>
                </a:r>
              </a:p>
            </p:txBody>
          </p:sp>
          <p:sp>
            <p:nvSpPr>
              <p:cNvPr id="24" name="TextBox 23"/>
              <p:cNvSpPr txBox="1"/>
              <p:nvPr/>
            </p:nvSpPr>
            <p:spPr>
              <a:xfrm>
                <a:off x="11047419" y="3894427"/>
                <a:ext cx="1761094"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dirty="0">
                    <a:gradFill>
                      <a:gsLst>
                        <a:gs pos="2917">
                          <a:srgbClr val="000000"/>
                        </a:gs>
                        <a:gs pos="30000">
                          <a:srgbClr val="000000"/>
                        </a:gs>
                      </a:gsLst>
                      <a:lin ang="5400000" scaled="0"/>
                    </a:gradFill>
                  </a:rPr>
                  <a:t>On-premises</a:t>
                </a:r>
              </a:p>
            </p:txBody>
          </p:sp>
        </p:grpSp>
        <p:sp>
          <p:nvSpPr>
            <p:cNvPr id="11" name="TextBox 10"/>
            <p:cNvSpPr txBox="1"/>
            <p:nvPr/>
          </p:nvSpPr>
          <p:spPr>
            <a:xfrm>
              <a:off x="7800004" y="3247211"/>
              <a:ext cx="1817627" cy="763925"/>
            </a:xfrm>
            <a:prstGeom prst="rect">
              <a:avLst/>
            </a:prstGeom>
            <a:solidFill>
              <a:schemeClr val="bg1"/>
            </a:solidFill>
            <a:ln>
              <a:solidFill>
                <a:schemeClr val="accent3">
                  <a:lumMod val="20000"/>
                  <a:lumOff val="80000"/>
                </a:schemeClr>
              </a:solidFill>
            </a:ln>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Scheduled Refresh</a:t>
              </a:r>
            </a:p>
            <a:p>
              <a:pPr algn="ctr" defTabSz="912979" fontAlgn="base">
                <a:lnSpc>
                  <a:spcPct val="90000"/>
                </a:lnSpc>
                <a:spcBef>
                  <a:spcPct val="0"/>
                </a:spcBef>
                <a:spcAft>
                  <a:spcPts val="588"/>
                </a:spcAft>
              </a:pPr>
              <a:endParaRPr lang="en-US" sz="1176"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endParaRPr>
            </a:p>
            <a:p>
              <a:pPr algn="ctr" defTabSz="912979" fontAlgn="base">
                <a:lnSpc>
                  <a:spcPct val="90000"/>
                </a:lnSpc>
                <a:spcBef>
                  <a:spcPct val="0"/>
                </a:spcBef>
                <a:spcAft>
                  <a:spcPts val="588"/>
                </a:spcAft>
              </a:pPr>
              <a:r>
                <a:rPr lang="en-US" sz="1176"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Manage &amp; Monitor</a:t>
              </a:r>
            </a:p>
          </p:txBody>
        </p:sp>
        <p:sp>
          <p:nvSpPr>
            <p:cNvPr id="10" name="Freeform 5"/>
            <p:cNvSpPr>
              <a:spLocks noEditPoints="1"/>
            </p:cNvSpPr>
            <p:nvPr/>
          </p:nvSpPr>
          <p:spPr bwMode="auto">
            <a:xfrm>
              <a:off x="8526905" y="3477473"/>
              <a:ext cx="285048" cy="285158"/>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grpSp>
      <p:sp>
        <p:nvSpPr>
          <p:cNvPr id="40" name="Freeform 5"/>
          <p:cNvSpPr>
            <a:spLocks noEditPoints="1"/>
          </p:cNvSpPr>
          <p:nvPr/>
        </p:nvSpPr>
        <p:spPr bwMode="auto">
          <a:xfrm>
            <a:off x="8402637"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41" name="TextBox 40"/>
          <p:cNvSpPr txBox="1"/>
          <p:nvPr/>
        </p:nvSpPr>
        <p:spPr>
          <a:xfrm>
            <a:off x="8159522"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42" name="Freeform 5"/>
          <p:cNvSpPr>
            <a:spLocks noEditPoints="1"/>
          </p:cNvSpPr>
          <p:nvPr/>
        </p:nvSpPr>
        <p:spPr bwMode="auto">
          <a:xfrm>
            <a:off x="7755123"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43" name="TextBox 42"/>
          <p:cNvSpPr txBox="1"/>
          <p:nvPr/>
        </p:nvSpPr>
        <p:spPr>
          <a:xfrm>
            <a:off x="7508629"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44" name="Freeform 5"/>
          <p:cNvSpPr>
            <a:spLocks noEditPoints="1"/>
          </p:cNvSpPr>
          <p:nvPr/>
        </p:nvSpPr>
        <p:spPr bwMode="auto">
          <a:xfrm>
            <a:off x="9050151"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46" name="TextBox 45"/>
          <p:cNvSpPr txBox="1"/>
          <p:nvPr/>
        </p:nvSpPr>
        <p:spPr>
          <a:xfrm>
            <a:off x="8810415"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47" name="TextBox 46"/>
          <p:cNvSpPr txBox="1"/>
          <p:nvPr/>
        </p:nvSpPr>
        <p:spPr>
          <a:xfrm>
            <a:off x="6621311" y="3649347"/>
            <a:ext cx="1278569" cy="583792"/>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dirty="0">
                <a:gradFill>
                  <a:gsLst>
                    <a:gs pos="2917">
                      <a:srgbClr val="000000"/>
                    </a:gs>
                    <a:gs pos="30000">
                      <a:srgbClr val="000000"/>
                    </a:gs>
                  </a:gsLst>
                  <a:lin ang="5400000" scaled="0"/>
                </a:gradFill>
              </a:rPr>
              <a:t>On-Premises Data Gateway</a:t>
            </a:r>
          </a:p>
        </p:txBody>
      </p:sp>
      <p:sp>
        <p:nvSpPr>
          <p:cNvPr id="33" name="TextBox 32"/>
          <p:cNvSpPr txBox="1"/>
          <p:nvPr/>
        </p:nvSpPr>
        <p:spPr>
          <a:xfrm>
            <a:off x="10095518" y="1497494"/>
            <a:ext cx="1182661" cy="447287"/>
          </a:xfrm>
          <a:prstGeom prst="rect">
            <a:avLst/>
          </a:prstGeom>
          <a:noFill/>
          <a:ln>
            <a:noFill/>
          </a:ln>
        </p:spPr>
        <p:txBody>
          <a:bodyPr wrap="square" lIns="179259" tIns="143407" rIns="179259" bIns="143407" rtlCol="0" anchor="ctr">
            <a:noAutofit/>
          </a:bodyPr>
          <a:lstStyle/>
          <a:p>
            <a:pPr algn="ctr" defTabSz="914192">
              <a:lnSpc>
                <a:spcPct val="90000"/>
              </a:lnSpc>
              <a:spcAft>
                <a:spcPts val="588"/>
              </a:spcAft>
              <a:defRPr/>
            </a:pPr>
            <a:r>
              <a:rPr lang="en-US" sz="1200" kern="0" dirty="0" err="1">
                <a:solidFill>
                  <a:schemeClr val="bg2">
                    <a:lumMod val="75000"/>
                  </a:schemeClr>
                </a:solidFill>
              </a:rPr>
              <a:t>PowerApps</a:t>
            </a:r>
            <a:endParaRPr lang="en-US" sz="1200" kern="0" dirty="0">
              <a:solidFill>
                <a:schemeClr val="bg2">
                  <a:lumMod val="75000"/>
                </a:schemeClr>
              </a:solidFill>
            </a:endParaRPr>
          </a:p>
        </p:txBody>
      </p:sp>
      <p:sp>
        <p:nvSpPr>
          <p:cNvPr id="34" name="TextBox 33"/>
          <p:cNvSpPr txBox="1"/>
          <p:nvPr/>
        </p:nvSpPr>
        <p:spPr>
          <a:xfrm>
            <a:off x="9866372" y="2017056"/>
            <a:ext cx="1371600" cy="431298"/>
          </a:xfrm>
          <a:prstGeom prst="rect">
            <a:avLst/>
          </a:prstGeom>
          <a:noFill/>
          <a:ln>
            <a:noFill/>
          </a:ln>
        </p:spPr>
        <p:txBody>
          <a:bodyPr wrap="square" lIns="179259" tIns="143407" rIns="179259" bIns="143407" rtlCol="0" anchor="ctr">
            <a:noAutofit/>
          </a:bodyPr>
          <a:lstStyle/>
          <a:p>
            <a:pPr algn="ctr" defTabSz="914192">
              <a:lnSpc>
                <a:spcPct val="90000"/>
              </a:lnSpc>
              <a:spcAft>
                <a:spcPts val="588"/>
              </a:spcAft>
              <a:defRPr/>
            </a:pPr>
            <a:r>
              <a:rPr lang="en-US" sz="1200" kern="0" dirty="0">
                <a:solidFill>
                  <a:schemeClr val="bg2">
                    <a:lumMod val="75000"/>
                  </a:schemeClr>
                </a:solidFill>
              </a:rPr>
              <a:t>Microsoft Flow</a:t>
            </a:r>
          </a:p>
        </p:txBody>
      </p:sp>
      <p:sp>
        <p:nvSpPr>
          <p:cNvPr id="35" name="TextBox 34"/>
          <p:cNvSpPr txBox="1"/>
          <p:nvPr/>
        </p:nvSpPr>
        <p:spPr>
          <a:xfrm>
            <a:off x="10229088" y="2527905"/>
            <a:ext cx="1636998" cy="404347"/>
          </a:xfrm>
          <a:prstGeom prst="rect">
            <a:avLst/>
          </a:prstGeom>
          <a:noFill/>
          <a:ln>
            <a:noFill/>
          </a:ln>
        </p:spPr>
        <p:txBody>
          <a:bodyPr wrap="square" lIns="179259" tIns="143407" rIns="179259" bIns="143407" rtlCol="0" anchor="ctr">
            <a:noAutofit/>
          </a:bodyPr>
          <a:lstStyle/>
          <a:p>
            <a:pPr algn="ctr" defTabSz="914192">
              <a:lnSpc>
                <a:spcPct val="90000"/>
              </a:lnSpc>
              <a:spcAft>
                <a:spcPts val="588"/>
              </a:spcAft>
              <a:defRPr/>
            </a:pPr>
            <a:r>
              <a:rPr lang="en-US" sz="1200" kern="0" dirty="0">
                <a:solidFill>
                  <a:schemeClr val="bg2">
                    <a:lumMod val="75000"/>
                  </a:schemeClr>
                </a:solidFill>
              </a:rPr>
              <a:t>Azure Logic Apps</a:t>
            </a:r>
          </a:p>
        </p:txBody>
      </p:sp>
      <p:pic>
        <p:nvPicPr>
          <p:cNvPr id="36" name="Picture 3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703075" y="1787628"/>
            <a:ext cx="2103121" cy="1192464"/>
          </a:xfrm>
          <a:prstGeom prst="rect">
            <a:avLst/>
          </a:prstGeom>
          <a:ln>
            <a:noFill/>
          </a:ln>
          <a:effectLst>
            <a:outerShdw blurRad="292100" dist="139700" dir="2700000" algn="tl" rotWithShape="0">
              <a:srgbClr val="333333">
                <a:alpha val="65000"/>
              </a:srgbClr>
            </a:outerShdw>
          </a:effectLst>
        </p:spPr>
      </p:pic>
      <p:sp>
        <p:nvSpPr>
          <p:cNvPr id="38" name="TextBox 37"/>
          <p:cNvSpPr txBox="1"/>
          <p:nvPr/>
        </p:nvSpPr>
        <p:spPr>
          <a:xfrm>
            <a:off x="6508262" y="2040245"/>
            <a:ext cx="1376225" cy="634358"/>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dirty="0">
                <a:gradFill>
                  <a:gsLst>
                    <a:gs pos="2917">
                      <a:srgbClr val="000000"/>
                    </a:gs>
                    <a:gs pos="30000">
                      <a:srgbClr val="000000"/>
                    </a:gs>
                  </a:gsLst>
                  <a:lin ang="5400000" scaled="0"/>
                </a:gradFill>
              </a:rPr>
              <a:t>Live Power BI Dashboards and Reports</a:t>
            </a:r>
          </a:p>
        </p:txBody>
      </p:sp>
    </p:spTree>
    <p:extLst>
      <p:ext uri="{BB962C8B-B14F-4D97-AF65-F5344CB8AC3E}">
        <p14:creationId xmlns:p14="http://schemas.microsoft.com/office/powerpoint/2010/main" val="7031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12161520" cy="685800"/>
          </a:xfrm>
          <a:solidFill>
            <a:schemeClr val="bg1"/>
          </a:solidFill>
        </p:spPr>
        <p:txBody>
          <a:bodyPr vert="horz" wrap="square" lIns="146304" tIns="91440" rIns="146304" bIns="91440" rtlCol="0" anchor="t">
            <a:noAutofit/>
          </a:bodyPr>
          <a:lstStyle/>
          <a:p>
            <a:pPr marL="233363"/>
            <a:r>
              <a:rPr lang="en-US" sz="3200" dirty="0">
                <a:solidFill>
                  <a:schemeClr val="tx1"/>
                </a:solidFill>
              </a:rPr>
              <a:t>Power BI Pro</a:t>
            </a:r>
          </a:p>
        </p:txBody>
      </p:sp>
      <p:sp>
        <p:nvSpPr>
          <p:cNvPr id="5" name="Text Placeholder 4"/>
          <p:cNvSpPr>
            <a:spLocks noGrp="1"/>
          </p:cNvSpPr>
          <p:nvPr>
            <p:ph type="body" sz="quarter" idx="10"/>
          </p:nvPr>
        </p:nvSpPr>
        <p:spPr>
          <a:xfrm>
            <a:off x="6188149" y="689212"/>
            <a:ext cx="5454432" cy="5746059"/>
          </a:xfrm>
          <a:solidFill>
            <a:srgbClr val="F2C812"/>
          </a:solidFill>
        </p:spPr>
        <p:txBody>
          <a:bodyPr vert="horz" wrap="square" lIns="182880" tIns="146304" rIns="182880" bIns="146304" rtlCol="0">
            <a:noAutofit/>
          </a:bodyPr>
          <a:lstStyle/>
          <a:p>
            <a:pPr marL="0" indent="0" defTabSz="914400" fontAlgn="base">
              <a:lnSpc>
                <a:spcPct val="100000"/>
              </a:lnSpc>
              <a:spcBef>
                <a:spcPts val="0"/>
              </a:spcBef>
              <a:buNone/>
            </a:pPr>
            <a:endParaRPr lang="en-US" sz="100" dirty="0">
              <a:solidFill>
                <a:schemeClr val="tx1"/>
              </a:solidFill>
              <a:latin typeface="+mn-lt"/>
              <a:ea typeface="Calibri" panose="020F0502020204030204" pitchFamily="34" charset="0"/>
              <a:cs typeface="Times New Roman" panose="02020603050405020304" pitchFamily="18" charset="0"/>
            </a:endParaRPr>
          </a:p>
          <a:p>
            <a:pPr marL="0" indent="0" defTabSz="914400" fontAlgn="base">
              <a:lnSpc>
                <a:spcPct val="100000"/>
              </a:lnSpc>
              <a:spcBef>
                <a:spcPts val="600"/>
              </a:spcBef>
              <a:spcAft>
                <a:spcPts val="600"/>
              </a:spcAft>
              <a:buNone/>
            </a:pPr>
            <a:r>
              <a:rPr lang="en-US" sz="2000" dirty="0">
                <a:solidFill>
                  <a:schemeClr val="tx1"/>
                </a:solidFill>
                <a:latin typeface="+mn-lt"/>
                <a:ea typeface="Calibri" panose="020F0502020204030204" pitchFamily="34" charset="0"/>
                <a:cs typeface="Times New Roman" panose="02020603050405020304" pitchFamily="18" charset="0"/>
              </a:rPr>
              <a:t>	</a:t>
            </a:r>
            <a:r>
              <a:rPr lang="en-US" sz="2400" dirty="0">
                <a:solidFill>
                  <a:schemeClr val="tx1"/>
                </a:solidFill>
                <a:latin typeface="+mn-lt"/>
                <a:ea typeface="Calibri" panose="020F0502020204030204" pitchFamily="34" charset="0"/>
                <a:cs typeface="Times New Roman" panose="02020603050405020304" pitchFamily="18" charset="0"/>
              </a:rPr>
              <a:t>Power BI Pro</a:t>
            </a:r>
          </a:p>
          <a:p>
            <a:pPr marL="573088" lvl="1" indent="-231775" defTabSz="914400" fontAlgn="base">
              <a:lnSpc>
                <a:spcPct val="100000"/>
              </a:lnSpc>
              <a:spcBef>
                <a:spcPts val="1200"/>
              </a:spcBef>
              <a:spcAft>
                <a:spcPts val="600"/>
              </a:spcAft>
              <a:buNone/>
            </a:pPr>
            <a:r>
              <a:rPr lang="en-US" sz="2000" dirty="0">
                <a:solidFill>
                  <a:schemeClr val="tx1"/>
                </a:solidFill>
                <a:latin typeface="+mn-lt"/>
                <a:ea typeface="Calibri" panose="020F0502020204030204" pitchFamily="34" charset="0"/>
                <a:cs typeface="Times New Roman" panose="02020603050405020304" pitchFamily="18" charset="0"/>
              </a:rPr>
              <a:t>Data capacity</a:t>
            </a:r>
          </a:p>
          <a:p>
            <a:pPr marL="573088" lvl="1" indent="-231775" defTabSz="914400" fontAlgn="base">
              <a:lnSpc>
                <a:spcPct val="100000"/>
              </a:lnSpc>
              <a:spcBef>
                <a:spcPts val="0"/>
              </a:spcBef>
              <a:spcAft>
                <a:spcPts val="400"/>
              </a:spcAft>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10 GB/user </a:t>
            </a:r>
          </a:p>
          <a:p>
            <a:pPr marL="341313" lvl="1" indent="0" defTabSz="914400" fontAlgn="base">
              <a:lnSpc>
                <a:spcPct val="100000"/>
              </a:lnSpc>
              <a:spcBef>
                <a:spcPts val="1200"/>
              </a:spcBef>
              <a:spcAft>
                <a:spcPts val="400"/>
              </a:spcAft>
              <a:buNone/>
            </a:pPr>
            <a:r>
              <a:rPr lang="en-US" sz="2000" dirty="0">
                <a:solidFill>
                  <a:schemeClr val="tx1"/>
                </a:solidFill>
                <a:latin typeface="+mn-lt"/>
                <a:ea typeface="Calibri" panose="020F0502020204030204" pitchFamily="34" charset="0"/>
                <a:cs typeface="Times New Roman" panose="02020603050405020304" pitchFamily="18" charset="0"/>
              </a:rPr>
              <a:t>Data refresh</a:t>
            </a:r>
          </a:p>
          <a:p>
            <a:pPr marL="573088" lvl="1" indent="-231775" defTabSz="914400" fontAlgn="base">
              <a:lnSpc>
                <a:spcPct val="100000"/>
              </a:lnSpc>
              <a:spcBef>
                <a:spcPts val="0"/>
              </a:spcBef>
              <a:spcAft>
                <a:spcPts val="400"/>
              </a:spcAft>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Up to 8 x per day</a:t>
            </a:r>
          </a:p>
          <a:p>
            <a:pPr marL="573088" lvl="1" indent="-231775" defTabSz="914400" fontAlgn="base">
              <a:lnSpc>
                <a:spcPct val="100000"/>
              </a:lnSpc>
              <a:spcBef>
                <a:spcPts val="0"/>
              </a:spcBef>
              <a:spcAft>
                <a:spcPts val="400"/>
              </a:spcAft>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Consume streaming data 1M rows/hour</a:t>
            </a:r>
          </a:p>
          <a:p>
            <a:pPr marL="573088" lvl="1" indent="-231775" defTabSz="914400" fontAlgn="base">
              <a:lnSpc>
                <a:spcPct val="100000"/>
              </a:lnSpc>
              <a:spcBef>
                <a:spcPts val="0"/>
              </a:spcBef>
              <a:spcAft>
                <a:spcPts val="400"/>
              </a:spcAft>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Live data sources</a:t>
            </a:r>
          </a:p>
          <a:p>
            <a:pPr marL="573088" lvl="1" indent="-231775" defTabSz="914400" fontAlgn="base">
              <a:lnSpc>
                <a:spcPct val="100000"/>
              </a:lnSpc>
              <a:spcBef>
                <a:spcPts val="0"/>
              </a:spcBef>
              <a:spcAft>
                <a:spcPts val="400"/>
              </a:spcAft>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Access on-premises data with Gateways</a:t>
            </a:r>
            <a:endParaRPr lang="en-US" sz="1800" dirty="0">
              <a:solidFill>
                <a:schemeClr val="tx1"/>
              </a:solidFill>
              <a:latin typeface="+mn-lt"/>
              <a:ea typeface="Calibri" panose="020F0502020204030204" pitchFamily="34" charset="0"/>
              <a:cs typeface="Times New Roman" panose="02020603050405020304" pitchFamily="18" charset="0"/>
            </a:endParaRPr>
          </a:p>
          <a:p>
            <a:pPr marL="341313" lvl="1" indent="0" defTabSz="914400" fontAlgn="base">
              <a:lnSpc>
                <a:spcPct val="100000"/>
              </a:lnSpc>
              <a:spcBef>
                <a:spcPts val="1200"/>
              </a:spcBef>
              <a:spcAft>
                <a:spcPts val="400"/>
              </a:spcAft>
              <a:buNone/>
            </a:pPr>
            <a:r>
              <a:rPr lang="en-US" sz="2000" dirty="0">
                <a:solidFill>
                  <a:schemeClr val="tx1"/>
                </a:solidFill>
                <a:latin typeface="+mn-lt"/>
                <a:ea typeface="Calibri" panose="020F0502020204030204" pitchFamily="34" charset="0"/>
                <a:cs typeface="Times New Roman" panose="02020603050405020304" pitchFamily="18" charset="0"/>
              </a:rPr>
              <a:t>Collaboration features</a:t>
            </a:r>
          </a:p>
          <a:p>
            <a:pPr marL="573088" lvl="1" indent="-231775" defTabSz="914400" fontAlgn="base">
              <a:lnSpc>
                <a:spcPct val="100000"/>
              </a:lnSpc>
              <a:spcBef>
                <a:spcPts val="0"/>
              </a:spcBef>
              <a:spcAft>
                <a:spcPts val="400"/>
              </a:spcAft>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Collaborate with your team using O365 groups </a:t>
            </a:r>
          </a:p>
          <a:p>
            <a:pPr marL="573088" lvl="1" indent="-231775" defTabSz="914400" fontAlgn="base">
              <a:lnSpc>
                <a:spcPct val="100000"/>
              </a:lnSpc>
              <a:spcBef>
                <a:spcPts val="0"/>
              </a:spcBef>
              <a:spcAft>
                <a:spcPts val="400"/>
              </a:spcAft>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Organizational content packs</a:t>
            </a:r>
          </a:p>
          <a:p>
            <a:pPr marL="573088" lvl="1" indent="-231775" defTabSz="914400" fontAlgn="base">
              <a:lnSpc>
                <a:spcPct val="100000"/>
              </a:lnSpc>
              <a:spcBef>
                <a:spcPts val="0"/>
              </a:spcBef>
              <a:spcAft>
                <a:spcPts val="400"/>
              </a:spcAft>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Access control and sharing with AD groups</a:t>
            </a:r>
          </a:p>
          <a:p>
            <a:pPr marL="573088" lvl="1" indent="-231775" defTabSz="914400" fontAlgn="base">
              <a:lnSpc>
                <a:spcPct val="100000"/>
              </a:lnSpc>
              <a:spcBef>
                <a:spcPts val="0"/>
              </a:spcBef>
              <a:spcAft>
                <a:spcPts val="400"/>
              </a:spcAft>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Shared data queries through data catalog</a:t>
            </a:r>
          </a:p>
          <a:p>
            <a:pPr marL="573088" lvl="1" indent="-231775" defTabSz="914400" fontAlgn="base">
              <a:lnSpc>
                <a:spcPct val="100000"/>
              </a:lnSpc>
              <a:spcBef>
                <a:spcPts val="600"/>
              </a:spcBef>
              <a:spcAft>
                <a:spcPts val="600"/>
              </a:spcAft>
              <a:buNone/>
            </a:pPr>
            <a:endParaRPr lang="en-US" sz="1600" dirty="0">
              <a:solidFill>
                <a:schemeClr val="tx1"/>
              </a:solidFill>
              <a:ea typeface="Calibri" panose="020F0502020204030204" pitchFamily="34" charset="0"/>
              <a:cs typeface="Times New Roman" panose="02020603050405020304" pitchFamily="18" charset="0"/>
            </a:endParaRPr>
          </a:p>
        </p:txBody>
      </p:sp>
      <p:sp>
        <p:nvSpPr>
          <p:cNvPr id="7" name="Text Placeholder 4"/>
          <p:cNvSpPr txBox="1">
            <a:spLocks/>
          </p:cNvSpPr>
          <p:nvPr/>
        </p:nvSpPr>
        <p:spPr>
          <a:xfrm>
            <a:off x="168226" y="978876"/>
            <a:ext cx="5700406" cy="4991025"/>
          </a:xfrm>
          <a:prstGeom prst="rect">
            <a:avLst/>
          </a:prstGeom>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406400" marR="0" indent="-182563" algn="l" defTabSz="914367" rtl="0" eaLnBrk="1" fontAlgn="auto" latinLnBrk="0" hangingPunct="1">
              <a:lnSpc>
                <a:spcPct val="90000"/>
              </a:lnSpc>
              <a:spcBef>
                <a:spcPct val="20000"/>
              </a:spcBef>
              <a:spcAft>
                <a:spcPts val="0"/>
              </a:spcAft>
              <a:buClrTx/>
              <a:buSzPct val="90000"/>
              <a:buFont typeface="Segoe UI Light" panose="020B0502040204020203" pitchFamily="34" charset="0"/>
              <a:buChar char="−"/>
              <a:tabLst/>
              <a:defRPr sz="3200" kern="1200" spc="0" baseline="0">
                <a:solidFill>
                  <a:schemeClr val="tx2"/>
                </a:solidFill>
                <a:latin typeface="+mj-lt"/>
                <a:ea typeface="+mn-ea"/>
                <a:cs typeface="+mn-cs"/>
              </a:defRPr>
            </a:lvl2pPr>
            <a:lvl3pPr marL="635000" marR="0" indent="-182563"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8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Power BI Pro offers additional collaboration, data refresh and data capacity features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Power BI Pro is available as 60-day trial</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Guided purchasing experience at </a:t>
            </a:r>
            <a:r>
              <a:rPr lang="en-US" sz="2000" dirty="0">
                <a:solidFill>
                  <a:schemeClr val="tx1"/>
                </a:solidFill>
                <a:ea typeface="Calibri" panose="020F0502020204030204" pitchFamily="34" charset="0"/>
                <a:cs typeface="Times New Roman" panose="02020603050405020304" pitchFamily="18" charset="0"/>
                <a:hlinkClick r:id="rId3"/>
              </a:rPr>
              <a:t>powerbi.com/pricing</a:t>
            </a:r>
            <a:endParaRPr lang="en-US" sz="2000" dirty="0">
              <a:solidFill>
                <a:schemeClr val="tx1"/>
              </a:solidFill>
              <a:ea typeface="Calibri" panose="020F0502020204030204" pitchFamily="34" charset="0"/>
              <a:cs typeface="Times New Roman" panose="02020603050405020304" pitchFamily="18" charset="0"/>
            </a:endParaRP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Individuals can purchase Power BI Pro</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Power BI Pro is included in new O365 E5 plan</a:t>
            </a:r>
          </a:p>
          <a:p>
            <a:pPr marL="223555" lvl="1" indent="0" defTabSz="914400" fontAlgn="base">
              <a:lnSpc>
                <a:spcPct val="100000"/>
              </a:lnSpc>
              <a:spcBef>
                <a:spcPts val="600"/>
              </a:spcBef>
              <a:spcAft>
                <a:spcPts val="600"/>
              </a:spcAft>
              <a:buNone/>
            </a:pPr>
            <a:endParaRPr lang="en-US" sz="1800" dirty="0">
              <a:solidFill>
                <a:schemeClr val="tx1"/>
              </a:solidFill>
              <a:ea typeface="Calibri" panose="020F0502020204030204" pitchFamily="34" charset="0"/>
              <a:cs typeface="Times New Roman" panose="02020603050405020304" pitchFamily="18" charset="0"/>
            </a:endParaRPr>
          </a:p>
          <a:p>
            <a:pPr marL="0" indent="0" defTabSz="914400" fontAlgn="base">
              <a:lnSpc>
                <a:spcPct val="100000"/>
              </a:lnSpc>
              <a:spcBef>
                <a:spcPts val="600"/>
              </a:spcBef>
              <a:spcAft>
                <a:spcPts val="600"/>
              </a:spcAft>
              <a:buFont typeface="Arial" pitchFamily="34" charset="0"/>
              <a:buNone/>
            </a:pPr>
            <a:endParaRPr lang="en-US" sz="2000" dirty="0">
              <a:solidFill>
                <a:schemeClr val="tx1"/>
              </a:solidFill>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4">
            <a:duotone>
              <a:schemeClr val="bg2">
                <a:shade val="45000"/>
                <a:satMod val="135000"/>
              </a:schemeClr>
              <a:prstClr val="white"/>
            </a:duotone>
            <a:lum bright="-32000"/>
          </a:blip>
          <a:stretch>
            <a:fillRect/>
          </a:stretch>
        </p:blipFill>
        <p:spPr>
          <a:xfrm>
            <a:off x="6536529" y="862382"/>
            <a:ext cx="548640" cy="503855"/>
          </a:xfrm>
          <a:prstGeom prst="rect">
            <a:avLst/>
          </a:prstGeom>
        </p:spPr>
      </p:pic>
    </p:spTree>
    <p:extLst>
      <p:ext uri="{BB962C8B-B14F-4D97-AF65-F5344CB8AC3E}">
        <p14:creationId xmlns:p14="http://schemas.microsoft.com/office/powerpoint/2010/main" val="427827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12203371" cy="685800"/>
          </a:xfrm>
          <a:solidFill>
            <a:schemeClr val="bg1"/>
          </a:solidFill>
        </p:spPr>
        <p:txBody>
          <a:bodyPr vert="horz" wrap="square" lIns="146304" tIns="91440" rIns="146304" bIns="91440" rtlCol="0" anchor="t">
            <a:noAutofit/>
          </a:bodyPr>
          <a:lstStyle/>
          <a:p>
            <a:pPr marL="233363"/>
            <a:r>
              <a:rPr lang="en-US" sz="3200" dirty="0">
                <a:solidFill>
                  <a:schemeClr val="tx1"/>
                </a:solidFill>
              </a:rPr>
              <a:t>Supported languages and countries for Power BI</a:t>
            </a:r>
          </a:p>
        </p:txBody>
      </p:sp>
      <p:sp>
        <p:nvSpPr>
          <p:cNvPr id="5" name="Text Placeholder 4"/>
          <p:cNvSpPr>
            <a:spLocks noGrp="1"/>
          </p:cNvSpPr>
          <p:nvPr>
            <p:ph type="body" sz="quarter" idx="10"/>
          </p:nvPr>
        </p:nvSpPr>
        <p:spPr>
          <a:xfrm>
            <a:off x="370194" y="1132764"/>
            <a:ext cx="6289686" cy="4991025"/>
          </a:xfrm>
        </p:spPr>
        <p:txBody>
          <a:bodyPr vert="horz" wrap="square" lIns="182880" tIns="146304" rIns="182880" bIns="146304" rtlCol="0">
            <a:noAutofit/>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Power BI is available in 42 languages (Service and Desktop)</a:t>
            </a:r>
            <a:endParaRPr lang="en-US" sz="1800" dirty="0">
              <a:solidFill>
                <a:schemeClr val="tx1"/>
              </a:solidFill>
              <a:ea typeface="Calibri" panose="020F0502020204030204" pitchFamily="34" charset="0"/>
              <a:cs typeface="Times New Roman" panose="02020603050405020304" pitchFamily="18" charset="0"/>
            </a:endParaRP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Translated:</a:t>
            </a:r>
          </a:p>
          <a:p>
            <a:pPr marL="566455" lvl="1" indent="-342900" defTabSz="914400" fontAlgn="base">
              <a:lnSpc>
                <a:spcPct val="100000"/>
              </a:lnSpc>
              <a:spcBef>
                <a:spcPts val="600"/>
              </a:spcBef>
              <a:spcAft>
                <a:spcPts val="600"/>
              </a:spcAft>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Menus, buttons, messages, other UX elements</a:t>
            </a:r>
          </a:p>
          <a:p>
            <a:pPr marL="566455" lvl="1" indent="-342900" defTabSz="914400" fontAlgn="base">
              <a:lnSpc>
                <a:spcPct val="100000"/>
              </a:lnSpc>
              <a:spcBef>
                <a:spcPts val="600"/>
              </a:spcBef>
              <a:spcAft>
                <a:spcPts val="600"/>
              </a:spcAft>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Based on language preferences in browser settings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In English only:</a:t>
            </a:r>
          </a:p>
          <a:p>
            <a:pPr marL="566455" lvl="1" indent="-342900" defTabSz="914400" fontAlgn="base">
              <a:lnSpc>
                <a:spcPct val="100000"/>
              </a:lnSpc>
              <a:spcBef>
                <a:spcPts val="600"/>
              </a:spcBef>
              <a:spcAft>
                <a:spcPts val="600"/>
              </a:spcAft>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Dashboards and reports based on SaaS content packs</a:t>
            </a:r>
          </a:p>
          <a:p>
            <a:pPr marL="566455" lvl="1" indent="-342900" defTabSz="914400" fontAlgn="base">
              <a:lnSpc>
                <a:spcPct val="100000"/>
              </a:lnSpc>
              <a:spcBef>
                <a:spcPts val="600"/>
              </a:spcBef>
              <a:spcAft>
                <a:spcPts val="600"/>
              </a:spcAft>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Exploring data with Q&amp;A</a:t>
            </a:r>
          </a:p>
          <a:p>
            <a:pPr marL="566455" lvl="1" indent="-342900" defTabSz="914400" fontAlgn="base">
              <a:lnSpc>
                <a:spcPct val="100000"/>
              </a:lnSpc>
              <a:spcBef>
                <a:spcPts val="600"/>
              </a:spcBef>
              <a:spcAft>
                <a:spcPts val="600"/>
              </a:spcAft>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Help content for Power BI</a:t>
            </a:r>
          </a:p>
        </p:txBody>
      </p:sp>
      <p:sp>
        <p:nvSpPr>
          <p:cNvPr id="6" name="Rectangle 5"/>
          <p:cNvSpPr/>
          <p:nvPr/>
        </p:nvSpPr>
        <p:spPr>
          <a:xfrm>
            <a:off x="6586415" y="6262976"/>
            <a:ext cx="5605585" cy="307777"/>
          </a:xfrm>
          <a:prstGeom prst="rect">
            <a:avLst/>
          </a:prstGeom>
        </p:spPr>
        <p:txBody>
          <a:bodyPr wrap="square">
            <a:spAutoFit/>
          </a:bodyPr>
          <a:lstStyle/>
          <a:p>
            <a:pPr fontAlgn="base">
              <a:spcBef>
                <a:spcPts val="600"/>
              </a:spcBef>
              <a:spcAft>
                <a:spcPts val="600"/>
              </a:spcAft>
            </a:pPr>
            <a:r>
              <a:rPr lang="en-US" sz="1400" dirty="0">
                <a:solidFill>
                  <a:schemeClr val="bg2">
                    <a:lumMod val="75000"/>
                  </a:schemeClr>
                </a:solidFill>
              </a:rPr>
              <a:t>Please refer to powerbi.com for supported languages and countries</a:t>
            </a:r>
          </a:p>
        </p:txBody>
      </p:sp>
      <p:pic>
        <p:nvPicPr>
          <p:cNvPr id="2" name="Picture 1"/>
          <p:cNvPicPr>
            <a:picLocks noChangeAspect="1"/>
          </p:cNvPicPr>
          <p:nvPr/>
        </p:nvPicPr>
        <p:blipFill>
          <a:blip r:embed="rId3"/>
          <a:stretch>
            <a:fillRect/>
          </a:stretch>
        </p:blipFill>
        <p:spPr>
          <a:xfrm>
            <a:off x="6586415" y="1591469"/>
            <a:ext cx="5303520" cy="2849397"/>
          </a:xfrm>
          <a:prstGeom prst="rect">
            <a:avLst/>
          </a:prstGeom>
        </p:spPr>
      </p:pic>
    </p:spTree>
    <p:extLst>
      <p:ext uri="{BB962C8B-B14F-4D97-AF65-F5344CB8AC3E}">
        <p14:creationId xmlns:p14="http://schemas.microsoft.com/office/powerpoint/2010/main" val="47053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7318" y="1071950"/>
            <a:ext cx="5619605" cy="5372370"/>
          </a:xfrm>
        </p:spPr>
        <p:txBody>
          <a:bodyPr vert="horz" wrap="square" lIns="182880" tIns="146304" rIns="182880" bIns="146304" rtlCol="0">
            <a:noAutofit/>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Data from services</a:t>
            </a:r>
          </a:p>
          <a:p>
            <a:pPr marL="692150" lvl="1" indent="-346075" defTabSz="914400" fontAlgn="base">
              <a:lnSpc>
                <a:spcPct val="100000"/>
              </a:lnSpc>
              <a:spcBef>
                <a:spcPts val="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Content packs for SaaS services that you already use, e.g. ….</a:t>
            </a:r>
          </a:p>
          <a:p>
            <a:pPr marL="692150" lvl="1" indent="-346075" defTabSz="914400" fontAlgn="base">
              <a:lnSpc>
                <a:spcPct val="100000"/>
              </a:lnSpc>
              <a:spcBef>
                <a:spcPts val="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Growing number of supported SaaS solutions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Data from databases</a:t>
            </a:r>
          </a:p>
          <a:p>
            <a:pPr marL="692150" lvl="1" indent="-346075" defTabSz="914400" fontAlgn="base">
              <a:lnSpc>
                <a:spcPct val="100000"/>
              </a:lnSpc>
              <a:spcBef>
                <a:spcPts val="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Cloud: Azure SQL Database, Azure SQL Data Warehouse, Spark on HDInsight</a:t>
            </a:r>
          </a:p>
          <a:p>
            <a:pPr marL="692150" lvl="1" indent="-346075" defTabSz="914400" fontAlgn="base">
              <a:lnSpc>
                <a:spcPct val="100000"/>
              </a:lnSpc>
              <a:spcBef>
                <a:spcPts val="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On-premise: SQL Server Analysis Services tabular or multi-dimensional, SQL Server, SAP HANA, Oracle, Teradata (Gateway required)</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Data from your organization</a:t>
            </a:r>
          </a:p>
          <a:p>
            <a:pPr marL="692150" lvl="1" indent="-346075" defTabSz="914400" fontAlgn="base">
              <a:lnSpc>
                <a:spcPct val="100000"/>
              </a:lnSpc>
              <a:spcBef>
                <a:spcPts val="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Content published by others in your org (organizational content packs)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Data from files</a:t>
            </a:r>
          </a:p>
          <a:p>
            <a:pPr marL="692150" lvl="1" indent="-346075" defTabSz="914400" fontAlgn="base">
              <a:lnSpc>
                <a:spcPct val="100000"/>
              </a:lnSpc>
              <a:spcBef>
                <a:spcPts val="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Import data from Excel, Power BI Desktop, or CSV files</a:t>
            </a:r>
          </a:p>
          <a:p>
            <a:pPr marL="692150" lvl="1" indent="-346075" defTabSz="914400" fontAlgn="base">
              <a:lnSpc>
                <a:spcPct val="100000"/>
              </a:lnSpc>
              <a:spcBef>
                <a:spcPts val="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Connect, manage and view Excel in Power BI</a:t>
            </a:r>
          </a:p>
        </p:txBody>
      </p:sp>
      <p:grpSp>
        <p:nvGrpSpPr>
          <p:cNvPr id="13" name="Group 12"/>
          <p:cNvGrpSpPr/>
          <p:nvPr/>
        </p:nvGrpSpPr>
        <p:grpSpPr>
          <a:xfrm>
            <a:off x="-1464" y="487"/>
            <a:ext cx="2850524" cy="6857027"/>
            <a:chOff x="-1464" y="487"/>
            <a:chExt cx="2850524" cy="6857027"/>
          </a:xfrm>
        </p:grpSpPr>
        <p:sp>
          <p:nvSpPr>
            <p:cNvPr id="225"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145"/>
            <p:cNvSpPr/>
            <p:nvPr/>
          </p:nvSpPr>
          <p:spPr bwMode="auto">
            <a:xfrm>
              <a:off x="696151" y="1145838"/>
              <a:ext cx="2018233"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SaaS solutions</a:t>
              </a:r>
            </a:p>
            <a:p>
              <a:pPr defTabSz="914367">
                <a:spcAft>
                  <a:spcPts val="600"/>
                </a:spcAft>
              </a:pPr>
              <a:r>
                <a:rPr lang="en-US" sz="1200" b="1" i="1" dirty="0">
                  <a:solidFill>
                    <a:srgbClr val="F2C812"/>
                  </a:solidFill>
                  <a:cs typeface="Segoe UI Light" panose="020B0502040204020203" pitchFamily="34" charset="0"/>
                </a:rPr>
                <a:t>e.g. Marketo, Salesforce, Quickbooks, Google Analytics…</a:t>
              </a:r>
            </a:p>
          </p:txBody>
        </p:sp>
        <p:grpSp>
          <p:nvGrpSpPr>
            <p:cNvPr id="16" name="Group 15"/>
            <p:cNvGrpSpPr/>
            <p:nvPr/>
          </p:nvGrpSpPr>
          <p:grpSpPr>
            <a:xfrm>
              <a:off x="219373" y="1123407"/>
              <a:ext cx="433844" cy="433844"/>
              <a:chOff x="440005" y="1126788"/>
              <a:chExt cx="296322" cy="296322"/>
            </a:xfrm>
          </p:grpSpPr>
          <p:sp>
            <p:nvSpPr>
              <p:cNvPr id="104" name="Oval 147"/>
              <p:cNvSpPr/>
              <p:nvPr/>
            </p:nvSpPr>
            <p:spPr bwMode="auto">
              <a:xfrm>
                <a:off x="440005" y="1126788"/>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5" name="Group 332"/>
              <p:cNvGrpSpPr/>
              <p:nvPr/>
            </p:nvGrpSpPr>
            <p:grpSpPr>
              <a:xfrm>
                <a:off x="482167" y="1188302"/>
                <a:ext cx="211997" cy="173294"/>
                <a:chOff x="2123129" y="1797431"/>
                <a:chExt cx="2472585" cy="2021180"/>
              </a:xfrm>
            </p:grpSpPr>
            <p:sp>
              <p:nvSpPr>
                <p:cNvPr id="106"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07"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grpSp>
        <p:sp>
          <p:nvSpPr>
            <p:cNvPr id="111" name="Rectangle 152"/>
            <p:cNvSpPr/>
            <p:nvPr/>
          </p:nvSpPr>
          <p:spPr bwMode="auto">
            <a:xfrm>
              <a:off x="696152" y="2108983"/>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On-premises Data</a:t>
              </a:r>
            </a:p>
          </p:txBody>
        </p:sp>
        <p:grpSp>
          <p:nvGrpSpPr>
            <p:cNvPr id="23" name="Group 22"/>
            <p:cNvGrpSpPr/>
            <p:nvPr/>
          </p:nvGrpSpPr>
          <p:grpSpPr>
            <a:xfrm>
              <a:off x="219373" y="2084239"/>
              <a:ext cx="433844" cy="433844"/>
              <a:chOff x="362344" y="1619875"/>
              <a:chExt cx="433844" cy="433844"/>
            </a:xfrm>
            <a:solidFill>
              <a:schemeClr val="bg1"/>
            </a:solidFill>
          </p:grpSpPr>
          <p:sp>
            <p:nvSpPr>
              <p:cNvPr id="114" name="Oval 154"/>
              <p:cNvSpPr/>
              <p:nvPr/>
            </p:nvSpPr>
            <p:spPr bwMode="auto">
              <a:xfrm>
                <a:off x="362344" y="161987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Freeform 30"/>
              <p:cNvSpPr>
                <a:spLocks noEditPoints="1"/>
              </p:cNvSpPr>
              <p:nvPr/>
            </p:nvSpPr>
            <p:spPr bwMode="auto">
              <a:xfrm>
                <a:off x="466510" y="1717551"/>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sp>
          <p:nvSpPr>
            <p:cNvPr id="12" name="TextBox 11"/>
            <p:cNvSpPr txBox="1"/>
            <p:nvPr/>
          </p:nvSpPr>
          <p:spPr>
            <a:xfrm>
              <a:off x="-1464" y="95250"/>
              <a:ext cx="2532630"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dirty="0"/>
                <a:t>Data sources</a:t>
              </a:r>
            </a:p>
          </p:txBody>
        </p:sp>
        <p:grpSp>
          <p:nvGrpSpPr>
            <p:cNvPr id="229" name="Group 228"/>
            <p:cNvGrpSpPr/>
            <p:nvPr/>
          </p:nvGrpSpPr>
          <p:grpSpPr>
            <a:xfrm>
              <a:off x="219373" y="3045071"/>
              <a:ext cx="433844" cy="433844"/>
              <a:chOff x="308694" y="2930520"/>
              <a:chExt cx="433844" cy="433844"/>
            </a:xfrm>
          </p:grpSpPr>
          <p:sp>
            <p:nvSpPr>
              <p:cNvPr id="122" name="Oval 1076"/>
              <p:cNvSpPr/>
              <p:nvPr/>
            </p:nvSpPr>
            <p:spPr bwMode="auto">
              <a:xfrm>
                <a:off x="308694" y="2930520"/>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122"/>
              <p:cNvGrpSpPr/>
              <p:nvPr/>
            </p:nvGrpSpPr>
            <p:grpSpPr>
              <a:xfrm>
                <a:off x="405565" y="3058083"/>
                <a:ext cx="255342" cy="224444"/>
                <a:chOff x="681704" y="2920137"/>
                <a:chExt cx="321649" cy="282726"/>
              </a:xfrm>
              <a:solidFill>
                <a:srgbClr val="00BCF2"/>
              </a:solidFill>
            </p:grpSpPr>
            <p:sp>
              <p:nvSpPr>
                <p:cNvPr id="124"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25"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grpSp>
        <p:sp>
          <p:nvSpPr>
            <p:cNvPr id="112" name="Rectangle 145"/>
            <p:cNvSpPr/>
            <p:nvPr/>
          </p:nvSpPr>
          <p:spPr bwMode="auto">
            <a:xfrm>
              <a:off x="696152" y="3064290"/>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Organizational</a:t>
              </a:r>
              <a:br>
                <a:rPr lang="en-US" sz="1600" b="1" dirty="0">
                  <a:solidFill>
                    <a:srgbClr val="F2C812"/>
                  </a:solidFill>
                  <a:cs typeface="Segoe UI Light" panose="020B0502040204020203" pitchFamily="34" charset="0"/>
                </a:rPr>
              </a:br>
              <a:r>
                <a:rPr lang="en-US" sz="1200" b="1" i="1" dirty="0">
                  <a:solidFill>
                    <a:srgbClr val="F2C812"/>
                  </a:solidFill>
                  <a:cs typeface="Segoe UI Light" panose="020B0502040204020203" pitchFamily="34" charset="0"/>
                </a:rPr>
                <a:t>Corporate data sources or external data services</a:t>
              </a:r>
            </a:p>
          </p:txBody>
        </p:sp>
        <p:grpSp>
          <p:nvGrpSpPr>
            <p:cNvPr id="228" name="Group 227"/>
            <p:cNvGrpSpPr/>
            <p:nvPr/>
          </p:nvGrpSpPr>
          <p:grpSpPr>
            <a:xfrm>
              <a:off x="225818" y="3996981"/>
              <a:ext cx="433844" cy="433847"/>
              <a:chOff x="287435" y="3733762"/>
              <a:chExt cx="433844" cy="433847"/>
            </a:xfrm>
          </p:grpSpPr>
          <p:sp>
            <p:nvSpPr>
              <p:cNvPr id="144" name="Oval 1083"/>
              <p:cNvSpPr/>
              <p:nvPr/>
            </p:nvSpPr>
            <p:spPr bwMode="auto">
              <a:xfrm>
                <a:off x="287435" y="3733762"/>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5" name="Group 379"/>
              <p:cNvGrpSpPr/>
              <p:nvPr/>
            </p:nvGrpSpPr>
            <p:grpSpPr>
              <a:xfrm>
                <a:off x="374922" y="3860807"/>
                <a:ext cx="276799" cy="192696"/>
                <a:chOff x="3543365" y="7242824"/>
                <a:chExt cx="1238250" cy="862020"/>
              </a:xfrm>
              <a:solidFill>
                <a:srgbClr val="00BCF2"/>
              </a:solidFill>
            </p:grpSpPr>
            <p:sp>
              <p:nvSpPr>
                <p:cNvPr id="146"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47"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48" name="Rectangle 129"/>
                <p:cNvSpPr>
                  <a:spLocks noChangeArrowheads="1"/>
                </p:cNvSpPr>
                <p:nvPr/>
              </p:nvSpPr>
              <p:spPr bwMode="auto">
                <a:xfrm>
                  <a:off x="3617978" y="7466657"/>
                  <a:ext cx="231778" cy="193672"/>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49" name="Rectangle 130"/>
                <p:cNvSpPr>
                  <a:spLocks noChangeArrowheads="1"/>
                </p:cNvSpPr>
                <p:nvPr/>
              </p:nvSpPr>
              <p:spPr bwMode="auto">
                <a:xfrm>
                  <a:off x="3617978" y="7242824"/>
                  <a:ext cx="231778" cy="195264"/>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50"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51"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53"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54"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05"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06"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07"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08" name="Rectangle 138"/>
                <p:cNvSpPr>
                  <a:spLocks noChangeArrowheads="1"/>
                </p:cNvSpPr>
                <p:nvPr/>
              </p:nvSpPr>
              <p:spPr bwMode="auto">
                <a:xfrm>
                  <a:off x="4449825" y="7911159"/>
                  <a:ext cx="231778" cy="193672"/>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09"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10"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11"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13"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grpSp>
        <p:sp>
          <p:nvSpPr>
            <p:cNvPr id="120" name="Rectangle 152"/>
            <p:cNvSpPr/>
            <p:nvPr/>
          </p:nvSpPr>
          <p:spPr bwMode="auto">
            <a:xfrm>
              <a:off x="696152" y="4027435"/>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Azure services</a:t>
              </a:r>
            </a:p>
            <a:p>
              <a:pPr defTabSz="914367"/>
              <a:r>
                <a:rPr lang="en-US" sz="1200" b="1" dirty="0">
                  <a:solidFill>
                    <a:srgbClr val="F2C812"/>
                  </a:solidFill>
                  <a:cs typeface="Segoe UI Light" panose="020B0502040204020203" pitchFamily="34" charset="0"/>
                </a:rPr>
                <a:t>Azure SQL, Stream Analytics…</a:t>
              </a:r>
            </a:p>
          </p:txBody>
        </p:sp>
        <p:sp>
          <p:nvSpPr>
            <p:cNvPr id="232" name="Oval 162"/>
            <p:cNvSpPr/>
            <p:nvPr/>
          </p:nvSpPr>
          <p:spPr bwMode="auto">
            <a:xfrm>
              <a:off x="219373" y="592757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52"/>
            <p:cNvSpPr/>
            <p:nvPr/>
          </p:nvSpPr>
          <p:spPr bwMode="auto">
            <a:xfrm>
              <a:off x="696151" y="6074223"/>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Power BI Desktop files</a:t>
              </a:r>
            </a:p>
            <a:p>
              <a:pPr defTabSz="914367"/>
              <a:r>
                <a:rPr lang="en-US" sz="1200" b="1" i="1" dirty="0">
                  <a:solidFill>
                    <a:srgbClr val="F2C812"/>
                  </a:solidFill>
                  <a:cs typeface="Segoe UI Light" panose="020B0502040204020203" pitchFamily="34" charset="0"/>
                </a:rPr>
                <a:t>Data from files, databases, Azure, and other sources</a:t>
              </a:r>
            </a:p>
          </p:txBody>
        </p:sp>
        <p:sp>
          <p:nvSpPr>
            <p:cNvPr id="130" name="Rectangle 145"/>
            <p:cNvSpPr/>
            <p:nvPr/>
          </p:nvSpPr>
          <p:spPr bwMode="auto">
            <a:xfrm>
              <a:off x="696152" y="4982742"/>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Excel and CSV files</a:t>
              </a:r>
            </a:p>
          </p:txBody>
        </p:sp>
        <p:sp>
          <p:nvSpPr>
            <p:cNvPr id="220" name="Oval 162"/>
            <p:cNvSpPr/>
            <p:nvPr/>
          </p:nvSpPr>
          <p:spPr bwMode="auto">
            <a:xfrm>
              <a:off x="219373" y="4966738"/>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83" name="Picture 82"/>
          <p:cNvPicPr>
            <a:picLocks noChangeAspect="1"/>
          </p:cNvPicPr>
          <p:nvPr/>
        </p:nvPicPr>
        <p:blipFill rotWithShape="1">
          <a:blip r:embed="rId3"/>
          <a:srcRect l="6503" t="21287" r="74698" b="20220"/>
          <a:stretch/>
        </p:blipFill>
        <p:spPr>
          <a:xfrm>
            <a:off x="337369" y="6025748"/>
            <a:ext cx="228600" cy="231962"/>
          </a:xfrm>
          <a:prstGeom prst="rect">
            <a:avLst/>
          </a:prstGeom>
        </p:spPr>
      </p:pic>
      <p:sp>
        <p:nvSpPr>
          <p:cNvPr id="5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dirty="0">
                <a:solidFill>
                  <a:schemeClr val="tx1"/>
                </a:solidFill>
              </a:rPr>
              <a:t>Built-in connectivity for all your data</a:t>
            </a:r>
            <a:endParaRPr lang="en-IN" sz="3600" dirty="0">
              <a:solidFill>
                <a:schemeClr val="tx1"/>
              </a:solidFill>
            </a:endParaRPr>
          </a:p>
        </p:txBody>
      </p:sp>
      <p:pic>
        <p:nvPicPr>
          <p:cNvPr id="2" name="Picture 1"/>
          <p:cNvPicPr>
            <a:picLocks noChangeAspect="1"/>
          </p:cNvPicPr>
          <p:nvPr/>
        </p:nvPicPr>
        <p:blipFill>
          <a:blip r:embed="rId4"/>
          <a:stretch>
            <a:fillRect/>
          </a:stretch>
        </p:blipFill>
        <p:spPr>
          <a:xfrm>
            <a:off x="8201544" y="2247928"/>
            <a:ext cx="3657600" cy="1911220"/>
          </a:xfrm>
          <a:prstGeom prst="rect">
            <a:avLst/>
          </a:prstGeom>
          <a:effectLst>
            <a:outerShdw blurRad="50800" dist="38100" dir="2700000" algn="tl" rotWithShape="0">
              <a:prstClr val="black">
                <a:alpha val="40000"/>
              </a:prstClr>
            </a:outerShdw>
          </a:effectLst>
        </p:spPr>
      </p:pic>
      <p:pic>
        <p:nvPicPr>
          <p:cNvPr id="51" name="Picture 50"/>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331092" y="5071644"/>
            <a:ext cx="236260" cy="236260"/>
          </a:xfrm>
          <a:prstGeom prst="rect">
            <a:avLst/>
          </a:prstGeom>
        </p:spPr>
      </p:pic>
    </p:spTree>
    <p:extLst>
      <p:ext uri="{BB962C8B-B14F-4D97-AF65-F5344CB8AC3E}">
        <p14:creationId xmlns:p14="http://schemas.microsoft.com/office/powerpoint/2010/main" val="379886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noChangeAspect="1"/>
          </p:cNvSpPr>
          <p:nvPr>
            <p:ph type="body" sz="quarter" idx="10"/>
          </p:nvPr>
        </p:nvSpPr>
        <p:spPr>
          <a:xfrm>
            <a:off x="2856157" y="1142555"/>
            <a:ext cx="4612041" cy="4785017"/>
          </a:xfrm>
        </p:spPr>
        <p:txBody>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Connect to cloud services you already use - popular SaaS solutions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Quickly start with solution-specific content packs which include</a:t>
            </a:r>
          </a:p>
          <a:p>
            <a:pPr marL="571500" lvl="1" indent="-228600">
              <a:lnSpc>
                <a:spcPct val="100000"/>
              </a:lnSpc>
              <a:spcBef>
                <a:spcPts val="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pre-configured dashboards</a:t>
            </a:r>
          </a:p>
          <a:p>
            <a:pPr marL="571500" lvl="1" indent="-228600">
              <a:lnSpc>
                <a:spcPct val="100000"/>
              </a:lnSpc>
              <a:spcBef>
                <a:spcPts val="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reports</a:t>
            </a:r>
          </a:p>
          <a:p>
            <a:pPr marL="571500" lvl="1" indent="-228600">
              <a:lnSpc>
                <a:spcPct val="100000"/>
              </a:lnSpc>
              <a:spcBef>
                <a:spcPts val="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data models and queries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Explore data with fast data processing</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Automatic data refresh is built-in</a:t>
            </a:r>
          </a:p>
        </p:txBody>
      </p:sp>
      <p:grpSp>
        <p:nvGrpSpPr>
          <p:cNvPr id="190" name="Group 189"/>
          <p:cNvGrpSpPr/>
          <p:nvPr/>
        </p:nvGrpSpPr>
        <p:grpSpPr>
          <a:xfrm>
            <a:off x="-1464" y="487"/>
            <a:ext cx="2850524" cy="6857027"/>
            <a:chOff x="-1464" y="487"/>
            <a:chExt cx="2850524" cy="6857027"/>
          </a:xfrm>
        </p:grpSpPr>
        <p:sp>
          <p:nvSpPr>
            <p:cNvPr id="191"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Rectangle 145"/>
            <p:cNvSpPr/>
            <p:nvPr/>
          </p:nvSpPr>
          <p:spPr bwMode="auto">
            <a:xfrm>
              <a:off x="696151" y="1145838"/>
              <a:ext cx="1995533"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SaaS solutions</a:t>
              </a:r>
            </a:p>
            <a:p>
              <a:pPr defTabSz="914367">
                <a:spcAft>
                  <a:spcPts val="600"/>
                </a:spcAft>
              </a:pPr>
              <a:r>
                <a:rPr lang="en-US" sz="1200" b="1" i="1" dirty="0">
                  <a:solidFill>
                    <a:srgbClr val="F2C812"/>
                  </a:solidFill>
                  <a:cs typeface="Segoe UI Light" panose="020B0502040204020203" pitchFamily="34" charset="0"/>
                </a:rPr>
                <a:t>e.g. Marketo, Salesforce, Quickbooks, Google Analytics</a:t>
              </a:r>
            </a:p>
          </p:txBody>
        </p:sp>
        <p:grpSp>
          <p:nvGrpSpPr>
            <p:cNvPr id="194" name="Group 193"/>
            <p:cNvGrpSpPr/>
            <p:nvPr/>
          </p:nvGrpSpPr>
          <p:grpSpPr>
            <a:xfrm>
              <a:off x="219373" y="1123407"/>
              <a:ext cx="433844" cy="433844"/>
              <a:chOff x="440005" y="1126788"/>
              <a:chExt cx="296322" cy="296322"/>
            </a:xfrm>
          </p:grpSpPr>
          <p:sp>
            <p:nvSpPr>
              <p:cNvPr id="233" name="Oval 147"/>
              <p:cNvSpPr/>
              <p:nvPr/>
            </p:nvSpPr>
            <p:spPr bwMode="auto">
              <a:xfrm>
                <a:off x="440005" y="1126788"/>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4" name="Group 332"/>
              <p:cNvGrpSpPr/>
              <p:nvPr/>
            </p:nvGrpSpPr>
            <p:grpSpPr>
              <a:xfrm>
                <a:off x="482167" y="1188302"/>
                <a:ext cx="211997" cy="173294"/>
                <a:chOff x="2123129" y="1797431"/>
                <a:chExt cx="2472585" cy="2021180"/>
              </a:xfrm>
            </p:grpSpPr>
            <p:sp>
              <p:nvSpPr>
                <p:cNvPr id="235"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36"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grpSp>
        <p:sp>
          <p:nvSpPr>
            <p:cNvPr id="195" name="Rectangle 152"/>
            <p:cNvSpPr/>
            <p:nvPr/>
          </p:nvSpPr>
          <p:spPr bwMode="auto">
            <a:xfrm>
              <a:off x="696152" y="2108983"/>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On-premises Data</a:t>
              </a:r>
            </a:p>
          </p:txBody>
        </p:sp>
        <p:grpSp>
          <p:nvGrpSpPr>
            <p:cNvPr id="196" name="Group 195"/>
            <p:cNvGrpSpPr/>
            <p:nvPr/>
          </p:nvGrpSpPr>
          <p:grpSpPr>
            <a:xfrm>
              <a:off x="219373" y="2084239"/>
              <a:ext cx="433844" cy="433844"/>
              <a:chOff x="362344" y="1619875"/>
              <a:chExt cx="433844" cy="433844"/>
            </a:xfrm>
            <a:solidFill>
              <a:schemeClr val="bg1"/>
            </a:solidFill>
          </p:grpSpPr>
          <p:sp>
            <p:nvSpPr>
              <p:cNvPr id="231" name="Oval 154"/>
              <p:cNvSpPr/>
              <p:nvPr/>
            </p:nvSpPr>
            <p:spPr bwMode="auto">
              <a:xfrm>
                <a:off x="362344" y="161987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Freeform 30"/>
              <p:cNvSpPr>
                <a:spLocks noEditPoints="1"/>
              </p:cNvSpPr>
              <p:nvPr/>
            </p:nvSpPr>
            <p:spPr bwMode="auto">
              <a:xfrm>
                <a:off x="466510" y="1717551"/>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sp>
          <p:nvSpPr>
            <p:cNvPr id="197" name="TextBox 196"/>
            <p:cNvSpPr txBox="1"/>
            <p:nvPr/>
          </p:nvSpPr>
          <p:spPr>
            <a:xfrm>
              <a:off x="-1464" y="95250"/>
              <a:ext cx="2532630"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dirty="0"/>
                <a:t>Data sources</a:t>
              </a:r>
            </a:p>
          </p:txBody>
        </p:sp>
        <p:grpSp>
          <p:nvGrpSpPr>
            <p:cNvPr id="198" name="Group 197"/>
            <p:cNvGrpSpPr/>
            <p:nvPr/>
          </p:nvGrpSpPr>
          <p:grpSpPr>
            <a:xfrm>
              <a:off x="219373" y="3045071"/>
              <a:ext cx="433844" cy="433844"/>
              <a:chOff x="308694" y="2930520"/>
              <a:chExt cx="433844" cy="433844"/>
            </a:xfrm>
          </p:grpSpPr>
          <p:sp>
            <p:nvSpPr>
              <p:cNvPr id="227" name="Oval 1076"/>
              <p:cNvSpPr/>
              <p:nvPr/>
            </p:nvSpPr>
            <p:spPr bwMode="auto">
              <a:xfrm>
                <a:off x="308694" y="2930520"/>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8" name="Group 227"/>
              <p:cNvGrpSpPr/>
              <p:nvPr/>
            </p:nvGrpSpPr>
            <p:grpSpPr>
              <a:xfrm>
                <a:off x="405565" y="3058083"/>
                <a:ext cx="255342" cy="224444"/>
                <a:chOff x="681704" y="2920137"/>
                <a:chExt cx="321649" cy="282726"/>
              </a:xfrm>
              <a:solidFill>
                <a:srgbClr val="00BCF2"/>
              </a:solidFill>
            </p:grpSpPr>
            <p:sp>
              <p:nvSpPr>
                <p:cNvPr id="229"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30"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grpSp>
        <p:sp>
          <p:nvSpPr>
            <p:cNvPr id="199" name="Rectangle 145"/>
            <p:cNvSpPr/>
            <p:nvPr/>
          </p:nvSpPr>
          <p:spPr bwMode="auto">
            <a:xfrm>
              <a:off x="696152" y="3064290"/>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Organizational</a:t>
              </a:r>
              <a:br>
                <a:rPr lang="en-US" sz="1600" b="1" dirty="0">
                  <a:solidFill>
                    <a:srgbClr val="F2C812"/>
                  </a:solidFill>
                  <a:cs typeface="Segoe UI Light" panose="020B0502040204020203" pitchFamily="34" charset="0"/>
                </a:rPr>
              </a:br>
              <a:r>
                <a:rPr lang="en-US" sz="1200" b="1" i="1" dirty="0">
                  <a:solidFill>
                    <a:srgbClr val="F2C812"/>
                  </a:solidFill>
                  <a:cs typeface="Segoe UI Light" panose="020B0502040204020203" pitchFamily="34" charset="0"/>
                </a:rPr>
                <a:t>Corporate data sources or external data services</a:t>
              </a:r>
            </a:p>
          </p:txBody>
        </p:sp>
        <p:grpSp>
          <p:nvGrpSpPr>
            <p:cNvPr id="200" name="Group 199"/>
            <p:cNvGrpSpPr/>
            <p:nvPr/>
          </p:nvGrpSpPr>
          <p:grpSpPr>
            <a:xfrm>
              <a:off x="225818" y="3996981"/>
              <a:ext cx="433844" cy="433847"/>
              <a:chOff x="287435" y="3733762"/>
              <a:chExt cx="433844" cy="433847"/>
            </a:xfrm>
          </p:grpSpPr>
          <p:sp>
            <p:nvSpPr>
              <p:cNvPr id="209" name="Oval 1083"/>
              <p:cNvSpPr/>
              <p:nvPr/>
            </p:nvSpPr>
            <p:spPr bwMode="auto">
              <a:xfrm>
                <a:off x="287435" y="3733762"/>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0" name="Group 379"/>
              <p:cNvGrpSpPr/>
              <p:nvPr/>
            </p:nvGrpSpPr>
            <p:grpSpPr>
              <a:xfrm>
                <a:off x="374922" y="3860807"/>
                <a:ext cx="276799" cy="192696"/>
                <a:chOff x="3543365" y="7242824"/>
                <a:chExt cx="1238250" cy="862020"/>
              </a:xfrm>
              <a:solidFill>
                <a:srgbClr val="00BCF2"/>
              </a:solidFill>
            </p:grpSpPr>
            <p:sp>
              <p:nvSpPr>
                <p:cNvPr id="211"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12"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13" name="Rectangle 129"/>
                <p:cNvSpPr>
                  <a:spLocks noChangeArrowheads="1"/>
                </p:cNvSpPr>
                <p:nvPr/>
              </p:nvSpPr>
              <p:spPr bwMode="auto">
                <a:xfrm>
                  <a:off x="3617978" y="7466657"/>
                  <a:ext cx="231778" cy="193672"/>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14" name="Rectangle 130"/>
                <p:cNvSpPr>
                  <a:spLocks noChangeArrowheads="1"/>
                </p:cNvSpPr>
                <p:nvPr/>
              </p:nvSpPr>
              <p:spPr bwMode="auto">
                <a:xfrm>
                  <a:off x="3617978" y="7242824"/>
                  <a:ext cx="231778" cy="195264"/>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15"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16"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17"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18"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19"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20"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21"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22" name="Rectangle 138"/>
                <p:cNvSpPr>
                  <a:spLocks noChangeArrowheads="1"/>
                </p:cNvSpPr>
                <p:nvPr/>
              </p:nvSpPr>
              <p:spPr bwMode="auto">
                <a:xfrm>
                  <a:off x="4449825" y="7911159"/>
                  <a:ext cx="231778" cy="193672"/>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23"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24"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25"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26"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grpSp>
        <p:sp>
          <p:nvSpPr>
            <p:cNvPr id="201" name="Rectangle 152"/>
            <p:cNvSpPr/>
            <p:nvPr/>
          </p:nvSpPr>
          <p:spPr bwMode="auto">
            <a:xfrm>
              <a:off x="696152" y="4027435"/>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Azure services</a:t>
              </a:r>
            </a:p>
            <a:p>
              <a:pPr defTabSz="914367"/>
              <a:r>
                <a:rPr lang="en-US" sz="1200" b="1" dirty="0">
                  <a:solidFill>
                    <a:srgbClr val="F2C812"/>
                  </a:solidFill>
                  <a:cs typeface="Segoe UI Light" panose="020B0502040204020203" pitchFamily="34" charset="0"/>
                </a:rPr>
                <a:t>Azure SQL, Stream Analytics…</a:t>
              </a:r>
            </a:p>
          </p:txBody>
        </p:sp>
        <p:sp>
          <p:nvSpPr>
            <p:cNvPr id="202" name="Oval 162"/>
            <p:cNvSpPr/>
            <p:nvPr/>
          </p:nvSpPr>
          <p:spPr bwMode="auto">
            <a:xfrm>
              <a:off x="219373" y="592757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Rectangle 152"/>
            <p:cNvSpPr/>
            <p:nvPr/>
          </p:nvSpPr>
          <p:spPr bwMode="auto">
            <a:xfrm>
              <a:off x="696151" y="6074223"/>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Power BI Desktop files</a:t>
              </a:r>
            </a:p>
            <a:p>
              <a:pPr defTabSz="914367"/>
              <a:r>
                <a:rPr lang="en-US" sz="1200" b="1" i="1" dirty="0">
                  <a:solidFill>
                    <a:srgbClr val="F2C812"/>
                  </a:solidFill>
                  <a:cs typeface="Segoe UI Light" panose="020B0502040204020203" pitchFamily="34" charset="0"/>
                </a:rPr>
                <a:t>Data from files, databases, Azure, and other sources</a:t>
              </a:r>
            </a:p>
          </p:txBody>
        </p:sp>
        <p:sp>
          <p:nvSpPr>
            <p:cNvPr id="204" name="Rectangle 145"/>
            <p:cNvSpPr/>
            <p:nvPr/>
          </p:nvSpPr>
          <p:spPr bwMode="auto">
            <a:xfrm>
              <a:off x="696152" y="4982742"/>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Excel and CSV files</a:t>
              </a:r>
            </a:p>
          </p:txBody>
        </p:sp>
        <p:sp>
          <p:nvSpPr>
            <p:cNvPr id="207" name="Oval 162"/>
            <p:cNvSpPr/>
            <p:nvPr/>
          </p:nvSpPr>
          <p:spPr bwMode="auto">
            <a:xfrm>
              <a:off x="219373" y="4966738"/>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37" name="Picture 236"/>
          <p:cNvPicPr>
            <a:picLocks noChangeAspect="1"/>
          </p:cNvPicPr>
          <p:nvPr/>
        </p:nvPicPr>
        <p:blipFill rotWithShape="1">
          <a:blip r:embed="rId3"/>
          <a:srcRect l="6503" t="21287" r="74698" b="20220"/>
          <a:stretch/>
        </p:blipFill>
        <p:spPr>
          <a:xfrm>
            <a:off x="337369" y="6025748"/>
            <a:ext cx="228600" cy="231962"/>
          </a:xfrm>
          <a:prstGeom prst="rect">
            <a:avLst/>
          </a:prstGeom>
        </p:spPr>
      </p:pic>
      <p:sp>
        <p:nvSpPr>
          <p:cNvPr id="238" name="Rectangle 237"/>
          <p:cNvSpPr/>
          <p:nvPr/>
        </p:nvSpPr>
        <p:spPr bwMode="auto">
          <a:xfrm>
            <a:off x="105509" y="2048122"/>
            <a:ext cx="2392368" cy="4809392"/>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dirty="0">
                <a:solidFill>
                  <a:schemeClr val="tx1"/>
                </a:solidFill>
              </a:rPr>
              <a:t>Start discovering business insights right away</a:t>
            </a:r>
            <a:endParaRPr lang="en-IN" sz="3600" dirty="0">
              <a:solidFill>
                <a:schemeClr val="tx1"/>
              </a:solidFill>
            </a:endParaRPr>
          </a:p>
        </p:txBody>
      </p:sp>
      <p:sp>
        <p:nvSpPr>
          <p:cNvPr id="130" name="Rectangle 129"/>
          <p:cNvSpPr/>
          <p:nvPr/>
        </p:nvSpPr>
        <p:spPr>
          <a:xfrm>
            <a:off x="7188591" y="6361416"/>
            <a:ext cx="5003409" cy="307777"/>
          </a:xfrm>
          <a:prstGeom prst="rect">
            <a:avLst/>
          </a:prstGeom>
        </p:spPr>
        <p:txBody>
          <a:bodyPr wrap="square">
            <a:spAutoFit/>
          </a:bodyPr>
          <a:lstStyle/>
          <a:p>
            <a:pPr fontAlgn="base">
              <a:spcBef>
                <a:spcPts val="600"/>
              </a:spcBef>
              <a:spcAft>
                <a:spcPts val="600"/>
              </a:spcAft>
            </a:pPr>
            <a:r>
              <a:rPr lang="en-US" sz="1400" dirty="0">
                <a:solidFill>
                  <a:schemeClr val="bg2">
                    <a:lumMod val="75000"/>
                  </a:schemeClr>
                </a:solidFill>
              </a:rPr>
              <a:t>Please refer to powerbi.com</a:t>
            </a:r>
            <a:r>
              <a:rPr lang="en-US" sz="1400" dirty="0">
                <a:solidFill>
                  <a:schemeClr val="bg2">
                    <a:lumMod val="75000"/>
                  </a:schemeClr>
                </a:solidFill>
                <a:hlinkClick r:id="rId4"/>
              </a:rPr>
              <a:t> </a:t>
            </a:r>
            <a:r>
              <a:rPr lang="en-US" sz="1400" dirty="0">
                <a:solidFill>
                  <a:schemeClr val="bg2">
                    <a:lumMod val="75000"/>
                  </a:schemeClr>
                </a:solidFill>
              </a:rPr>
              <a:t>for latest list of SaaS partners</a:t>
            </a:r>
            <a:endParaRPr lang="en-US" sz="1400" dirty="0">
              <a:solidFill>
                <a:schemeClr val="bg2">
                  <a:lumMod val="75000"/>
                </a:schemeClr>
              </a:solidFill>
              <a:ea typeface="Calibri" panose="020F0502020204030204" pitchFamily="34" charset="0"/>
              <a:cs typeface="Times New Roman" panose="02020603050405020304" pitchFamily="18" charset="0"/>
            </a:endParaRPr>
          </a:p>
        </p:txBody>
      </p:sp>
      <p:pic>
        <p:nvPicPr>
          <p:cNvPr id="54" name="Picture 53" descr="https://dpspowerbi.blob.core.windows.net/powerbi-prod-media/powerbi.microsoft.com/en-us/documentation/articles/powerbi-content-packs-services/20160520115723/overview.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04295" y="2067977"/>
            <a:ext cx="4572000" cy="2384841"/>
          </a:xfrm>
          <a:prstGeom prst="rect">
            <a:avLst/>
          </a:prstGeom>
          <a:noFill/>
          <a:ln>
            <a:solidFill>
              <a:schemeClr val="tx2">
                <a:lumMod val="20000"/>
                <a:lumOff val="80000"/>
              </a:schemeClr>
            </a:solidFill>
          </a:ln>
          <a:effectLst>
            <a:outerShdw blurRad="50800" dist="38100" dir="2700000" algn="tl" rotWithShape="0">
              <a:prstClr val="black">
                <a:alpha val="40000"/>
              </a:prstClr>
            </a:outerShdw>
          </a:effectLst>
        </p:spPr>
      </p:pic>
      <p:pic>
        <p:nvPicPr>
          <p:cNvPr id="55" name="Picture 54"/>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331092" y="5071644"/>
            <a:ext cx="236260" cy="236260"/>
          </a:xfrm>
          <a:prstGeom prst="rect">
            <a:avLst/>
          </a:prstGeom>
        </p:spPr>
      </p:pic>
    </p:spTree>
    <p:extLst>
      <p:ext uri="{BB962C8B-B14F-4D97-AF65-F5344CB8AC3E}">
        <p14:creationId xmlns:p14="http://schemas.microsoft.com/office/powerpoint/2010/main" val="208059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noChangeAspect="1"/>
          </p:cNvSpPr>
          <p:nvPr>
            <p:ph type="body" sz="quarter" idx="10"/>
          </p:nvPr>
        </p:nvSpPr>
        <p:spPr>
          <a:xfrm>
            <a:off x="2807346" y="1159487"/>
            <a:ext cx="4853993" cy="5217073"/>
          </a:xfrm>
        </p:spPr>
        <p:txBody>
          <a:bodyPr vert="horz" wrap="square" lIns="182880" tIns="146304" rIns="182880" bIns="146304" rtlCol="0">
            <a:noAutofit/>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Connect directly to your existing on-premises data sources:</a:t>
            </a:r>
          </a:p>
          <a:p>
            <a:pPr marL="566455" lvl="1" indent="-342900" defTabSz="914400" fontAlgn="base">
              <a:lnSpc>
                <a:spcPct val="100000"/>
              </a:lnSpc>
              <a:spcBef>
                <a:spcPts val="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Analysis Services</a:t>
            </a:r>
            <a:br>
              <a:rPr lang="en-US" sz="1800" dirty="0">
                <a:solidFill>
                  <a:schemeClr val="tx1"/>
                </a:solidFill>
                <a:ea typeface="Calibri" panose="020F0502020204030204" pitchFamily="34" charset="0"/>
                <a:cs typeface="Times New Roman" panose="02020603050405020304" pitchFamily="18" charset="0"/>
              </a:rPr>
            </a:br>
            <a:r>
              <a:rPr lang="en-US" sz="1800" dirty="0">
                <a:solidFill>
                  <a:schemeClr val="tx1"/>
                </a:solidFill>
                <a:ea typeface="Calibri" panose="020F0502020204030204" pitchFamily="34" charset="0"/>
                <a:cs typeface="Times New Roman" panose="02020603050405020304" pitchFamily="18" charset="0"/>
              </a:rPr>
              <a:t>(tabular and multidimensional)</a:t>
            </a:r>
          </a:p>
          <a:p>
            <a:pPr marL="566455" lvl="1" indent="-342900" defTabSz="914400" fontAlgn="base">
              <a:lnSpc>
                <a:spcPct val="100000"/>
              </a:lnSpc>
              <a:spcBef>
                <a:spcPts val="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SQL Server</a:t>
            </a:r>
          </a:p>
          <a:p>
            <a:pPr marL="566455" lvl="1" indent="-342900" defTabSz="914400" fontAlgn="base">
              <a:lnSpc>
                <a:spcPct val="100000"/>
              </a:lnSpc>
              <a:spcBef>
                <a:spcPts val="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SAP HANA</a:t>
            </a:r>
          </a:p>
          <a:p>
            <a:pPr marL="566455" lvl="1" indent="-342900" defTabSz="914400" fontAlgn="base">
              <a:lnSpc>
                <a:spcPct val="100000"/>
              </a:lnSpc>
              <a:spcBef>
                <a:spcPts val="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Oracle</a:t>
            </a:r>
          </a:p>
          <a:p>
            <a:pPr marL="566455" lvl="1" indent="-342900" defTabSz="914400" fontAlgn="base">
              <a:lnSpc>
                <a:spcPct val="100000"/>
              </a:lnSpc>
              <a:spcBef>
                <a:spcPts val="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Teradata</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Requires On-Premises Data Gateway</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Role-based and row-level data security is applied</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Data remains on-premise, only query is stored in Power BI</a:t>
            </a:r>
          </a:p>
        </p:txBody>
      </p:sp>
      <p:grpSp>
        <p:nvGrpSpPr>
          <p:cNvPr id="131" name="Group 130"/>
          <p:cNvGrpSpPr/>
          <p:nvPr/>
        </p:nvGrpSpPr>
        <p:grpSpPr>
          <a:xfrm>
            <a:off x="-1464" y="487"/>
            <a:ext cx="2850524" cy="6857027"/>
            <a:chOff x="-1464" y="487"/>
            <a:chExt cx="2850524" cy="6857027"/>
          </a:xfrm>
        </p:grpSpPr>
        <p:sp>
          <p:nvSpPr>
            <p:cNvPr id="141"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145"/>
            <p:cNvSpPr/>
            <p:nvPr/>
          </p:nvSpPr>
          <p:spPr bwMode="auto">
            <a:xfrm>
              <a:off x="696151" y="1145838"/>
              <a:ext cx="2064179"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SaaS solutions</a:t>
              </a:r>
            </a:p>
            <a:p>
              <a:pPr defTabSz="914367">
                <a:spcAft>
                  <a:spcPts val="600"/>
                </a:spcAft>
              </a:pPr>
              <a:r>
                <a:rPr lang="en-US" sz="1200" b="1" i="1" dirty="0">
                  <a:solidFill>
                    <a:srgbClr val="F2C812"/>
                  </a:solidFill>
                  <a:cs typeface="Segoe UI Light" panose="020B0502040204020203" pitchFamily="34" charset="0"/>
                </a:rPr>
                <a:t>e.g. Marketo, Salesforce, Quickbooks, Google Analytics…</a:t>
              </a:r>
            </a:p>
          </p:txBody>
        </p:sp>
        <p:grpSp>
          <p:nvGrpSpPr>
            <p:cNvPr id="217" name="Group 216"/>
            <p:cNvGrpSpPr/>
            <p:nvPr/>
          </p:nvGrpSpPr>
          <p:grpSpPr>
            <a:xfrm>
              <a:off x="219373" y="1123407"/>
              <a:ext cx="433844" cy="433844"/>
              <a:chOff x="440005" y="1126788"/>
              <a:chExt cx="296322" cy="296322"/>
            </a:xfrm>
          </p:grpSpPr>
          <p:sp>
            <p:nvSpPr>
              <p:cNvPr id="266" name="Oval 147"/>
              <p:cNvSpPr/>
              <p:nvPr/>
            </p:nvSpPr>
            <p:spPr bwMode="auto">
              <a:xfrm>
                <a:off x="440005" y="1126788"/>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7" name="Group 332"/>
              <p:cNvGrpSpPr/>
              <p:nvPr/>
            </p:nvGrpSpPr>
            <p:grpSpPr>
              <a:xfrm>
                <a:off x="482167" y="1188302"/>
                <a:ext cx="211997" cy="173294"/>
                <a:chOff x="2123129" y="1797431"/>
                <a:chExt cx="2472585" cy="2021180"/>
              </a:xfrm>
            </p:grpSpPr>
            <p:sp>
              <p:nvSpPr>
                <p:cNvPr id="268"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69"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grpSp>
        <p:sp>
          <p:nvSpPr>
            <p:cNvPr id="218" name="Rectangle 152"/>
            <p:cNvSpPr/>
            <p:nvPr/>
          </p:nvSpPr>
          <p:spPr bwMode="auto">
            <a:xfrm>
              <a:off x="696152" y="2108983"/>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On-premises Data</a:t>
              </a:r>
            </a:p>
          </p:txBody>
        </p:sp>
        <p:grpSp>
          <p:nvGrpSpPr>
            <p:cNvPr id="219" name="Group 218"/>
            <p:cNvGrpSpPr/>
            <p:nvPr/>
          </p:nvGrpSpPr>
          <p:grpSpPr>
            <a:xfrm>
              <a:off x="219373" y="2084239"/>
              <a:ext cx="433844" cy="433844"/>
              <a:chOff x="362344" y="1619875"/>
              <a:chExt cx="433844" cy="433844"/>
            </a:xfrm>
            <a:solidFill>
              <a:schemeClr val="bg1"/>
            </a:solidFill>
          </p:grpSpPr>
          <p:sp>
            <p:nvSpPr>
              <p:cNvPr id="264" name="Oval 154"/>
              <p:cNvSpPr/>
              <p:nvPr/>
            </p:nvSpPr>
            <p:spPr bwMode="auto">
              <a:xfrm>
                <a:off x="362344" y="161987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Freeform 30"/>
              <p:cNvSpPr>
                <a:spLocks noEditPoints="1"/>
              </p:cNvSpPr>
              <p:nvPr/>
            </p:nvSpPr>
            <p:spPr bwMode="auto">
              <a:xfrm>
                <a:off x="466510" y="1717551"/>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sp>
          <p:nvSpPr>
            <p:cNvPr id="220" name="TextBox 219"/>
            <p:cNvSpPr txBox="1"/>
            <p:nvPr/>
          </p:nvSpPr>
          <p:spPr>
            <a:xfrm>
              <a:off x="-1464" y="95250"/>
              <a:ext cx="2532630"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dirty="0"/>
                <a:t>Data sources</a:t>
              </a:r>
            </a:p>
          </p:txBody>
        </p:sp>
        <p:grpSp>
          <p:nvGrpSpPr>
            <p:cNvPr id="221" name="Group 220"/>
            <p:cNvGrpSpPr/>
            <p:nvPr/>
          </p:nvGrpSpPr>
          <p:grpSpPr>
            <a:xfrm>
              <a:off x="219373" y="3045071"/>
              <a:ext cx="433844" cy="433844"/>
              <a:chOff x="308694" y="2930520"/>
              <a:chExt cx="433844" cy="433844"/>
            </a:xfrm>
          </p:grpSpPr>
          <p:sp>
            <p:nvSpPr>
              <p:cNvPr id="260" name="Oval 1076"/>
              <p:cNvSpPr/>
              <p:nvPr/>
            </p:nvSpPr>
            <p:spPr bwMode="auto">
              <a:xfrm>
                <a:off x="308694" y="2930520"/>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1" name="Group 260"/>
              <p:cNvGrpSpPr/>
              <p:nvPr/>
            </p:nvGrpSpPr>
            <p:grpSpPr>
              <a:xfrm>
                <a:off x="405565" y="3058083"/>
                <a:ext cx="255342" cy="224444"/>
                <a:chOff x="681704" y="2920137"/>
                <a:chExt cx="321649" cy="282726"/>
              </a:xfrm>
              <a:solidFill>
                <a:srgbClr val="00BCF2"/>
              </a:solidFill>
            </p:grpSpPr>
            <p:sp>
              <p:nvSpPr>
                <p:cNvPr id="262"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63"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grpSp>
        <p:sp>
          <p:nvSpPr>
            <p:cNvPr id="222" name="Rectangle 145"/>
            <p:cNvSpPr/>
            <p:nvPr/>
          </p:nvSpPr>
          <p:spPr bwMode="auto">
            <a:xfrm>
              <a:off x="696152" y="3064290"/>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Organizational</a:t>
              </a:r>
              <a:br>
                <a:rPr lang="en-US" sz="1600" b="1" dirty="0">
                  <a:solidFill>
                    <a:srgbClr val="F2C812"/>
                  </a:solidFill>
                  <a:cs typeface="Segoe UI Light" panose="020B0502040204020203" pitchFamily="34" charset="0"/>
                </a:rPr>
              </a:br>
              <a:r>
                <a:rPr lang="en-US" sz="1200" b="1" i="1" dirty="0">
                  <a:solidFill>
                    <a:srgbClr val="F2C812"/>
                  </a:solidFill>
                  <a:cs typeface="Segoe UI Light" panose="020B0502040204020203" pitchFamily="34" charset="0"/>
                </a:rPr>
                <a:t>Corporate data sources or external data services</a:t>
              </a:r>
            </a:p>
          </p:txBody>
        </p:sp>
        <p:grpSp>
          <p:nvGrpSpPr>
            <p:cNvPr id="223" name="Group 222"/>
            <p:cNvGrpSpPr/>
            <p:nvPr/>
          </p:nvGrpSpPr>
          <p:grpSpPr>
            <a:xfrm>
              <a:off x="225818" y="3996981"/>
              <a:ext cx="433844" cy="433847"/>
              <a:chOff x="287435" y="3733762"/>
              <a:chExt cx="433844" cy="433847"/>
            </a:xfrm>
          </p:grpSpPr>
          <p:sp>
            <p:nvSpPr>
              <p:cNvPr id="242" name="Oval 1083"/>
              <p:cNvSpPr/>
              <p:nvPr/>
            </p:nvSpPr>
            <p:spPr bwMode="auto">
              <a:xfrm>
                <a:off x="287435" y="3733762"/>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43" name="Group 379"/>
              <p:cNvGrpSpPr/>
              <p:nvPr/>
            </p:nvGrpSpPr>
            <p:grpSpPr>
              <a:xfrm>
                <a:off x="374922" y="3860807"/>
                <a:ext cx="276799" cy="192696"/>
                <a:chOff x="3543365" y="7242824"/>
                <a:chExt cx="1238250" cy="862020"/>
              </a:xfrm>
              <a:solidFill>
                <a:srgbClr val="00BCF2"/>
              </a:solidFill>
            </p:grpSpPr>
            <p:sp>
              <p:nvSpPr>
                <p:cNvPr id="244"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45"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46" name="Rectangle 129"/>
                <p:cNvSpPr>
                  <a:spLocks noChangeArrowheads="1"/>
                </p:cNvSpPr>
                <p:nvPr/>
              </p:nvSpPr>
              <p:spPr bwMode="auto">
                <a:xfrm>
                  <a:off x="3617978" y="7466657"/>
                  <a:ext cx="231778" cy="193672"/>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47" name="Rectangle 130"/>
                <p:cNvSpPr>
                  <a:spLocks noChangeArrowheads="1"/>
                </p:cNvSpPr>
                <p:nvPr/>
              </p:nvSpPr>
              <p:spPr bwMode="auto">
                <a:xfrm>
                  <a:off x="3617978" y="7242824"/>
                  <a:ext cx="231778" cy="195264"/>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48"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49"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50"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51"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52"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53"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54"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55" name="Rectangle 138"/>
                <p:cNvSpPr>
                  <a:spLocks noChangeArrowheads="1"/>
                </p:cNvSpPr>
                <p:nvPr/>
              </p:nvSpPr>
              <p:spPr bwMode="auto">
                <a:xfrm>
                  <a:off x="4449825" y="7911159"/>
                  <a:ext cx="231778" cy="193672"/>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56"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57"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58"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259"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grpSp>
        <p:sp>
          <p:nvSpPr>
            <p:cNvPr id="234" name="Rectangle 152"/>
            <p:cNvSpPr/>
            <p:nvPr/>
          </p:nvSpPr>
          <p:spPr bwMode="auto">
            <a:xfrm>
              <a:off x="696152" y="4027435"/>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Azure services</a:t>
              </a:r>
            </a:p>
            <a:p>
              <a:pPr defTabSz="914367"/>
              <a:r>
                <a:rPr lang="en-US" sz="1200" b="1" dirty="0">
                  <a:solidFill>
                    <a:srgbClr val="F2C812"/>
                  </a:solidFill>
                  <a:cs typeface="Segoe UI Light" panose="020B0502040204020203" pitchFamily="34" charset="0"/>
                </a:rPr>
                <a:t>Azure SQL, Stream Analytics…</a:t>
              </a:r>
            </a:p>
          </p:txBody>
        </p:sp>
        <p:sp>
          <p:nvSpPr>
            <p:cNvPr id="235" name="Oval 162"/>
            <p:cNvSpPr/>
            <p:nvPr/>
          </p:nvSpPr>
          <p:spPr bwMode="auto">
            <a:xfrm>
              <a:off x="219373" y="592757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152"/>
            <p:cNvSpPr/>
            <p:nvPr/>
          </p:nvSpPr>
          <p:spPr bwMode="auto">
            <a:xfrm>
              <a:off x="696151" y="6074223"/>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Power BI Desktop files</a:t>
              </a:r>
            </a:p>
            <a:p>
              <a:pPr defTabSz="914367"/>
              <a:r>
                <a:rPr lang="en-US" sz="1200" b="1" i="1" dirty="0">
                  <a:solidFill>
                    <a:srgbClr val="F2C812"/>
                  </a:solidFill>
                  <a:cs typeface="Segoe UI Light" panose="020B0502040204020203" pitchFamily="34" charset="0"/>
                </a:rPr>
                <a:t>Data from files, databases, Azure, and other sources</a:t>
              </a:r>
            </a:p>
          </p:txBody>
        </p:sp>
        <p:sp>
          <p:nvSpPr>
            <p:cNvPr id="237" name="Rectangle 145"/>
            <p:cNvSpPr/>
            <p:nvPr/>
          </p:nvSpPr>
          <p:spPr bwMode="auto">
            <a:xfrm>
              <a:off x="696152" y="4982742"/>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Excel and CSV files</a:t>
              </a:r>
            </a:p>
          </p:txBody>
        </p:sp>
        <p:sp>
          <p:nvSpPr>
            <p:cNvPr id="240" name="Oval 162"/>
            <p:cNvSpPr/>
            <p:nvPr/>
          </p:nvSpPr>
          <p:spPr bwMode="auto">
            <a:xfrm>
              <a:off x="219373" y="4966738"/>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70" name="Picture 269"/>
          <p:cNvPicPr>
            <a:picLocks noChangeAspect="1"/>
          </p:cNvPicPr>
          <p:nvPr/>
        </p:nvPicPr>
        <p:blipFill rotWithShape="1">
          <a:blip r:embed="rId3"/>
          <a:srcRect l="6503" t="21287" r="74698" b="20220"/>
          <a:stretch/>
        </p:blipFill>
        <p:spPr>
          <a:xfrm>
            <a:off x="337369" y="6025748"/>
            <a:ext cx="228600" cy="231962"/>
          </a:xfrm>
          <a:prstGeom prst="rect">
            <a:avLst/>
          </a:prstGeom>
        </p:spPr>
      </p:pic>
      <p:sp>
        <p:nvSpPr>
          <p:cNvPr id="271" name="Rectangle 270"/>
          <p:cNvSpPr/>
          <p:nvPr/>
        </p:nvSpPr>
        <p:spPr bwMode="auto">
          <a:xfrm>
            <a:off x="124817" y="2768949"/>
            <a:ext cx="2373060" cy="4088565"/>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271"/>
          <p:cNvSpPr/>
          <p:nvPr/>
        </p:nvSpPr>
        <p:spPr bwMode="auto">
          <a:xfrm>
            <a:off x="68017" y="715571"/>
            <a:ext cx="2457811" cy="1117802"/>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dirty="0">
                <a:solidFill>
                  <a:schemeClr val="tx1"/>
                </a:solidFill>
              </a:rPr>
              <a:t>Connect live to your on-premises data</a:t>
            </a:r>
          </a:p>
          <a:p>
            <a:pPr marL="168275"/>
            <a:endParaRPr lang="en-IN" sz="3600" dirty="0">
              <a:solidFill>
                <a:schemeClr val="tx1"/>
              </a:solidFill>
            </a:endParaRPr>
          </a:p>
        </p:txBody>
      </p:sp>
      <p:grpSp>
        <p:nvGrpSpPr>
          <p:cNvPr id="74" name="Group 73"/>
          <p:cNvGrpSpPr>
            <a:grpSpLocks noChangeAspect="1"/>
          </p:cNvGrpSpPr>
          <p:nvPr/>
        </p:nvGrpSpPr>
        <p:grpSpPr>
          <a:xfrm>
            <a:off x="6238163" y="1321788"/>
            <a:ext cx="5907780" cy="3786082"/>
            <a:chOff x="6071720" y="1233906"/>
            <a:chExt cx="6270367" cy="3986580"/>
          </a:xfrm>
        </p:grpSpPr>
        <p:sp>
          <p:nvSpPr>
            <p:cNvPr id="78" name="Oval 77"/>
            <p:cNvSpPr/>
            <p:nvPr/>
          </p:nvSpPr>
          <p:spPr bwMode="auto">
            <a:xfrm>
              <a:off x="9441855" y="3602627"/>
              <a:ext cx="270124" cy="2701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grpSp>
          <p:nvGrpSpPr>
            <p:cNvPr id="84" name="Group 83"/>
            <p:cNvGrpSpPr>
              <a:grpSpLocks noChangeAspect="1"/>
            </p:cNvGrpSpPr>
            <p:nvPr/>
          </p:nvGrpSpPr>
          <p:grpSpPr>
            <a:xfrm>
              <a:off x="6071720" y="1233906"/>
              <a:ext cx="6270367" cy="3986580"/>
              <a:chOff x="4840804" y="473859"/>
              <a:chExt cx="8523838" cy="5419287"/>
            </a:xfrm>
          </p:grpSpPr>
          <p:cxnSp>
            <p:nvCxnSpPr>
              <p:cNvPr id="89" name="Straight Connector 88"/>
              <p:cNvCxnSpPr/>
              <p:nvPr/>
            </p:nvCxnSpPr>
            <p:spPr>
              <a:xfrm>
                <a:off x="7238355" y="3746611"/>
                <a:ext cx="5871700" cy="9124"/>
              </a:xfrm>
              <a:prstGeom prst="line">
                <a:avLst/>
              </a:prstGeom>
              <a:noFill/>
              <a:ln w="15875" cap="flat" cmpd="sng" algn="ctr">
                <a:solidFill>
                  <a:srgbClr val="505050"/>
                </a:solidFill>
                <a:prstDash val="dash"/>
                <a:headEnd type="none"/>
                <a:tailEnd type="none"/>
              </a:ln>
              <a:effectLst/>
            </p:spPr>
          </p:cxnSp>
          <p:grpSp>
            <p:nvGrpSpPr>
              <p:cNvPr id="90" name="Group 89"/>
              <p:cNvGrpSpPr/>
              <p:nvPr/>
            </p:nvGrpSpPr>
            <p:grpSpPr>
              <a:xfrm>
                <a:off x="10869542" y="4603185"/>
                <a:ext cx="1470143" cy="865250"/>
                <a:chOff x="2927465" y="5236638"/>
                <a:chExt cx="1470768" cy="865618"/>
              </a:xfrm>
            </p:grpSpPr>
            <p:sp>
              <p:nvSpPr>
                <p:cNvPr id="98" name="Freeform 97"/>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99" name="Freeform 98"/>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06" name="Freeform 105"/>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107" name="Freeform 106"/>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0C0"/>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grpSp>
          <p:sp>
            <p:nvSpPr>
              <p:cNvPr id="91" name="Freeform 90"/>
              <p:cNvSpPr>
                <a:spLocks/>
              </p:cNvSpPr>
              <p:nvPr/>
            </p:nvSpPr>
            <p:spPr bwMode="auto">
              <a:xfrm>
                <a:off x="7238355" y="5796716"/>
                <a:ext cx="5921804" cy="96430"/>
              </a:xfrm>
              <a:custGeom>
                <a:avLst/>
                <a:gdLst>
                  <a:gd name="T0" fmla="*/ 2028 w 2087"/>
                  <a:gd name="T1" fmla="*/ 139 h 139"/>
                  <a:gd name="T2" fmla="*/ 59 w 2087"/>
                  <a:gd name="T3" fmla="*/ 139 h 139"/>
                  <a:gd name="T4" fmla="*/ 26 w 2087"/>
                  <a:gd name="T5" fmla="*/ 65 h 139"/>
                  <a:gd name="T6" fmla="*/ 73 w 2087"/>
                  <a:gd name="T7" fmla="*/ 14 h 139"/>
                  <a:gd name="T8" fmla="*/ 106 w 2087"/>
                  <a:gd name="T9" fmla="*/ 0 h 139"/>
                  <a:gd name="T10" fmla="*/ 1981 w 2087"/>
                  <a:gd name="T11" fmla="*/ 0 h 139"/>
                  <a:gd name="T12" fmla="*/ 2014 w 2087"/>
                  <a:gd name="T13" fmla="*/ 14 h 139"/>
                  <a:gd name="T14" fmla="*/ 2061 w 2087"/>
                  <a:gd name="T15" fmla="*/ 65 h 139"/>
                  <a:gd name="T16" fmla="*/ 2028 w 2087"/>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139">
                    <a:moveTo>
                      <a:pt x="2028" y="139"/>
                    </a:moveTo>
                    <a:cubicBezTo>
                      <a:pt x="59" y="139"/>
                      <a:pt x="59" y="139"/>
                      <a:pt x="59" y="139"/>
                    </a:cubicBezTo>
                    <a:cubicBezTo>
                      <a:pt x="20" y="139"/>
                      <a:pt x="0" y="94"/>
                      <a:pt x="26" y="65"/>
                    </a:cubicBezTo>
                    <a:cubicBezTo>
                      <a:pt x="73" y="14"/>
                      <a:pt x="73" y="14"/>
                      <a:pt x="73" y="14"/>
                    </a:cubicBezTo>
                    <a:cubicBezTo>
                      <a:pt x="82" y="5"/>
                      <a:pt x="94" y="0"/>
                      <a:pt x="106" y="0"/>
                    </a:cubicBezTo>
                    <a:cubicBezTo>
                      <a:pt x="1981" y="0"/>
                      <a:pt x="1981" y="0"/>
                      <a:pt x="1981" y="0"/>
                    </a:cubicBezTo>
                    <a:cubicBezTo>
                      <a:pt x="1994" y="0"/>
                      <a:pt x="2006" y="5"/>
                      <a:pt x="2014" y="14"/>
                    </a:cubicBezTo>
                    <a:cubicBezTo>
                      <a:pt x="2061" y="65"/>
                      <a:pt x="2061" y="65"/>
                      <a:pt x="2061" y="65"/>
                    </a:cubicBezTo>
                    <a:cubicBezTo>
                      <a:pt x="2087" y="94"/>
                      <a:pt x="2067" y="139"/>
                      <a:pt x="2028" y="139"/>
                    </a:cubicBezTo>
                    <a:close/>
                  </a:path>
                </a:pathLst>
              </a:custGeom>
              <a:solidFill>
                <a:srgbClr val="DDDCD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dirty="0">
                  <a:solidFill>
                    <a:srgbClr val="000000"/>
                  </a:solidFill>
                </a:endParaRPr>
              </a:p>
            </p:txBody>
          </p:sp>
          <p:sp>
            <p:nvSpPr>
              <p:cNvPr id="92" name="Freeform 91"/>
              <p:cNvSpPr>
                <a:spLocks noChangeAspect="1"/>
              </p:cNvSpPr>
              <p:nvPr/>
            </p:nvSpPr>
            <p:spPr bwMode="auto">
              <a:xfrm>
                <a:off x="9903906" y="473859"/>
                <a:ext cx="3251323" cy="1997895"/>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accent3">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cs typeface="MS PGothic" charset="0"/>
                </a:endParaRPr>
              </a:p>
            </p:txBody>
          </p:sp>
          <p:sp>
            <p:nvSpPr>
              <p:cNvPr id="93" name="Freeform 92"/>
              <p:cNvSpPr>
                <a:spLocks noChangeAspect="1"/>
              </p:cNvSpPr>
              <p:nvPr/>
            </p:nvSpPr>
            <p:spPr bwMode="auto">
              <a:xfrm>
                <a:off x="10240020" y="1329099"/>
                <a:ext cx="3124622" cy="141404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353">
                  <a:solidFill>
                    <a:srgbClr val="000000"/>
                  </a:solidFill>
                </a:endParaRPr>
              </a:p>
            </p:txBody>
          </p:sp>
          <p:sp>
            <p:nvSpPr>
              <p:cNvPr id="95" name="TextBox 94"/>
              <p:cNvSpPr txBox="1"/>
              <p:nvPr/>
            </p:nvSpPr>
            <p:spPr>
              <a:xfrm>
                <a:off x="4840804" y="1188916"/>
                <a:ext cx="2334211" cy="793195"/>
              </a:xfrm>
              <a:prstGeom prst="rect">
                <a:avLst/>
              </a:prstGeom>
              <a:noFill/>
            </p:spPr>
            <p:txBody>
              <a:bodyPr wrap="square" lIns="179208" tIns="143366" rIns="179208" bIns="143366" rtlCol="0">
                <a:noAutofit/>
              </a:bodyPr>
              <a:lstStyle/>
              <a:p>
                <a:pPr marL="335951" indent="-335951" defTabSz="912979" fontAlgn="base">
                  <a:lnSpc>
                    <a:spcPct val="90000"/>
                  </a:lnSpc>
                  <a:spcBef>
                    <a:spcPct val="0"/>
                  </a:spcBef>
                  <a:spcAft>
                    <a:spcPts val="588"/>
                  </a:spcAft>
                  <a:buFont typeface="Wingdings 3" panose="05040102010807070707" pitchFamily="18" charset="2"/>
                  <a:buChar char="Æ"/>
                </a:pPr>
                <a:endParaRPr lang="en-US" sz="2353" dirty="0" err="1">
                  <a:gradFill>
                    <a:gsLst>
                      <a:gs pos="2917">
                        <a:srgbClr val="000000"/>
                      </a:gs>
                      <a:gs pos="30000">
                        <a:srgbClr val="000000"/>
                      </a:gs>
                    </a:gsLst>
                    <a:lin ang="5400000" scaled="0"/>
                  </a:gradFill>
                  <a:ea typeface="MS PGothic" charset="0"/>
                </a:endParaRPr>
              </a:p>
            </p:txBody>
          </p:sp>
          <p:sp>
            <p:nvSpPr>
              <p:cNvPr id="96" name="TextBox 95"/>
              <p:cNvSpPr txBox="1"/>
              <p:nvPr/>
            </p:nvSpPr>
            <p:spPr>
              <a:xfrm>
                <a:off x="11259438" y="3446358"/>
                <a:ext cx="1761097"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dirty="0">
                    <a:gradFill>
                      <a:gsLst>
                        <a:gs pos="2917">
                          <a:srgbClr val="000000"/>
                        </a:gs>
                        <a:gs pos="30000">
                          <a:srgbClr val="000000"/>
                        </a:gs>
                      </a:gsLst>
                      <a:lin ang="5400000" scaled="0"/>
                    </a:gradFill>
                  </a:rPr>
                  <a:t>Cloud</a:t>
                </a:r>
              </a:p>
            </p:txBody>
          </p:sp>
          <p:sp>
            <p:nvSpPr>
              <p:cNvPr id="97" name="TextBox 96"/>
              <p:cNvSpPr txBox="1"/>
              <p:nvPr/>
            </p:nvSpPr>
            <p:spPr>
              <a:xfrm>
                <a:off x="11047419" y="3894427"/>
                <a:ext cx="1761094" cy="194999"/>
              </a:xfrm>
              <a:prstGeom prst="rect">
                <a:avLst/>
              </a:prstGeom>
              <a:noFill/>
            </p:spPr>
            <p:txBody>
              <a:bodyPr wrap="square" lIns="179259" tIns="143407" rIns="179259" bIns="143407" rtlCol="0" anchor="ctr">
                <a:noAutofit/>
              </a:bodyPr>
              <a:lstStyle/>
              <a:p>
                <a:pPr defTabSz="914192">
                  <a:lnSpc>
                    <a:spcPct val="90000"/>
                  </a:lnSpc>
                  <a:spcAft>
                    <a:spcPts val="588"/>
                  </a:spcAft>
                  <a:defRPr/>
                </a:pPr>
                <a:r>
                  <a:rPr lang="en-US" sz="1175" kern="0" dirty="0">
                    <a:gradFill>
                      <a:gsLst>
                        <a:gs pos="2917">
                          <a:srgbClr val="000000"/>
                        </a:gs>
                        <a:gs pos="30000">
                          <a:srgbClr val="000000"/>
                        </a:gs>
                      </a:gsLst>
                      <a:lin ang="5400000" scaled="0"/>
                    </a:gradFill>
                  </a:rPr>
                  <a:t>On-premises</a:t>
                </a:r>
              </a:p>
            </p:txBody>
          </p:sp>
        </p:grpSp>
        <p:sp>
          <p:nvSpPr>
            <p:cNvPr id="85" name="TextBox 84"/>
            <p:cNvSpPr txBox="1"/>
            <p:nvPr/>
          </p:nvSpPr>
          <p:spPr>
            <a:xfrm>
              <a:off x="8133619" y="3247212"/>
              <a:ext cx="1807519" cy="763925"/>
            </a:xfrm>
            <a:prstGeom prst="rect">
              <a:avLst/>
            </a:prstGeom>
            <a:solidFill>
              <a:schemeClr val="bg1"/>
            </a:solidFill>
            <a:ln>
              <a:solidFill>
                <a:schemeClr val="accent3">
                  <a:lumMod val="20000"/>
                  <a:lumOff val="80000"/>
                </a:schemeClr>
              </a:solidFill>
            </a:ln>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Scheduled Refresh</a:t>
              </a:r>
            </a:p>
            <a:p>
              <a:pPr algn="ctr" defTabSz="912979" fontAlgn="base">
                <a:lnSpc>
                  <a:spcPct val="90000"/>
                </a:lnSpc>
                <a:spcBef>
                  <a:spcPct val="0"/>
                </a:spcBef>
                <a:spcAft>
                  <a:spcPts val="588"/>
                </a:spcAft>
              </a:pPr>
              <a:endParaRPr lang="en-US" sz="1176"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endParaRPr>
            </a:p>
            <a:p>
              <a:pPr algn="ctr" defTabSz="912979" fontAlgn="base">
                <a:lnSpc>
                  <a:spcPct val="90000"/>
                </a:lnSpc>
                <a:spcBef>
                  <a:spcPct val="0"/>
                </a:spcBef>
                <a:spcAft>
                  <a:spcPts val="588"/>
                </a:spcAft>
              </a:pPr>
              <a:r>
                <a:rPr lang="en-US" sz="1176" dirty="0">
                  <a:gradFill>
                    <a:gsLst>
                      <a:gs pos="87611">
                        <a:srgbClr val="00BCF2"/>
                      </a:gs>
                      <a:gs pos="72000">
                        <a:srgbClr val="00BCF2"/>
                      </a:gs>
                    </a:gsLst>
                    <a:lin ang="5400000" scaled="0"/>
                  </a:gradFill>
                  <a:latin typeface="Segoe UI Semibold" panose="020B0702040204020203" pitchFamily="34" charset="0"/>
                  <a:ea typeface="MS PGothic" charset="0"/>
                  <a:cs typeface="Segoe UI Semibold" panose="020B0702040204020203" pitchFamily="34" charset="0"/>
                </a:rPr>
                <a:t>Manage &amp; Monitor</a:t>
              </a:r>
            </a:p>
          </p:txBody>
        </p:sp>
        <p:sp>
          <p:nvSpPr>
            <p:cNvPr id="86" name="Freeform 5"/>
            <p:cNvSpPr>
              <a:spLocks noEditPoints="1"/>
            </p:cNvSpPr>
            <p:nvPr/>
          </p:nvSpPr>
          <p:spPr bwMode="auto">
            <a:xfrm>
              <a:off x="8876293" y="3477473"/>
              <a:ext cx="285048" cy="285157"/>
            </a:xfrm>
            <a:custGeom>
              <a:avLst/>
              <a:gdLst>
                <a:gd name="T0" fmla="*/ 1131 w 2204"/>
                <a:gd name="T1" fmla="*/ 1075 h 2204"/>
                <a:gd name="T2" fmla="*/ 849 w 2204"/>
                <a:gd name="T3" fmla="*/ 764 h 2204"/>
                <a:gd name="T4" fmla="*/ 849 w 2204"/>
                <a:gd name="T5" fmla="*/ 1470 h 2204"/>
                <a:gd name="T6" fmla="*/ 645 w 2204"/>
                <a:gd name="T7" fmla="*/ 1470 h 2204"/>
                <a:gd name="T8" fmla="*/ 645 w 2204"/>
                <a:gd name="T9" fmla="*/ 764 h 2204"/>
                <a:gd name="T10" fmla="*/ 344 w 2204"/>
                <a:gd name="T11" fmla="*/ 1075 h 2204"/>
                <a:gd name="T12" fmla="*/ 344 w 2204"/>
                <a:gd name="T13" fmla="*/ 819 h 2204"/>
                <a:gd name="T14" fmla="*/ 738 w 2204"/>
                <a:gd name="T15" fmla="*/ 397 h 2204"/>
                <a:gd name="T16" fmla="*/ 1131 w 2204"/>
                <a:gd name="T17" fmla="*/ 819 h 2204"/>
                <a:gd name="T18" fmla="*/ 1131 w 2204"/>
                <a:gd name="T19" fmla="*/ 1075 h 2204"/>
                <a:gd name="T20" fmla="*/ 1802 w 2204"/>
                <a:gd name="T21" fmla="*/ 1194 h 2204"/>
                <a:gd name="T22" fmla="*/ 1519 w 2204"/>
                <a:gd name="T23" fmla="*/ 1505 h 2204"/>
                <a:gd name="T24" fmla="*/ 1519 w 2204"/>
                <a:gd name="T25" fmla="*/ 799 h 2204"/>
                <a:gd name="T26" fmla="*/ 1316 w 2204"/>
                <a:gd name="T27" fmla="*/ 799 h 2204"/>
                <a:gd name="T28" fmla="*/ 1316 w 2204"/>
                <a:gd name="T29" fmla="*/ 1505 h 2204"/>
                <a:gd name="T30" fmla="*/ 1015 w 2204"/>
                <a:gd name="T31" fmla="*/ 1194 h 2204"/>
                <a:gd name="T32" fmla="*/ 1015 w 2204"/>
                <a:gd name="T33" fmla="*/ 1449 h 2204"/>
                <a:gd name="T34" fmla="*/ 1408 w 2204"/>
                <a:gd name="T35" fmla="*/ 1872 h 2204"/>
                <a:gd name="T36" fmla="*/ 1802 w 2204"/>
                <a:gd name="T37" fmla="*/ 1449 h 2204"/>
                <a:gd name="T38" fmla="*/ 1802 w 2204"/>
                <a:gd name="T39" fmla="*/ 1194 h 2204"/>
                <a:gd name="T40" fmla="*/ 1095 w 2204"/>
                <a:gd name="T41" fmla="*/ 2204 h 2204"/>
                <a:gd name="T42" fmla="*/ 2204 w 2204"/>
                <a:gd name="T43" fmla="*/ 1092 h 2204"/>
                <a:gd name="T44" fmla="*/ 1095 w 2204"/>
                <a:gd name="T45" fmla="*/ 0 h 2204"/>
                <a:gd name="T46" fmla="*/ 0 w 2204"/>
                <a:gd name="T47" fmla="*/ 1092 h 2204"/>
                <a:gd name="T48" fmla="*/ 1095 w 2204"/>
                <a:gd name="T49" fmla="*/ 2204 h 2204"/>
                <a:gd name="T50" fmla="*/ 1095 w 2204"/>
                <a:gd name="T51" fmla="*/ 132 h 2204"/>
                <a:gd name="T52" fmla="*/ 2072 w 2204"/>
                <a:gd name="T53" fmla="*/ 1092 h 2204"/>
                <a:gd name="T54" fmla="*/ 1095 w 2204"/>
                <a:gd name="T55" fmla="*/ 2068 h 2204"/>
                <a:gd name="T56" fmla="*/ 137 w 2204"/>
                <a:gd name="T57" fmla="*/ 1092 h 2204"/>
                <a:gd name="T58" fmla="*/ 1095 w 2204"/>
                <a:gd name="T59" fmla="*/ 132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4" h="2204">
                  <a:moveTo>
                    <a:pt x="1131" y="1075"/>
                  </a:moveTo>
                  <a:cubicBezTo>
                    <a:pt x="1131" y="1075"/>
                    <a:pt x="1131" y="1075"/>
                    <a:pt x="849" y="764"/>
                  </a:cubicBezTo>
                  <a:cubicBezTo>
                    <a:pt x="849" y="1470"/>
                    <a:pt x="849" y="1470"/>
                    <a:pt x="849" y="1470"/>
                  </a:cubicBezTo>
                  <a:cubicBezTo>
                    <a:pt x="849" y="1470"/>
                    <a:pt x="849" y="1470"/>
                    <a:pt x="645" y="1470"/>
                  </a:cubicBezTo>
                  <a:cubicBezTo>
                    <a:pt x="645" y="1470"/>
                    <a:pt x="645" y="1470"/>
                    <a:pt x="645" y="764"/>
                  </a:cubicBezTo>
                  <a:cubicBezTo>
                    <a:pt x="645" y="764"/>
                    <a:pt x="645" y="764"/>
                    <a:pt x="344" y="1075"/>
                  </a:cubicBezTo>
                  <a:cubicBezTo>
                    <a:pt x="344" y="1075"/>
                    <a:pt x="344" y="1075"/>
                    <a:pt x="344" y="819"/>
                  </a:cubicBezTo>
                  <a:cubicBezTo>
                    <a:pt x="344" y="819"/>
                    <a:pt x="344" y="819"/>
                    <a:pt x="738" y="397"/>
                  </a:cubicBezTo>
                  <a:cubicBezTo>
                    <a:pt x="738" y="397"/>
                    <a:pt x="738" y="397"/>
                    <a:pt x="1131" y="819"/>
                  </a:cubicBezTo>
                  <a:cubicBezTo>
                    <a:pt x="1131" y="819"/>
                    <a:pt x="1131" y="819"/>
                    <a:pt x="1131" y="1075"/>
                  </a:cubicBezTo>
                  <a:close/>
                  <a:moveTo>
                    <a:pt x="1802" y="1194"/>
                  </a:moveTo>
                  <a:cubicBezTo>
                    <a:pt x="1802" y="1194"/>
                    <a:pt x="1802" y="1194"/>
                    <a:pt x="1519" y="1505"/>
                  </a:cubicBezTo>
                  <a:cubicBezTo>
                    <a:pt x="1519" y="799"/>
                    <a:pt x="1519" y="799"/>
                    <a:pt x="1519" y="799"/>
                  </a:cubicBezTo>
                  <a:cubicBezTo>
                    <a:pt x="1519" y="799"/>
                    <a:pt x="1519" y="799"/>
                    <a:pt x="1316" y="799"/>
                  </a:cubicBezTo>
                  <a:cubicBezTo>
                    <a:pt x="1316" y="799"/>
                    <a:pt x="1316" y="799"/>
                    <a:pt x="1316" y="1505"/>
                  </a:cubicBezTo>
                  <a:cubicBezTo>
                    <a:pt x="1316" y="1505"/>
                    <a:pt x="1316" y="1505"/>
                    <a:pt x="1015" y="1194"/>
                  </a:cubicBezTo>
                  <a:cubicBezTo>
                    <a:pt x="1015" y="1194"/>
                    <a:pt x="1015" y="1194"/>
                    <a:pt x="1015" y="1449"/>
                  </a:cubicBezTo>
                  <a:cubicBezTo>
                    <a:pt x="1015" y="1449"/>
                    <a:pt x="1015" y="1449"/>
                    <a:pt x="1408" y="1872"/>
                  </a:cubicBezTo>
                  <a:cubicBezTo>
                    <a:pt x="1408" y="1872"/>
                    <a:pt x="1408" y="1872"/>
                    <a:pt x="1802" y="1449"/>
                  </a:cubicBezTo>
                  <a:cubicBezTo>
                    <a:pt x="1802" y="1449"/>
                    <a:pt x="1802" y="1449"/>
                    <a:pt x="1802" y="1194"/>
                  </a:cubicBezTo>
                  <a:close/>
                  <a:moveTo>
                    <a:pt x="1095" y="2204"/>
                  </a:moveTo>
                  <a:cubicBezTo>
                    <a:pt x="1718" y="2204"/>
                    <a:pt x="2204" y="1714"/>
                    <a:pt x="2204" y="1092"/>
                  </a:cubicBezTo>
                  <a:cubicBezTo>
                    <a:pt x="2204" y="485"/>
                    <a:pt x="1718" y="0"/>
                    <a:pt x="1095" y="0"/>
                  </a:cubicBezTo>
                  <a:cubicBezTo>
                    <a:pt x="492" y="0"/>
                    <a:pt x="0" y="485"/>
                    <a:pt x="0" y="1092"/>
                  </a:cubicBezTo>
                  <a:cubicBezTo>
                    <a:pt x="0" y="1714"/>
                    <a:pt x="492" y="2204"/>
                    <a:pt x="1095" y="2204"/>
                  </a:cubicBezTo>
                  <a:close/>
                  <a:moveTo>
                    <a:pt x="1095" y="132"/>
                  </a:moveTo>
                  <a:cubicBezTo>
                    <a:pt x="1627" y="132"/>
                    <a:pt x="2072" y="561"/>
                    <a:pt x="2072" y="1092"/>
                  </a:cubicBezTo>
                  <a:cubicBezTo>
                    <a:pt x="2072" y="1628"/>
                    <a:pt x="1627" y="2068"/>
                    <a:pt x="1095" y="2068"/>
                  </a:cubicBezTo>
                  <a:cubicBezTo>
                    <a:pt x="563" y="2068"/>
                    <a:pt x="137" y="1628"/>
                    <a:pt x="137" y="1092"/>
                  </a:cubicBezTo>
                  <a:cubicBezTo>
                    <a:pt x="137" y="561"/>
                    <a:pt x="563" y="132"/>
                    <a:pt x="1095" y="132"/>
                  </a:cubicBezTo>
                  <a:close/>
                </a:path>
              </a:pathLst>
            </a:cu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defRPr/>
              </a:pPr>
              <a:endParaRPr lang="en-US" sz="1961" b="1" kern="0">
                <a:solidFill>
                  <a:srgbClr val="FFFFFF"/>
                </a:solidFill>
                <a:latin typeface="Segoe UI Light"/>
                <a:ea typeface="Segoe UI" pitchFamily="34" charset="0"/>
                <a:cs typeface="Segoe UI" pitchFamily="34" charset="0"/>
              </a:endParaRPr>
            </a:p>
          </p:txBody>
        </p:sp>
      </p:grpSp>
      <p:sp>
        <p:nvSpPr>
          <p:cNvPr id="113" name="Freeform 5"/>
          <p:cNvSpPr>
            <a:spLocks noEditPoints="1"/>
          </p:cNvSpPr>
          <p:nvPr/>
        </p:nvSpPr>
        <p:spPr bwMode="auto">
          <a:xfrm>
            <a:off x="8475789"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114" name="TextBox 113"/>
          <p:cNvSpPr txBox="1"/>
          <p:nvPr/>
        </p:nvSpPr>
        <p:spPr>
          <a:xfrm>
            <a:off x="8232674"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17" name="Freeform 5"/>
          <p:cNvSpPr>
            <a:spLocks noEditPoints="1"/>
          </p:cNvSpPr>
          <p:nvPr/>
        </p:nvSpPr>
        <p:spPr bwMode="auto">
          <a:xfrm>
            <a:off x="9123303" y="4102197"/>
            <a:ext cx="415685" cy="44808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0C0"/>
          </a:solidFill>
          <a:ln>
            <a:noFill/>
          </a:ln>
        </p:spPr>
        <p:txBody>
          <a:bodyPr vert="horz" wrap="square" lIns="87843" tIns="43920" rIns="87843" bIns="43920" numCol="1" anchor="t" anchorCtr="0" compatLnSpc="1">
            <a:prstTxWarp prst="textNoShape">
              <a:avLst/>
            </a:prstTxWarp>
          </a:bodyPr>
          <a:lstStyle/>
          <a:p>
            <a:pPr defTabSz="895838">
              <a:defRPr/>
            </a:pPr>
            <a:endParaRPr lang="en-US" sz="1729" kern="0">
              <a:solidFill>
                <a:srgbClr val="505050"/>
              </a:solidFill>
            </a:endParaRPr>
          </a:p>
        </p:txBody>
      </p:sp>
      <p:sp>
        <p:nvSpPr>
          <p:cNvPr id="118" name="TextBox 117"/>
          <p:cNvSpPr txBox="1"/>
          <p:nvPr/>
        </p:nvSpPr>
        <p:spPr>
          <a:xfrm>
            <a:off x="8883567" y="4540362"/>
            <a:ext cx="936265" cy="590888"/>
          </a:xfrm>
          <a:prstGeom prst="rect">
            <a:avLst/>
          </a:prstGeom>
          <a:noFill/>
        </p:spPr>
        <p:txBody>
          <a:bodyPr wrap="square" lIns="179208" tIns="143366" rIns="179208" bIns="143366" rtlCol="0" anchor="ctr">
            <a:noAutofit/>
          </a:bodyPr>
          <a:lstStyle/>
          <a:p>
            <a:pPr algn="ctr" defTabSz="912979" fontAlgn="base">
              <a:lnSpc>
                <a:spcPct val="90000"/>
              </a:lnSpc>
              <a:spcBef>
                <a:spcPct val="0"/>
              </a:spcBef>
              <a:spcAft>
                <a:spcPts val="588"/>
              </a:spcAft>
            </a:pPr>
            <a:r>
              <a:rPr lang="en-US" sz="1176"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Data Source	</a:t>
            </a:r>
          </a:p>
        </p:txBody>
      </p:sp>
      <p:sp>
        <p:nvSpPr>
          <p:cNvPr id="119" name="TextBox 118"/>
          <p:cNvSpPr txBox="1"/>
          <p:nvPr/>
        </p:nvSpPr>
        <p:spPr>
          <a:xfrm>
            <a:off x="7500445" y="4023769"/>
            <a:ext cx="1158082" cy="583792"/>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dirty="0">
                <a:gradFill>
                  <a:gsLst>
                    <a:gs pos="2917">
                      <a:srgbClr val="000000"/>
                    </a:gs>
                    <a:gs pos="30000">
                      <a:srgbClr val="000000"/>
                    </a:gs>
                  </a:gsLst>
                  <a:lin ang="5400000" scaled="0"/>
                </a:gradFill>
              </a:rPr>
              <a:t>On-Premises Data Gateway</a:t>
            </a:r>
          </a:p>
        </p:txBody>
      </p:sp>
      <p:sp>
        <p:nvSpPr>
          <p:cNvPr id="120" name="TextBox 119"/>
          <p:cNvSpPr txBox="1"/>
          <p:nvPr/>
        </p:nvSpPr>
        <p:spPr>
          <a:xfrm>
            <a:off x="10449086" y="1497494"/>
            <a:ext cx="1182661" cy="447287"/>
          </a:xfrm>
          <a:prstGeom prst="rect">
            <a:avLst/>
          </a:prstGeom>
          <a:noFill/>
          <a:ln>
            <a:noFill/>
          </a:ln>
        </p:spPr>
        <p:txBody>
          <a:bodyPr wrap="square" lIns="179259" tIns="143407" rIns="179259" bIns="143407" rtlCol="0" anchor="ctr">
            <a:noAutofit/>
          </a:bodyPr>
          <a:lstStyle/>
          <a:p>
            <a:pPr algn="ctr" defTabSz="914192">
              <a:lnSpc>
                <a:spcPct val="90000"/>
              </a:lnSpc>
              <a:spcAft>
                <a:spcPts val="588"/>
              </a:spcAft>
              <a:defRPr/>
            </a:pPr>
            <a:r>
              <a:rPr lang="en-US" sz="1200" kern="0" dirty="0" err="1">
                <a:gradFill>
                  <a:gsLst>
                    <a:gs pos="2917">
                      <a:srgbClr val="000000"/>
                    </a:gs>
                    <a:gs pos="30000">
                      <a:srgbClr val="000000"/>
                    </a:gs>
                  </a:gsLst>
                  <a:lin ang="5400000" scaled="0"/>
                </a:gradFill>
              </a:rPr>
              <a:t>PowerApps</a:t>
            </a:r>
            <a:endParaRPr lang="en-US" sz="1200" kern="0" dirty="0">
              <a:gradFill>
                <a:gsLst>
                  <a:gs pos="2917">
                    <a:srgbClr val="000000"/>
                  </a:gs>
                  <a:gs pos="30000">
                    <a:srgbClr val="000000"/>
                  </a:gs>
                </a:gsLst>
                <a:lin ang="5400000" scaled="0"/>
              </a:gradFill>
            </a:endParaRPr>
          </a:p>
        </p:txBody>
      </p:sp>
      <p:sp>
        <p:nvSpPr>
          <p:cNvPr id="121" name="TextBox 120"/>
          <p:cNvSpPr txBox="1"/>
          <p:nvPr/>
        </p:nvSpPr>
        <p:spPr>
          <a:xfrm>
            <a:off x="10219940" y="2017056"/>
            <a:ext cx="1371600" cy="431298"/>
          </a:xfrm>
          <a:prstGeom prst="rect">
            <a:avLst/>
          </a:prstGeom>
          <a:noFill/>
          <a:ln>
            <a:noFill/>
          </a:ln>
        </p:spPr>
        <p:txBody>
          <a:bodyPr wrap="square" lIns="179259" tIns="143407" rIns="179259" bIns="143407" rtlCol="0" anchor="ctr">
            <a:noAutofit/>
          </a:bodyPr>
          <a:lstStyle/>
          <a:p>
            <a:pPr algn="ctr" defTabSz="914192">
              <a:lnSpc>
                <a:spcPct val="90000"/>
              </a:lnSpc>
              <a:spcAft>
                <a:spcPts val="588"/>
              </a:spcAft>
              <a:defRPr/>
            </a:pPr>
            <a:r>
              <a:rPr lang="en-US" sz="1200" kern="0" dirty="0">
                <a:gradFill>
                  <a:gsLst>
                    <a:gs pos="2917">
                      <a:srgbClr val="000000"/>
                    </a:gs>
                    <a:gs pos="30000">
                      <a:srgbClr val="000000"/>
                    </a:gs>
                  </a:gsLst>
                  <a:lin ang="5400000" scaled="0"/>
                </a:gradFill>
              </a:rPr>
              <a:t>Microsoft Flow</a:t>
            </a:r>
          </a:p>
        </p:txBody>
      </p:sp>
      <p:sp>
        <p:nvSpPr>
          <p:cNvPr id="122" name="TextBox 121"/>
          <p:cNvSpPr txBox="1"/>
          <p:nvPr/>
        </p:nvSpPr>
        <p:spPr>
          <a:xfrm>
            <a:off x="10582656" y="2527905"/>
            <a:ext cx="1636998" cy="404347"/>
          </a:xfrm>
          <a:prstGeom prst="rect">
            <a:avLst/>
          </a:prstGeom>
          <a:noFill/>
          <a:ln>
            <a:noFill/>
          </a:ln>
        </p:spPr>
        <p:txBody>
          <a:bodyPr wrap="square" lIns="179259" tIns="143407" rIns="179259" bIns="143407" rtlCol="0" anchor="ctr">
            <a:noAutofit/>
          </a:bodyPr>
          <a:lstStyle/>
          <a:p>
            <a:pPr algn="ctr" defTabSz="914192">
              <a:lnSpc>
                <a:spcPct val="90000"/>
              </a:lnSpc>
              <a:spcAft>
                <a:spcPts val="588"/>
              </a:spcAft>
              <a:defRPr/>
            </a:pPr>
            <a:r>
              <a:rPr lang="en-US" sz="1200" kern="0" dirty="0">
                <a:gradFill>
                  <a:gsLst>
                    <a:gs pos="2917">
                      <a:srgbClr val="000000"/>
                    </a:gs>
                    <a:gs pos="30000">
                      <a:srgbClr val="000000"/>
                    </a:gs>
                  </a:gsLst>
                  <a:lin ang="5400000" scaled="0"/>
                </a:gradFill>
              </a:rPr>
              <a:t>Azure Logic Apps</a:t>
            </a:r>
          </a:p>
        </p:txBody>
      </p:sp>
      <p:pic>
        <p:nvPicPr>
          <p:cNvPr id="123" name="Picture 1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929423" y="1801110"/>
            <a:ext cx="2103121" cy="1192464"/>
          </a:xfrm>
          <a:prstGeom prst="rect">
            <a:avLst/>
          </a:prstGeom>
          <a:ln>
            <a:noFill/>
          </a:ln>
          <a:effectLst>
            <a:outerShdw blurRad="292100" dist="139700" dir="2700000" algn="tl" rotWithShape="0">
              <a:srgbClr val="333333">
                <a:alpha val="65000"/>
              </a:srgbClr>
            </a:outerShdw>
          </a:effectLst>
        </p:spPr>
      </p:pic>
      <p:sp>
        <p:nvSpPr>
          <p:cNvPr id="124" name="TextBox 123"/>
          <p:cNvSpPr txBox="1"/>
          <p:nvPr/>
        </p:nvSpPr>
        <p:spPr>
          <a:xfrm>
            <a:off x="7787676" y="1143372"/>
            <a:ext cx="1376225" cy="634358"/>
          </a:xfrm>
          <a:prstGeom prst="rect">
            <a:avLst/>
          </a:prstGeom>
          <a:noFill/>
        </p:spPr>
        <p:txBody>
          <a:bodyPr wrap="square" lIns="179259" tIns="143407" rIns="179259" bIns="143407" rtlCol="0" anchor="ctr">
            <a:noAutofit/>
          </a:bodyPr>
          <a:lstStyle/>
          <a:p>
            <a:pPr algn="ctr" defTabSz="914192">
              <a:lnSpc>
                <a:spcPct val="90000"/>
              </a:lnSpc>
              <a:spcAft>
                <a:spcPts val="588"/>
              </a:spcAft>
              <a:defRPr/>
            </a:pPr>
            <a:r>
              <a:rPr lang="en-US" sz="1175" kern="0" dirty="0">
                <a:gradFill>
                  <a:gsLst>
                    <a:gs pos="2917">
                      <a:srgbClr val="000000"/>
                    </a:gs>
                    <a:gs pos="30000">
                      <a:srgbClr val="000000"/>
                    </a:gs>
                  </a:gsLst>
                  <a:lin ang="5400000" scaled="0"/>
                </a:gradFill>
              </a:rPr>
              <a:t>Live Power BI Dashboards and Reports</a:t>
            </a:r>
          </a:p>
        </p:txBody>
      </p:sp>
      <p:pic>
        <p:nvPicPr>
          <p:cNvPr id="125" name="Picture 124"/>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331092" y="5071644"/>
            <a:ext cx="236260" cy="236260"/>
          </a:xfrm>
          <a:prstGeom prst="rect">
            <a:avLst/>
          </a:prstGeom>
        </p:spPr>
      </p:pic>
    </p:spTree>
    <p:extLst>
      <p:ext uri="{BB962C8B-B14F-4D97-AF65-F5344CB8AC3E}">
        <p14:creationId xmlns:p14="http://schemas.microsoft.com/office/powerpoint/2010/main" val="376826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noChangeAspect="1"/>
          </p:cNvSpPr>
          <p:nvPr>
            <p:ph type="body" sz="quarter" idx="10"/>
          </p:nvPr>
        </p:nvSpPr>
        <p:spPr>
          <a:xfrm>
            <a:off x="2920002" y="1138450"/>
            <a:ext cx="4969616" cy="5238110"/>
          </a:xfrm>
        </p:spPr>
        <p:txBody>
          <a:bodyPr vert="horz" wrap="square" lIns="182880" tIns="146304" rIns="182880" bIns="146304" rtlCol="0">
            <a:noAutofit/>
          </a:bodyPr>
          <a:lstStyle/>
          <a:p>
            <a:pPr marL="342900" lvl="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Content packs make it easier and faster for users to explore the data</a:t>
            </a:r>
          </a:p>
          <a:p>
            <a:pPr marL="342900" lvl="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Content packs include</a:t>
            </a:r>
          </a:p>
          <a:p>
            <a:pPr marL="692150" lvl="1" indent="-346075">
              <a:lnSpc>
                <a:spcPct val="100000"/>
              </a:lnSpc>
              <a:spcBef>
                <a:spcPts val="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pre-built dashboards</a:t>
            </a:r>
          </a:p>
          <a:p>
            <a:pPr marL="692150" lvl="1" indent="-346075">
              <a:lnSpc>
                <a:spcPct val="100000"/>
              </a:lnSpc>
              <a:spcBef>
                <a:spcPts val="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reports</a:t>
            </a:r>
          </a:p>
          <a:p>
            <a:pPr marL="692150" lvl="1" indent="-346075">
              <a:lnSpc>
                <a:spcPct val="100000"/>
              </a:lnSpc>
              <a:spcBef>
                <a:spcPts val="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pre-defined data models</a:t>
            </a:r>
          </a:p>
          <a:p>
            <a:pPr marL="342900" lvl="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Package up and share your own dashboard, reports, and datasets with your coworkers</a:t>
            </a:r>
            <a:endParaRPr lang="en-US" sz="1800" dirty="0">
              <a:solidFill>
                <a:schemeClr val="tx1"/>
              </a:solidFill>
              <a:ea typeface="Calibri" panose="020F0502020204030204" pitchFamily="34" charset="0"/>
              <a:cs typeface="Times New Roman" panose="02020603050405020304" pitchFamily="18" charset="0"/>
            </a:endParaRPr>
          </a:p>
          <a:p>
            <a:pPr marL="342900" indent="-342900" defTabSz="914400" fontAlgn="base">
              <a:lnSpc>
                <a:spcPct val="150000"/>
              </a:lnSpc>
              <a:spcAft>
                <a:spcPct val="0"/>
              </a:spcAft>
              <a:buFont typeface="Symbol" panose="05050102010706020507" pitchFamily="18" charset="2"/>
              <a:buChar char=""/>
            </a:pPr>
            <a:endParaRPr lang="en-US" sz="1800" dirty="0">
              <a:solidFill>
                <a:schemeClr val="tx1"/>
              </a:solidFill>
              <a:ea typeface="Calibri" panose="020F0502020204030204" pitchFamily="34" charset="0"/>
              <a:cs typeface="Times New Roman" panose="02020603050405020304" pitchFamily="18" charset="0"/>
            </a:endParaRPr>
          </a:p>
        </p:txBody>
      </p:sp>
      <p:grpSp>
        <p:nvGrpSpPr>
          <p:cNvPr id="125" name="Group 124"/>
          <p:cNvGrpSpPr/>
          <p:nvPr/>
        </p:nvGrpSpPr>
        <p:grpSpPr>
          <a:xfrm>
            <a:off x="-1464" y="487"/>
            <a:ext cx="2850524" cy="6857027"/>
            <a:chOff x="-1464" y="487"/>
            <a:chExt cx="2850524" cy="6857027"/>
          </a:xfrm>
        </p:grpSpPr>
        <p:sp>
          <p:nvSpPr>
            <p:cNvPr id="126"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Rectangle 145"/>
            <p:cNvSpPr/>
            <p:nvPr/>
          </p:nvSpPr>
          <p:spPr bwMode="auto">
            <a:xfrm>
              <a:off x="696152" y="1145838"/>
              <a:ext cx="2144812"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SaaS solutions</a:t>
              </a:r>
            </a:p>
            <a:p>
              <a:pPr defTabSz="914367">
                <a:spcAft>
                  <a:spcPts val="600"/>
                </a:spcAft>
              </a:pPr>
              <a:r>
                <a:rPr lang="en-US" sz="1200" b="1" i="1" dirty="0">
                  <a:solidFill>
                    <a:srgbClr val="F2C812"/>
                  </a:solidFill>
                  <a:cs typeface="Segoe UI Light" panose="020B0502040204020203" pitchFamily="34" charset="0"/>
                </a:rPr>
                <a:t>e.g. Marketo, Salesforce, Quickbooks, Google Analytics</a:t>
              </a:r>
            </a:p>
          </p:txBody>
        </p:sp>
        <p:grpSp>
          <p:nvGrpSpPr>
            <p:cNvPr id="129" name="Group 128"/>
            <p:cNvGrpSpPr/>
            <p:nvPr/>
          </p:nvGrpSpPr>
          <p:grpSpPr>
            <a:xfrm>
              <a:off x="219373" y="1123407"/>
              <a:ext cx="433844" cy="433844"/>
              <a:chOff x="440005" y="1126788"/>
              <a:chExt cx="296322" cy="296322"/>
            </a:xfrm>
          </p:grpSpPr>
          <p:sp>
            <p:nvSpPr>
              <p:cNvPr id="177" name="Oval 147"/>
              <p:cNvSpPr/>
              <p:nvPr/>
            </p:nvSpPr>
            <p:spPr bwMode="auto">
              <a:xfrm>
                <a:off x="440005" y="1126788"/>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8" name="Group 332"/>
              <p:cNvGrpSpPr/>
              <p:nvPr/>
            </p:nvGrpSpPr>
            <p:grpSpPr>
              <a:xfrm>
                <a:off x="482167" y="1188302"/>
                <a:ext cx="211997" cy="173294"/>
                <a:chOff x="2123129" y="1797431"/>
                <a:chExt cx="2472585" cy="2021180"/>
              </a:xfrm>
            </p:grpSpPr>
            <p:sp>
              <p:nvSpPr>
                <p:cNvPr id="179"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80"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grpSp>
        <p:sp>
          <p:nvSpPr>
            <p:cNvPr id="130" name="Rectangle 152"/>
            <p:cNvSpPr/>
            <p:nvPr/>
          </p:nvSpPr>
          <p:spPr bwMode="auto">
            <a:xfrm>
              <a:off x="696152" y="2108983"/>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On-premises Data</a:t>
              </a:r>
            </a:p>
          </p:txBody>
        </p:sp>
        <p:grpSp>
          <p:nvGrpSpPr>
            <p:cNvPr id="131" name="Group 130"/>
            <p:cNvGrpSpPr/>
            <p:nvPr/>
          </p:nvGrpSpPr>
          <p:grpSpPr>
            <a:xfrm>
              <a:off x="219373" y="2084239"/>
              <a:ext cx="433844" cy="433844"/>
              <a:chOff x="362344" y="1619875"/>
              <a:chExt cx="433844" cy="433844"/>
            </a:xfrm>
            <a:solidFill>
              <a:schemeClr val="bg1"/>
            </a:solidFill>
          </p:grpSpPr>
          <p:sp>
            <p:nvSpPr>
              <p:cNvPr id="175" name="Oval 154"/>
              <p:cNvSpPr/>
              <p:nvPr/>
            </p:nvSpPr>
            <p:spPr bwMode="auto">
              <a:xfrm>
                <a:off x="362344" y="161987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Freeform 30"/>
              <p:cNvSpPr>
                <a:spLocks noEditPoints="1"/>
              </p:cNvSpPr>
              <p:nvPr/>
            </p:nvSpPr>
            <p:spPr bwMode="auto">
              <a:xfrm>
                <a:off x="466510" y="1717551"/>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sp>
          <p:nvSpPr>
            <p:cNvPr id="132" name="TextBox 131"/>
            <p:cNvSpPr txBox="1"/>
            <p:nvPr/>
          </p:nvSpPr>
          <p:spPr>
            <a:xfrm>
              <a:off x="-1464" y="95250"/>
              <a:ext cx="2532630"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dirty="0"/>
                <a:t>Data sources</a:t>
              </a:r>
            </a:p>
          </p:txBody>
        </p:sp>
        <p:grpSp>
          <p:nvGrpSpPr>
            <p:cNvPr id="142" name="Group 141"/>
            <p:cNvGrpSpPr/>
            <p:nvPr/>
          </p:nvGrpSpPr>
          <p:grpSpPr>
            <a:xfrm>
              <a:off x="219373" y="3045071"/>
              <a:ext cx="433844" cy="433844"/>
              <a:chOff x="308694" y="2930520"/>
              <a:chExt cx="433844" cy="433844"/>
            </a:xfrm>
          </p:grpSpPr>
          <p:sp>
            <p:nvSpPr>
              <p:cNvPr id="171" name="Oval 1076"/>
              <p:cNvSpPr/>
              <p:nvPr/>
            </p:nvSpPr>
            <p:spPr bwMode="auto">
              <a:xfrm>
                <a:off x="308694" y="2930520"/>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2" name="Group 171"/>
              <p:cNvGrpSpPr/>
              <p:nvPr/>
            </p:nvGrpSpPr>
            <p:grpSpPr>
              <a:xfrm>
                <a:off x="405565" y="3058083"/>
                <a:ext cx="255342" cy="224444"/>
                <a:chOff x="681704" y="2920137"/>
                <a:chExt cx="321649" cy="282726"/>
              </a:xfrm>
              <a:solidFill>
                <a:srgbClr val="00BCF2"/>
              </a:solidFill>
            </p:grpSpPr>
            <p:sp>
              <p:nvSpPr>
                <p:cNvPr id="173"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74"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grpSp>
        <p:sp>
          <p:nvSpPr>
            <p:cNvPr id="143" name="Rectangle 145"/>
            <p:cNvSpPr/>
            <p:nvPr/>
          </p:nvSpPr>
          <p:spPr bwMode="auto">
            <a:xfrm>
              <a:off x="696152" y="3064290"/>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Organizational</a:t>
              </a:r>
              <a:br>
                <a:rPr lang="en-US" sz="1600" b="1" dirty="0">
                  <a:solidFill>
                    <a:srgbClr val="F2C812"/>
                  </a:solidFill>
                  <a:cs typeface="Segoe UI Light" panose="020B0502040204020203" pitchFamily="34" charset="0"/>
                </a:rPr>
              </a:br>
              <a:r>
                <a:rPr lang="en-US" sz="1200" b="1" i="1" dirty="0">
                  <a:solidFill>
                    <a:srgbClr val="F2C812"/>
                  </a:solidFill>
                  <a:cs typeface="Segoe UI Light" panose="020B0502040204020203" pitchFamily="34" charset="0"/>
                </a:rPr>
                <a:t>Corporate data sources or external data services</a:t>
              </a:r>
            </a:p>
          </p:txBody>
        </p:sp>
        <p:grpSp>
          <p:nvGrpSpPr>
            <p:cNvPr id="144" name="Group 143"/>
            <p:cNvGrpSpPr/>
            <p:nvPr/>
          </p:nvGrpSpPr>
          <p:grpSpPr>
            <a:xfrm>
              <a:off x="225818" y="3996981"/>
              <a:ext cx="433844" cy="433847"/>
              <a:chOff x="287435" y="3733762"/>
              <a:chExt cx="433844" cy="433847"/>
            </a:xfrm>
          </p:grpSpPr>
          <p:sp>
            <p:nvSpPr>
              <p:cNvPr id="153" name="Oval 1083"/>
              <p:cNvSpPr/>
              <p:nvPr/>
            </p:nvSpPr>
            <p:spPr bwMode="auto">
              <a:xfrm>
                <a:off x="287435" y="3733762"/>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4" name="Group 379"/>
              <p:cNvGrpSpPr/>
              <p:nvPr/>
            </p:nvGrpSpPr>
            <p:grpSpPr>
              <a:xfrm>
                <a:off x="374922" y="3860807"/>
                <a:ext cx="276799" cy="192696"/>
                <a:chOff x="3543365" y="7242824"/>
                <a:chExt cx="1238250" cy="862020"/>
              </a:xfrm>
              <a:solidFill>
                <a:srgbClr val="00BCF2"/>
              </a:solidFill>
            </p:grpSpPr>
            <p:sp>
              <p:nvSpPr>
                <p:cNvPr id="155"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56"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57" name="Rectangle 129"/>
                <p:cNvSpPr>
                  <a:spLocks noChangeArrowheads="1"/>
                </p:cNvSpPr>
                <p:nvPr/>
              </p:nvSpPr>
              <p:spPr bwMode="auto">
                <a:xfrm>
                  <a:off x="3617978" y="7466657"/>
                  <a:ext cx="231778" cy="193672"/>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58" name="Rectangle 130"/>
                <p:cNvSpPr>
                  <a:spLocks noChangeArrowheads="1"/>
                </p:cNvSpPr>
                <p:nvPr/>
              </p:nvSpPr>
              <p:spPr bwMode="auto">
                <a:xfrm>
                  <a:off x="3617978" y="7242824"/>
                  <a:ext cx="231778" cy="195264"/>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59"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60"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61"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62"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63"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64"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65"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66" name="Rectangle 138"/>
                <p:cNvSpPr>
                  <a:spLocks noChangeArrowheads="1"/>
                </p:cNvSpPr>
                <p:nvPr/>
              </p:nvSpPr>
              <p:spPr bwMode="auto">
                <a:xfrm>
                  <a:off x="4449825" y="7911159"/>
                  <a:ext cx="231778" cy="193672"/>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67"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68"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69"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70"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grpSp>
        <p:sp>
          <p:nvSpPr>
            <p:cNvPr id="145" name="Rectangle 152"/>
            <p:cNvSpPr/>
            <p:nvPr/>
          </p:nvSpPr>
          <p:spPr bwMode="auto">
            <a:xfrm>
              <a:off x="696152" y="4027435"/>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Azure services</a:t>
              </a:r>
            </a:p>
            <a:p>
              <a:pPr defTabSz="914367"/>
              <a:r>
                <a:rPr lang="en-US" sz="1200" b="1" dirty="0">
                  <a:solidFill>
                    <a:srgbClr val="F2C812"/>
                  </a:solidFill>
                  <a:cs typeface="Segoe UI Light" panose="020B0502040204020203" pitchFamily="34" charset="0"/>
                </a:rPr>
                <a:t>Azure SQL, Stream Analytics…</a:t>
              </a:r>
            </a:p>
          </p:txBody>
        </p:sp>
        <p:sp>
          <p:nvSpPr>
            <p:cNvPr id="146" name="Oval 162"/>
            <p:cNvSpPr/>
            <p:nvPr/>
          </p:nvSpPr>
          <p:spPr bwMode="auto">
            <a:xfrm>
              <a:off x="219373" y="592757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52"/>
            <p:cNvSpPr/>
            <p:nvPr/>
          </p:nvSpPr>
          <p:spPr bwMode="auto">
            <a:xfrm>
              <a:off x="696151" y="6074223"/>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Power BI Desktop files</a:t>
              </a:r>
            </a:p>
            <a:p>
              <a:pPr defTabSz="914367"/>
              <a:r>
                <a:rPr lang="en-US" sz="1200" b="1" i="1" dirty="0">
                  <a:solidFill>
                    <a:srgbClr val="F2C812"/>
                  </a:solidFill>
                  <a:cs typeface="Segoe UI Light" panose="020B0502040204020203" pitchFamily="34" charset="0"/>
                </a:rPr>
                <a:t>Data from files, databases, Azure, and other sources</a:t>
              </a:r>
            </a:p>
          </p:txBody>
        </p:sp>
        <p:sp>
          <p:nvSpPr>
            <p:cNvPr id="148" name="Rectangle 145"/>
            <p:cNvSpPr/>
            <p:nvPr/>
          </p:nvSpPr>
          <p:spPr bwMode="auto">
            <a:xfrm>
              <a:off x="696152" y="4982742"/>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Excel and CSV files</a:t>
              </a:r>
            </a:p>
          </p:txBody>
        </p:sp>
        <p:sp>
          <p:nvSpPr>
            <p:cNvPr id="151" name="Oval 162"/>
            <p:cNvSpPr/>
            <p:nvPr/>
          </p:nvSpPr>
          <p:spPr bwMode="auto">
            <a:xfrm>
              <a:off x="219373" y="4966738"/>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81" name="Picture 180"/>
          <p:cNvPicPr>
            <a:picLocks noChangeAspect="1"/>
          </p:cNvPicPr>
          <p:nvPr/>
        </p:nvPicPr>
        <p:blipFill rotWithShape="1">
          <a:blip r:embed="rId3"/>
          <a:srcRect l="6503" t="21287" r="74698" b="20220"/>
          <a:stretch/>
        </p:blipFill>
        <p:spPr>
          <a:xfrm>
            <a:off x="337369" y="6025748"/>
            <a:ext cx="228600" cy="231962"/>
          </a:xfrm>
          <a:prstGeom prst="rect">
            <a:avLst/>
          </a:prstGeom>
        </p:spPr>
      </p:pic>
      <p:sp>
        <p:nvSpPr>
          <p:cNvPr id="182" name="Rectangle 181"/>
          <p:cNvSpPr/>
          <p:nvPr/>
        </p:nvSpPr>
        <p:spPr bwMode="auto">
          <a:xfrm>
            <a:off x="68017" y="3836051"/>
            <a:ext cx="2429859" cy="3007814"/>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182"/>
          <p:cNvSpPr/>
          <p:nvPr/>
        </p:nvSpPr>
        <p:spPr bwMode="auto">
          <a:xfrm>
            <a:off x="68017" y="715570"/>
            <a:ext cx="2457811" cy="2020663"/>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dirty="0">
                <a:solidFill>
                  <a:schemeClr val="tx1"/>
                </a:solidFill>
              </a:rPr>
              <a:t>Get immediate insights into your organization</a:t>
            </a:r>
          </a:p>
          <a:p>
            <a:pPr marL="168275"/>
            <a:endParaRPr lang="en-IN" sz="3600" dirty="0">
              <a:solidFill>
                <a:schemeClr val="tx1"/>
              </a:solidFill>
            </a:endParaRPr>
          </a:p>
        </p:txBody>
      </p:sp>
      <p:sp>
        <p:nvSpPr>
          <p:cNvPr id="82" name="TextBox 81"/>
          <p:cNvSpPr txBox="1"/>
          <p:nvPr/>
        </p:nvSpPr>
        <p:spPr>
          <a:xfrm>
            <a:off x="8746447" y="2551165"/>
            <a:ext cx="818550"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solidFill>
                  <a:schemeClr val="bg1"/>
                </a:solidFill>
              </a:rPr>
              <a:t>Global Sales</a:t>
            </a:r>
          </a:p>
        </p:txBody>
      </p:sp>
      <p:pic>
        <p:nvPicPr>
          <p:cNvPr id="4" name="Picture 3"/>
          <p:cNvPicPr>
            <a:picLocks noChangeAspect="1"/>
          </p:cNvPicPr>
          <p:nvPr/>
        </p:nvPicPr>
        <p:blipFill>
          <a:blip r:embed="rId4"/>
          <a:stretch>
            <a:fillRect/>
          </a:stretch>
        </p:blipFill>
        <p:spPr>
          <a:xfrm>
            <a:off x="8222361" y="1233737"/>
            <a:ext cx="3433191" cy="4256128"/>
          </a:xfrm>
          <a:prstGeom prst="rect">
            <a:avLst/>
          </a:prstGeom>
          <a:ln>
            <a:solidFill>
              <a:schemeClr val="bg2"/>
            </a:solidFill>
          </a:ln>
          <a:effectLst>
            <a:outerShdw blurRad="50800" dist="38100" dir="2700000" algn="tl" rotWithShape="0">
              <a:prstClr val="black">
                <a:alpha val="40000"/>
              </a:prstClr>
            </a:outerShdw>
          </a:effectLst>
        </p:spPr>
      </p:pic>
      <p:pic>
        <p:nvPicPr>
          <p:cNvPr id="57" name="Picture 56"/>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331092" y="5071644"/>
            <a:ext cx="236260" cy="236260"/>
          </a:xfrm>
          <a:prstGeom prst="rect">
            <a:avLst/>
          </a:prstGeom>
        </p:spPr>
      </p:pic>
    </p:spTree>
    <p:extLst>
      <p:ext uri="{BB962C8B-B14F-4D97-AF65-F5344CB8AC3E}">
        <p14:creationId xmlns:p14="http://schemas.microsoft.com/office/powerpoint/2010/main" val="247083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noChangeAspect="1"/>
          </p:cNvSpPr>
          <p:nvPr>
            <p:ph type="body" sz="quarter" idx="10"/>
          </p:nvPr>
        </p:nvSpPr>
        <p:spPr>
          <a:xfrm>
            <a:off x="2910807" y="1145838"/>
            <a:ext cx="5068118" cy="4632407"/>
          </a:xfrm>
        </p:spPr>
        <p:txBody>
          <a:bodyPr vert="horz" wrap="square" lIns="182880" tIns="146304" rIns="182880" bIns="146304" rtlCol="0">
            <a:noAutofit/>
          </a:bodyPr>
          <a:lstStyle/>
          <a:p>
            <a:pPr marL="342900" lvl="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Connect directly to data from Azure services, including</a:t>
            </a:r>
          </a:p>
          <a:p>
            <a:pPr marL="800100" lvl="1" indent="-342900">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Azure SQL Database</a:t>
            </a:r>
          </a:p>
          <a:p>
            <a:pPr marL="800100" lvl="1" indent="-342900">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Azure SQL Data Warehouse</a:t>
            </a:r>
          </a:p>
          <a:p>
            <a:pPr marL="800100" lvl="1" indent="-342900">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Spark on HDInsight</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Push live, streaming data from Azure Stream Analytics with built-in destination for Power BI for real-time dashboards at any scale</a:t>
            </a:r>
          </a:p>
          <a:p>
            <a:pPr marL="342900" lvl="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Integration with other Azure services, including Azure Machine Learning, opens up new scenarios, without writing thousands of lines of code</a:t>
            </a:r>
          </a:p>
        </p:txBody>
      </p:sp>
      <p:grpSp>
        <p:nvGrpSpPr>
          <p:cNvPr id="122" name="Group 121"/>
          <p:cNvGrpSpPr/>
          <p:nvPr/>
        </p:nvGrpSpPr>
        <p:grpSpPr>
          <a:xfrm>
            <a:off x="-1464" y="487"/>
            <a:ext cx="2850524" cy="6857027"/>
            <a:chOff x="-1464" y="487"/>
            <a:chExt cx="2850524" cy="6857027"/>
          </a:xfrm>
        </p:grpSpPr>
        <p:sp>
          <p:nvSpPr>
            <p:cNvPr id="123"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45"/>
            <p:cNvSpPr/>
            <p:nvPr/>
          </p:nvSpPr>
          <p:spPr bwMode="auto">
            <a:xfrm>
              <a:off x="696152" y="1145838"/>
              <a:ext cx="204704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SaaS solutions</a:t>
              </a:r>
            </a:p>
            <a:p>
              <a:pPr defTabSz="914367">
                <a:spcAft>
                  <a:spcPts val="600"/>
                </a:spcAft>
              </a:pPr>
              <a:r>
                <a:rPr lang="en-US" sz="1200" b="1" i="1" dirty="0">
                  <a:solidFill>
                    <a:srgbClr val="F2C812"/>
                  </a:solidFill>
                  <a:cs typeface="Segoe UI Light" panose="020B0502040204020203" pitchFamily="34" charset="0"/>
                </a:rPr>
                <a:t>e.g. Marketo, Salesforce, Quickbooks, Google Analytics</a:t>
              </a:r>
            </a:p>
          </p:txBody>
        </p:sp>
        <p:grpSp>
          <p:nvGrpSpPr>
            <p:cNvPr id="126" name="Group 125"/>
            <p:cNvGrpSpPr/>
            <p:nvPr/>
          </p:nvGrpSpPr>
          <p:grpSpPr>
            <a:xfrm>
              <a:off x="219373" y="1123407"/>
              <a:ext cx="433844" cy="433844"/>
              <a:chOff x="440005" y="1126788"/>
              <a:chExt cx="296322" cy="296322"/>
            </a:xfrm>
          </p:grpSpPr>
          <p:sp>
            <p:nvSpPr>
              <p:cNvPr id="175" name="Oval 147"/>
              <p:cNvSpPr/>
              <p:nvPr/>
            </p:nvSpPr>
            <p:spPr bwMode="auto">
              <a:xfrm>
                <a:off x="440005" y="1126788"/>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332"/>
              <p:cNvGrpSpPr/>
              <p:nvPr/>
            </p:nvGrpSpPr>
            <p:grpSpPr>
              <a:xfrm>
                <a:off x="482167" y="1188302"/>
                <a:ext cx="211997" cy="173294"/>
                <a:chOff x="2123129" y="1797431"/>
                <a:chExt cx="2472585" cy="2021180"/>
              </a:xfrm>
            </p:grpSpPr>
            <p:sp>
              <p:nvSpPr>
                <p:cNvPr id="177"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78"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grpSp>
        <p:sp>
          <p:nvSpPr>
            <p:cNvPr id="127" name="Rectangle 152"/>
            <p:cNvSpPr/>
            <p:nvPr/>
          </p:nvSpPr>
          <p:spPr bwMode="auto">
            <a:xfrm>
              <a:off x="696152" y="2108983"/>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On-premises Data</a:t>
              </a:r>
            </a:p>
          </p:txBody>
        </p:sp>
        <p:grpSp>
          <p:nvGrpSpPr>
            <p:cNvPr id="128" name="Group 127"/>
            <p:cNvGrpSpPr/>
            <p:nvPr/>
          </p:nvGrpSpPr>
          <p:grpSpPr>
            <a:xfrm>
              <a:off x="219373" y="2084239"/>
              <a:ext cx="433844" cy="433844"/>
              <a:chOff x="362344" y="1619875"/>
              <a:chExt cx="433844" cy="433844"/>
            </a:xfrm>
            <a:solidFill>
              <a:schemeClr val="bg1"/>
            </a:solidFill>
          </p:grpSpPr>
          <p:sp>
            <p:nvSpPr>
              <p:cNvPr id="173" name="Oval 154"/>
              <p:cNvSpPr/>
              <p:nvPr/>
            </p:nvSpPr>
            <p:spPr bwMode="auto">
              <a:xfrm>
                <a:off x="362344" y="161987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Freeform 30"/>
              <p:cNvSpPr>
                <a:spLocks noEditPoints="1"/>
              </p:cNvSpPr>
              <p:nvPr/>
            </p:nvSpPr>
            <p:spPr bwMode="auto">
              <a:xfrm>
                <a:off x="466510" y="1717551"/>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sp>
          <p:nvSpPr>
            <p:cNvPr id="129" name="TextBox 128"/>
            <p:cNvSpPr txBox="1"/>
            <p:nvPr/>
          </p:nvSpPr>
          <p:spPr>
            <a:xfrm>
              <a:off x="-1464" y="95250"/>
              <a:ext cx="2532630"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dirty="0"/>
                <a:t>Data sources</a:t>
              </a:r>
            </a:p>
          </p:txBody>
        </p:sp>
        <p:grpSp>
          <p:nvGrpSpPr>
            <p:cNvPr id="130" name="Group 129"/>
            <p:cNvGrpSpPr/>
            <p:nvPr/>
          </p:nvGrpSpPr>
          <p:grpSpPr>
            <a:xfrm>
              <a:off x="219373" y="3045071"/>
              <a:ext cx="433844" cy="433844"/>
              <a:chOff x="308694" y="2930520"/>
              <a:chExt cx="433844" cy="433844"/>
            </a:xfrm>
          </p:grpSpPr>
          <p:sp>
            <p:nvSpPr>
              <p:cNvPr id="169" name="Oval 1076"/>
              <p:cNvSpPr/>
              <p:nvPr/>
            </p:nvSpPr>
            <p:spPr bwMode="auto">
              <a:xfrm>
                <a:off x="308694" y="2930520"/>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0" name="Group 169"/>
              <p:cNvGrpSpPr/>
              <p:nvPr/>
            </p:nvGrpSpPr>
            <p:grpSpPr>
              <a:xfrm>
                <a:off x="405565" y="3058083"/>
                <a:ext cx="255342" cy="224444"/>
                <a:chOff x="681704" y="2920137"/>
                <a:chExt cx="321649" cy="282726"/>
              </a:xfrm>
              <a:solidFill>
                <a:srgbClr val="00BCF2"/>
              </a:solidFill>
            </p:grpSpPr>
            <p:sp>
              <p:nvSpPr>
                <p:cNvPr id="171"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72"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grpSp>
        <p:sp>
          <p:nvSpPr>
            <p:cNvPr id="141" name="Rectangle 145"/>
            <p:cNvSpPr/>
            <p:nvPr/>
          </p:nvSpPr>
          <p:spPr bwMode="auto">
            <a:xfrm>
              <a:off x="696152" y="3064290"/>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Organizational</a:t>
              </a:r>
              <a:br>
                <a:rPr lang="en-US" sz="1600" b="1" dirty="0">
                  <a:solidFill>
                    <a:srgbClr val="F2C812"/>
                  </a:solidFill>
                  <a:cs typeface="Segoe UI Light" panose="020B0502040204020203" pitchFamily="34" charset="0"/>
                </a:rPr>
              </a:br>
              <a:r>
                <a:rPr lang="en-US" sz="1200" b="1" i="1" dirty="0">
                  <a:solidFill>
                    <a:srgbClr val="F2C812"/>
                  </a:solidFill>
                  <a:cs typeface="Segoe UI Light" panose="020B0502040204020203" pitchFamily="34" charset="0"/>
                </a:rPr>
                <a:t>Corporate data sources or external data services</a:t>
              </a:r>
            </a:p>
          </p:txBody>
        </p:sp>
        <p:grpSp>
          <p:nvGrpSpPr>
            <p:cNvPr id="142" name="Group 141"/>
            <p:cNvGrpSpPr/>
            <p:nvPr/>
          </p:nvGrpSpPr>
          <p:grpSpPr>
            <a:xfrm>
              <a:off x="225818" y="3996981"/>
              <a:ext cx="433844" cy="433847"/>
              <a:chOff x="287435" y="3733762"/>
              <a:chExt cx="433844" cy="433847"/>
            </a:xfrm>
          </p:grpSpPr>
          <p:sp>
            <p:nvSpPr>
              <p:cNvPr id="151" name="Oval 1083"/>
              <p:cNvSpPr/>
              <p:nvPr/>
            </p:nvSpPr>
            <p:spPr bwMode="auto">
              <a:xfrm>
                <a:off x="287435" y="3733762"/>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2" name="Group 379"/>
              <p:cNvGrpSpPr/>
              <p:nvPr/>
            </p:nvGrpSpPr>
            <p:grpSpPr>
              <a:xfrm>
                <a:off x="374922" y="3860807"/>
                <a:ext cx="276799" cy="192696"/>
                <a:chOff x="3543365" y="7242824"/>
                <a:chExt cx="1238250" cy="862020"/>
              </a:xfrm>
              <a:solidFill>
                <a:srgbClr val="00BCF2"/>
              </a:solidFill>
            </p:grpSpPr>
            <p:sp>
              <p:nvSpPr>
                <p:cNvPr id="153"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54"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55" name="Rectangle 129"/>
                <p:cNvSpPr>
                  <a:spLocks noChangeArrowheads="1"/>
                </p:cNvSpPr>
                <p:nvPr/>
              </p:nvSpPr>
              <p:spPr bwMode="auto">
                <a:xfrm>
                  <a:off x="3617978" y="7466657"/>
                  <a:ext cx="231778" cy="193672"/>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56" name="Rectangle 130"/>
                <p:cNvSpPr>
                  <a:spLocks noChangeArrowheads="1"/>
                </p:cNvSpPr>
                <p:nvPr/>
              </p:nvSpPr>
              <p:spPr bwMode="auto">
                <a:xfrm>
                  <a:off x="3617978" y="7242824"/>
                  <a:ext cx="231778" cy="195264"/>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57"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58"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59"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60"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61"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62"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63"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64" name="Rectangle 138"/>
                <p:cNvSpPr>
                  <a:spLocks noChangeArrowheads="1"/>
                </p:cNvSpPr>
                <p:nvPr/>
              </p:nvSpPr>
              <p:spPr bwMode="auto">
                <a:xfrm>
                  <a:off x="4449825" y="7911159"/>
                  <a:ext cx="231778" cy="193672"/>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65"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66"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67"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168"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grpSp>
        <p:sp>
          <p:nvSpPr>
            <p:cNvPr id="143" name="Rectangle 152"/>
            <p:cNvSpPr/>
            <p:nvPr/>
          </p:nvSpPr>
          <p:spPr bwMode="auto">
            <a:xfrm>
              <a:off x="696152" y="4027435"/>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Azure services</a:t>
              </a:r>
            </a:p>
            <a:p>
              <a:pPr defTabSz="914367"/>
              <a:r>
                <a:rPr lang="en-US" sz="1200" b="1" dirty="0">
                  <a:solidFill>
                    <a:srgbClr val="F2C812"/>
                  </a:solidFill>
                  <a:cs typeface="Segoe UI Light" panose="020B0502040204020203" pitchFamily="34" charset="0"/>
                </a:rPr>
                <a:t>Azure SQL, Stream Analytics…</a:t>
              </a:r>
            </a:p>
          </p:txBody>
        </p:sp>
        <p:sp>
          <p:nvSpPr>
            <p:cNvPr id="144" name="Oval 162"/>
            <p:cNvSpPr/>
            <p:nvPr/>
          </p:nvSpPr>
          <p:spPr bwMode="auto">
            <a:xfrm>
              <a:off x="219373" y="592757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52"/>
            <p:cNvSpPr/>
            <p:nvPr/>
          </p:nvSpPr>
          <p:spPr bwMode="auto">
            <a:xfrm>
              <a:off x="696151" y="6074223"/>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Power BI Desktop files</a:t>
              </a:r>
            </a:p>
            <a:p>
              <a:pPr defTabSz="914367"/>
              <a:r>
                <a:rPr lang="en-US" sz="1200" b="1" i="1" dirty="0">
                  <a:solidFill>
                    <a:srgbClr val="F2C812"/>
                  </a:solidFill>
                  <a:cs typeface="Segoe UI Light" panose="020B0502040204020203" pitchFamily="34" charset="0"/>
                </a:rPr>
                <a:t>Data from files, databases, Azure, and other sources</a:t>
              </a:r>
            </a:p>
          </p:txBody>
        </p:sp>
        <p:sp>
          <p:nvSpPr>
            <p:cNvPr id="146" name="Rectangle 145"/>
            <p:cNvSpPr/>
            <p:nvPr/>
          </p:nvSpPr>
          <p:spPr bwMode="auto">
            <a:xfrm>
              <a:off x="696152" y="4982742"/>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Excel and CSV files</a:t>
              </a:r>
            </a:p>
          </p:txBody>
        </p:sp>
        <p:sp>
          <p:nvSpPr>
            <p:cNvPr id="149" name="Oval 162"/>
            <p:cNvSpPr/>
            <p:nvPr/>
          </p:nvSpPr>
          <p:spPr bwMode="auto">
            <a:xfrm>
              <a:off x="219373" y="4966738"/>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79" name="Picture 178"/>
          <p:cNvPicPr>
            <a:picLocks noChangeAspect="1"/>
          </p:cNvPicPr>
          <p:nvPr/>
        </p:nvPicPr>
        <p:blipFill rotWithShape="1">
          <a:blip r:embed="rId3"/>
          <a:srcRect l="6503" t="21287" r="74698" b="20220"/>
          <a:stretch/>
        </p:blipFill>
        <p:spPr>
          <a:xfrm>
            <a:off x="337369" y="6025748"/>
            <a:ext cx="228600" cy="231962"/>
          </a:xfrm>
          <a:prstGeom prst="rect">
            <a:avLst/>
          </a:prstGeom>
        </p:spPr>
      </p:pic>
      <p:sp>
        <p:nvSpPr>
          <p:cNvPr id="180" name="Rectangle 179"/>
          <p:cNvSpPr/>
          <p:nvPr/>
        </p:nvSpPr>
        <p:spPr bwMode="auto">
          <a:xfrm>
            <a:off x="68017" y="5531195"/>
            <a:ext cx="2429859" cy="131266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68017" y="819680"/>
            <a:ext cx="2457811" cy="2948585"/>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dirty="0">
                <a:solidFill>
                  <a:srgbClr val="000000"/>
                </a:solidFill>
              </a:rPr>
              <a:t>Consume structured/unstructured data with</a:t>
            </a:r>
            <a:br>
              <a:rPr lang="en-US" sz="3600" dirty="0">
                <a:solidFill>
                  <a:srgbClr val="000000"/>
                </a:solidFill>
              </a:rPr>
            </a:br>
            <a:r>
              <a:rPr lang="en-US" sz="3600" dirty="0">
                <a:solidFill>
                  <a:srgbClr val="000000"/>
                </a:solidFill>
              </a:rPr>
              <a:t> Azure services</a:t>
            </a:r>
          </a:p>
        </p:txBody>
      </p:sp>
      <p:sp>
        <p:nvSpPr>
          <p:cNvPr id="63" name="Rectangle 62"/>
          <p:cNvSpPr/>
          <p:nvPr/>
        </p:nvSpPr>
        <p:spPr bwMode="auto">
          <a:xfrm>
            <a:off x="8457470" y="1557251"/>
            <a:ext cx="3242256" cy="4308956"/>
          </a:xfrm>
          <a:prstGeom prst="rect">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4" name="Group 63"/>
          <p:cNvGrpSpPr/>
          <p:nvPr/>
        </p:nvGrpSpPr>
        <p:grpSpPr>
          <a:xfrm>
            <a:off x="9772754" y="4751760"/>
            <a:ext cx="943424" cy="756782"/>
            <a:chOff x="10233165" y="3488430"/>
            <a:chExt cx="943424" cy="756782"/>
          </a:xfrm>
        </p:grpSpPr>
        <p:pic>
          <p:nvPicPr>
            <p:cNvPr id="65" name="Picture 6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476277" y="3488430"/>
              <a:ext cx="457200" cy="457200"/>
            </a:xfrm>
            <a:prstGeom prst="rect">
              <a:avLst/>
            </a:prstGeom>
          </p:spPr>
        </p:pic>
        <p:sp>
          <p:nvSpPr>
            <p:cNvPr id="68" name="TextBox 67"/>
            <p:cNvSpPr txBox="1"/>
            <p:nvPr/>
          </p:nvSpPr>
          <p:spPr>
            <a:xfrm>
              <a:off x="10233165" y="3811247"/>
              <a:ext cx="943424"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t>HDInsight</a:t>
              </a:r>
            </a:p>
          </p:txBody>
        </p:sp>
      </p:grpSp>
      <p:grpSp>
        <p:nvGrpSpPr>
          <p:cNvPr id="71" name="Group 70"/>
          <p:cNvGrpSpPr/>
          <p:nvPr/>
        </p:nvGrpSpPr>
        <p:grpSpPr>
          <a:xfrm>
            <a:off x="8600016" y="3735604"/>
            <a:ext cx="943424" cy="786554"/>
            <a:chOff x="8600989" y="2320219"/>
            <a:chExt cx="943424" cy="786554"/>
          </a:xfrm>
        </p:grpSpPr>
        <p:pic>
          <p:nvPicPr>
            <p:cNvPr id="72" name="Picture 7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8844101" y="2320219"/>
              <a:ext cx="457200" cy="457200"/>
            </a:xfrm>
            <a:prstGeom prst="rect">
              <a:avLst/>
            </a:prstGeom>
          </p:spPr>
        </p:pic>
        <p:sp>
          <p:nvSpPr>
            <p:cNvPr id="73" name="TextBox 72"/>
            <p:cNvSpPr txBox="1"/>
            <p:nvPr/>
          </p:nvSpPr>
          <p:spPr>
            <a:xfrm>
              <a:off x="8600989" y="2672808"/>
              <a:ext cx="943424" cy="433965"/>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t>Storage</a:t>
              </a:r>
            </a:p>
          </p:txBody>
        </p:sp>
      </p:grpSp>
      <p:grpSp>
        <p:nvGrpSpPr>
          <p:cNvPr id="74" name="Group 73"/>
          <p:cNvGrpSpPr/>
          <p:nvPr/>
        </p:nvGrpSpPr>
        <p:grpSpPr>
          <a:xfrm>
            <a:off x="9766273" y="1846951"/>
            <a:ext cx="943424" cy="950812"/>
            <a:chOff x="10610076" y="2020001"/>
            <a:chExt cx="943424" cy="950812"/>
          </a:xfrm>
        </p:grpSpPr>
        <p:pic>
          <p:nvPicPr>
            <p:cNvPr id="75" name="Picture 74"/>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853188" y="2020001"/>
              <a:ext cx="457200" cy="457200"/>
            </a:xfrm>
            <a:prstGeom prst="rect">
              <a:avLst/>
            </a:prstGeom>
          </p:spPr>
        </p:pic>
        <p:sp>
          <p:nvSpPr>
            <p:cNvPr id="76" name="TextBox 75"/>
            <p:cNvSpPr txBox="1"/>
            <p:nvPr/>
          </p:nvSpPr>
          <p:spPr>
            <a:xfrm>
              <a:off x="10610076" y="2398349"/>
              <a:ext cx="943424"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t>Event Hubs</a:t>
              </a:r>
            </a:p>
          </p:txBody>
        </p:sp>
      </p:grpSp>
      <p:grpSp>
        <p:nvGrpSpPr>
          <p:cNvPr id="77" name="Group 76"/>
          <p:cNvGrpSpPr/>
          <p:nvPr/>
        </p:nvGrpSpPr>
        <p:grpSpPr>
          <a:xfrm>
            <a:off x="8568483" y="2759970"/>
            <a:ext cx="943424" cy="948116"/>
            <a:chOff x="9002661" y="3227014"/>
            <a:chExt cx="943424" cy="948116"/>
          </a:xfrm>
        </p:grpSpPr>
        <p:pic>
          <p:nvPicPr>
            <p:cNvPr id="78" name="Picture 7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234246" y="3227014"/>
              <a:ext cx="457200" cy="457200"/>
            </a:xfrm>
            <a:prstGeom prst="rect">
              <a:avLst/>
            </a:prstGeom>
          </p:spPr>
        </p:pic>
        <p:sp>
          <p:nvSpPr>
            <p:cNvPr id="80" name="TextBox 79"/>
            <p:cNvSpPr txBox="1"/>
            <p:nvPr/>
          </p:nvSpPr>
          <p:spPr>
            <a:xfrm>
              <a:off x="9002661" y="3602666"/>
              <a:ext cx="943424"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t>Machine Learning</a:t>
              </a:r>
            </a:p>
          </p:txBody>
        </p:sp>
      </p:grpSp>
      <p:grpSp>
        <p:nvGrpSpPr>
          <p:cNvPr id="81" name="Group 80"/>
          <p:cNvGrpSpPr/>
          <p:nvPr/>
        </p:nvGrpSpPr>
        <p:grpSpPr>
          <a:xfrm>
            <a:off x="9035599" y="4344290"/>
            <a:ext cx="1015682" cy="842205"/>
            <a:chOff x="10601932" y="1930074"/>
            <a:chExt cx="1015682" cy="842205"/>
          </a:xfrm>
        </p:grpSpPr>
        <p:pic>
          <p:nvPicPr>
            <p:cNvPr id="82" name="Picture 8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866422" y="1930074"/>
              <a:ext cx="457200" cy="457200"/>
            </a:xfrm>
            <a:prstGeom prst="rect">
              <a:avLst/>
            </a:prstGeom>
          </p:spPr>
        </p:pic>
        <p:sp>
          <p:nvSpPr>
            <p:cNvPr id="83" name="TextBox 82"/>
            <p:cNvSpPr txBox="1"/>
            <p:nvPr/>
          </p:nvSpPr>
          <p:spPr>
            <a:xfrm>
              <a:off x="10601932" y="2338314"/>
              <a:ext cx="1015682" cy="433965"/>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t>SQL Server</a:t>
              </a:r>
            </a:p>
          </p:txBody>
        </p:sp>
      </p:grpSp>
      <p:grpSp>
        <p:nvGrpSpPr>
          <p:cNvPr id="84" name="Group 83"/>
          <p:cNvGrpSpPr/>
          <p:nvPr/>
        </p:nvGrpSpPr>
        <p:grpSpPr>
          <a:xfrm>
            <a:off x="9040195" y="1941060"/>
            <a:ext cx="943424" cy="887242"/>
            <a:chOff x="9002242" y="1575399"/>
            <a:chExt cx="943424" cy="887242"/>
          </a:xfrm>
        </p:grpSpPr>
        <p:pic>
          <p:nvPicPr>
            <p:cNvPr id="85" name="Picture 84"/>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9245773" y="1575399"/>
              <a:ext cx="457200" cy="457200"/>
            </a:xfrm>
            <a:prstGeom prst="rect">
              <a:avLst/>
            </a:prstGeom>
          </p:spPr>
        </p:pic>
        <p:sp>
          <p:nvSpPr>
            <p:cNvPr id="86" name="TextBox 85"/>
            <p:cNvSpPr txBox="1"/>
            <p:nvPr/>
          </p:nvSpPr>
          <p:spPr>
            <a:xfrm>
              <a:off x="9002242" y="1890177"/>
              <a:ext cx="943424"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t>Stream Analytics</a:t>
              </a:r>
            </a:p>
          </p:txBody>
        </p:sp>
      </p:grpSp>
      <p:pic>
        <p:nvPicPr>
          <p:cNvPr id="87" name="Picture 8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494047" y="3228912"/>
            <a:ext cx="640080" cy="674100"/>
          </a:xfrm>
          <a:prstGeom prst="rect">
            <a:avLst/>
          </a:prstGeom>
        </p:spPr>
      </p:pic>
      <p:sp>
        <p:nvSpPr>
          <p:cNvPr id="88" name="TextBox 87"/>
          <p:cNvSpPr txBox="1"/>
          <p:nvPr/>
        </p:nvSpPr>
        <p:spPr>
          <a:xfrm>
            <a:off x="10304430" y="3778425"/>
            <a:ext cx="1087964"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t>Power BI</a:t>
            </a:r>
          </a:p>
        </p:txBody>
      </p:sp>
      <p:cxnSp>
        <p:nvCxnSpPr>
          <p:cNvPr id="89" name="Straight Arrow Connector 88"/>
          <p:cNvCxnSpPr/>
          <p:nvPr/>
        </p:nvCxnSpPr>
        <p:spPr>
          <a:xfrm>
            <a:off x="9983619" y="2759970"/>
            <a:ext cx="267392" cy="29870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9543440" y="3614383"/>
            <a:ext cx="541705" cy="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10009385" y="4192804"/>
            <a:ext cx="295045" cy="35739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9" name="Picture 78"/>
          <p:cNvPicPr>
            <a:picLocks noChangeAspect="1"/>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331092" y="5071644"/>
            <a:ext cx="236260" cy="236260"/>
          </a:xfrm>
          <a:prstGeom prst="rect">
            <a:avLst/>
          </a:prstGeom>
        </p:spPr>
      </p:pic>
    </p:spTree>
    <p:extLst>
      <p:ext uri="{BB962C8B-B14F-4D97-AF65-F5344CB8AC3E}">
        <p14:creationId xmlns:p14="http://schemas.microsoft.com/office/powerpoint/2010/main" val="194368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noChangeAspect="1"/>
          </p:cNvSpPr>
          <p:nvPr>
            <p:ph type="body" sz="quarter" idx="10"/>
          </p:nvPr>
        </p:nvSpPr>
        <p:spPr>
          <a:xfrm>
            <a:off x="2927843" y="1145838"/>
            <a:ext cx="5407266" cy="5230722"/>
          </a:xfrm>
        </p:spPr>
        <p:txBody>
          <a:bodyPr vert="horz" wrap="square" lIns="182880" tIns="146304" rIns="182880" bIns="146304" rtlCol="0">
            <a:noAutofit/>
          </a:bodyPr>
          <a:lstStyle/>
          <a:p>
            <a:pPr marL="342900" lvl="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Import data into Power BI from files</a:t>
            </a:r>
          </a:p>
          <a:p>
            <a:pPr marL="692150" lvl="1" indent="-349250">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Microsoft Excel (</a:t>
            </a:r>
            <a:r>
              <a:rPr lang="en-US" sz="1800" dirty="0" err="1">
                <a:solidFill>
                  <a:schemeClr val="tx1"/>
                </a:solidFill>
                <a:ea typeface="Calibri" panose="020F0502020204030204" pitchFamily="34" charset="0"/>
                <a:cs typeface="Times New Roman" panose="02020603050405020304" pitchFamily="18" charset="0"/>
              </a:rPr>
              <a:t>xlxs</a:t>
            </a:r>
            <a:r>
              <a:rPr lang="en-US" sz="1800" dirty="0">
                <a:solidFill>
                  <a:schemeClr val="tx1"/>
                </a:solidFill>
                <a:ea typeface="Calibri" panose="020F0502020204030204" pitchFamily="34" charset="0"/>
                <a:cs typeface="Times New Roman" panose="02020603050405020304" pitchFamily="18" charset="0"/>
              </a:rPr>
              <a:t> or </a:t>
            </a:r>
            <a:r>
              <a:rPr lang="en-US" sz="1800" dirty="0" err="1">
                <a:solidFill>
                  <a:schemeClr val="tx1"/>
                </a:solidFill>
                <a:ea typeface="Calibri" panose="020F0502020204030204" pitchFamily="34" charset="0"/>
                <a:cs typeface="Times New Roman" panose="02020603050405020304" pitchFamily="18" charset="0"/>
              </a:rPr>
              <a:t>xlsm</a:t>
            </a:r>
            <a:r>
              <a:rPr lang="en-US" sz="1800" dirty="0">
                <a:solidFill>
                  <a:schemeClr val="tx1"/>
                </a:solidFill>
                <a:ea typeface="Calibri" panose="020F0502020204030204" pitchFamily="34" charset="0"/>
                <a:cs typeface="Times New Roman" panose="02020603050405020304" pitchFamily="18" charset="0"/>
              </a:rPr>
              <a:t>)</a:t>
            </a:r>
          </a:p>
          <a:p>
            <a:pPr marL="692150" lvl="1" indent="-349250">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Power BI Desktop (</a:t>
            </a:r>
            <a:r>
              <a:rPr lang="en-US" sz="1800" dirty="0" err="1">
                <a:solidFill>
                  <a:schemeClr val="tx1"/>
                </a:solidFill>
                <a:ea typeface="Calibri" panose="020F0502020204030204" pitchFamily="34" charset="0"/>
                <a:cs typeface="Times New Roman" panose="02020603050405020304" pitchFamily="18" charset="0"/>
              </a:rPr>
              <a:t>pbix</a:t>
            </a:r>
            <a:r>
              <a:rPr lang="en-US" sz="1800" dirty="0">
                <a:solidFill>
                  <a:schemeClr val="tx1"/>
                </a:solidFill>
                <a:ea typeface="Calibri" panose="020F0502020204030204" pitchFamily="34" charset="0"/>
                <a:cs typeface="Times New Roman" panose="02020603050405020304" pitchFamily="18" charset="0"/>
              </a:rPr>
              <a:t>)</a:t>
            </a:r>
          </a:p>
          <a:p>
            <a:pPr marL="692150" lvl="1" indent="-349250">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Comma Separated Value (csv)</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Files can be located on</a:t>
            </a:r>
          </a:p>
          <a:p>
            <a:pPr marL="692150" lvl="1" indent="-349250">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Local machine</a:t>
            </a:r>
          </a:p>
          <a:p>
            <a:pPr marL="692150" lvl="1" indent="-349250">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OneDrive Business or Personal</a:t>
            </a:r>
          </a:p>
          <a:p>
            <a:pPr marL="692150" lvl="1" indent="-349250">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SharePoint Team Sites</a:t>
            </a:r>
            <a:endParaRPr lang="en-US" sz="2000" dirty="0">
              <a:solidFill>
                <a:schemeClr val="tx1"/>
              </a:solidFill>
              <a:ea typeface="Calibri" panose="020F0502020204030204" pitchFamily="34" charset="0"/>
              <a:cs typeface="Times New Roman" panose="02020603050405020304" pitchFamily="18" charset="0"/>
            </a:endParaRP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Two ways to use Excel files</a:t>
            </a:r>
          </a:p>
          <a:p>
            <a:pPr marL="692150" lvl="1" indent="-349250">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Import into Power BI</a:t>
            </a:r>
          </a:p>
          <a:p>
            <a:pPr marL="692150" lvl="1" indent="-349250">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Connect (or upload), manage and view in Power BI</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Any changes to a file in OneDrive or SharePoint are synced automatically (hourly)</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Data and reports from Power BI Desktop files</a:t>
            </a:r>
          </a:p>
        </p:txBody>
      </p:sp>
      <p:grpSp>
        <p:nvGrpSpPr>
          <p:cNvPr id="183" name="Group 182"/>
          <p:cNvGrpSpPr/>
          <p:nvPr/>
        </p:nvGrpSpPr>
        <p:grpSpPr>
          <a:xfrm>
            <a:off x="-1464" y="487"/>
            <a:ext cx="2850524" cy="6857027"/>
            <a:chOff x="-1464" y="487"/>
            <a:chExt cx="2850524" cy="6857027"/>
          </a:xfrm>
        </p:grpSpPr>
        <p:sp>
          <p:nvSpPr>
            <p:cNvPr id="184" name="Rectangle 15"/>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145"/>
            <p:cNvSpPr/>
            <p:nvPr/>
          </p:nvSpPr>
          <p:spPr bwMode="auto">
            <a:xfrm>
              <a:off x="696152" y="1145838"/>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SaaS solutions</a:t>
              </a:r>
            </a:p>
            <a:p>
              <a:pPr defTabSz="914367">
                <a:spcAft>
                  <a:spcPts val="600"/>
                </a:spcAft>
              </a:pPr>
              <a:r>
                <a:rPr lang="en-US" sz="1200" b="1" i="1" dirty="0">
                  <a:solidFill>
                    <a:srgbClr val="F2C812"/>
                  </a:solidFill>
                  <a:cs typeface="Segoe UI Light" panose="020B0502040204020203" pitchFamily="34" charset="0"/>
                </a:rPr>
                <a:t>e.g. Marketo, Salesforce, GitHub, Google Analytics</a:t>
              </a:r>
            </a:p>
          </p:txBody>
        </p:sp>
        <p:grpSp>
          <p:nvGrpSpPr>
            <p:cNvPr id="285" name="Group 284"/>
            <p:cNvGrpSpPr/>
            <p:nvPr/>
          </p:nvGrpSpPr>
          <p:grpSpPr>
            <a:xfrm>
              <a:off x="219373" y="1123407"/>
              <a:ext cx="433844" cy="433844"/>
              <a:chOff x="440005" y="1126788"/>
              <a:chExt cx="296322" cy="296322"/>
            </a:xfrm>
          </p:grpSpPr>
          <p:sp>
            <p:nvSpPr>
              <p:cNvPr id="324" name="Oval 147"/>
              <p:cNvSpPr/>
              <p:nvPr/>
            </p:nvSpPr>
            <p:spPr bwMode="auto">
              <a:xfrm>
                <a:off x="440005" y="1126788"/>
                <a:ext cx="296322" cy="296322"/>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25" name="Group 332"/>
              <p:cNvGrpSpPr/>
              <p:nvPr/>
            </p:nvGrpSpPr>
            <p:grpSpPr>
              <a:xfrm>
                <a:off x="482167" y="1188302"/>
                <a:ext cx="211997" cy="173294"/>
                <a:chOff x="2123129" y="1797431"/>
                <a:chExt cx="2472585" cy="2021180"/>
              </a:xfrm>
            </p:grpSpPr>
            <p:sp>
              <p:nvSpPr>
                <p:cNvPr id="326" name="Freeform 13"/>
                <p:cNvSpPr>
                  <a:spLocks/>
                </p:cNvSpPr>
                <p:nvPr/>
              </p:nvSpPr>
              <p:spPr bwMode="auto">
                <a:xfrm rot="20700000">
                  <a:off x="3155856" y="2377155"/>
                  <a:ext cx="1439858" cy="1441456"/>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327"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grpSp>
        <p:sp>
          <p:nvSpPr>
            <p:cNvPr id="286" name="Rectangle 152"/>
            <p:cNvSpPr/>
            <p:nvPr/>
          </p:nvSpPr>
          <p:spPr bwMode="auto">
            <a:xfrm>
              <a:off x="696152" y="2108983"/>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On-premises Data</a:t>
              </a:r>
            </a:p>
          </p:txBody>
        </p:sp>
        <p:grpSp>
          <p:nvGrpSpPr>
            <p:cNvPr id="287" name="Group 286"/>
            <p:cNvGrpSpPr/>
            <p:nvPr/>
          </p:nvGrpSpPr>
          <p:grpSpPr>
            <a:xfrm>
              <a:off x="219373" y="2084239"/>
              <a:ext cx="433844" cy="433844"/>
              <a:chOff x="362344" y="1619875"/>
              <a:chExt cx="433844" cy="433844"/>
            </a:xfrm>
            <a:solidFill>
              <a:schemeClr val="bg1"/>
            </a:solidFill>
          </p:grpSpPr>
          <p:sp>
            <p:nvSpPr>
              <p:cNvPr id="322" name="Oval 154"/>
              <p:cNvSpPr/>
              <p:nvPr/>
            </p:nvSpPr>
            <p:spPr bwMode="auto">
              <a:xfrm>
                <a:off x="362344" y="1619875"/>
                <a:ext cx="433844" cy="433844"/>
              </a:xfrm>
              <a:prstGeom prst="ellipse">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Freeform 30"/>
              <p:cNvSpPr>
                <a:spLocks noEditPoints="1"/>
              </p:cNvSpPr>
              <p:nvPr/>
            </p:nvSpPr>
            <p:spPr bwMode="auto">
              <a:xfrm>
                <a:off x="466510" y="1717551"/>
                <a:ext cx="238402" cy="210293"/>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sp>
          <p:nvSpPr>
            <p:cNvPr id="288" name="TextBox 287"/>
            <p:cNvSpPr txBox="1"/>
            <p:nvPr/>
          </p:nvSpPr>
          <p:spPr>
            <a:xfrm>
              <a:off x="-1464" y="95250"/>
              <a:ext cx="2532630"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r>
                <a:rPr lang="en-US" dirty="0"/>
                <a:t>Data sources</a:t>
              </a:r>
            </a:p>
          </p:txBody>
        </p:sp>
        <p:grpSp>
          <p:nvGrpSpPr>
            <p:cNvPr id="289" name="Group 288"/>
            <p:cNvGrpSpPr/>
            <p:nvPr/>
          </p:nvGrpSpPr>
          <p:grpSpPr>
            <a:xfrm>
              <a:off x="219373" y="3045071"/>
              <a:ext cx="433844" cy="433844"/>
              <a:chOff x="308694" y="2930520"/>
              <a:chExt cx="433844" cy="433844"/>
            </a:xfrm>
          </p:grpSpPr>
          <p:sp>
            <p:nvSpPr>
              <p:cNvPr id="318" name="Oval 1076"/>
              <p:cNvSpPr/>
              <p:nvPr/>
            </p:nvSpPr>
            <p:spPr bwMode="auto">
              <a:xfrm>
                <a:off x="308694" y="2930520"/>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19" name="Group 318"/>
              <p:cNvGrpSpPr/>
              <p:nvPr/>
            </p:nvGrpSpPr>
            <p:grpSpPr>
              <a:xfrm>
                <a:off x="405565" y="3058083"/>
                <a:ext cx="255342" cy="224444"/>
                <a:chOff x="681704" y="2920137"/>
                <a:chExt cx="321649" cy="282726"/>
              </a:xfrm>
              <a:solidFill>
                <a:srgbClr val="00BCF2"/>
              </a:solidFill>
            </p:grpSpPr>
            <p:sp>
              <p:nvSpPr>
                <p:cNvPr id="320"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321"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grpSp>
        <p:sp>
          <p:nvSpPr>
            <p:cNvPr id="290" name="Rectangle 145"/>
            <p:cNvSpPr/>
            <p:nvPr/>
          </p:nvSpPr>
          <p:spPr bwMode="auto">
            <a:xfrm>
              <a:off x="696152" y="3064290"/>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Organizational</a:t>
              </a:r>
              <a:br>
                <a:rPr lang="en-US" sz="1600" b="1" dirty="0">
                  <a:solidFill>
                    <a:srgbClr val="F2C812"/>
                  </a:solidFill>
                  <a:cs typeface="Segoe UI Light" panose="020B0502040204020203" pitchFamily="34" charset="0"/>
                </a:rPr>
              </a:br>
              <a:r>
                <a:rPr lang="en-US" sz="1200" b="1" i="1" dirty="0">
                  <a:solidFill>
                    <a:srgbClr val="F2C812"/>
                  </a:solidFill>
                  <a:cs typeface="Segoe UI Light" panose="020B0502040204020203" pitchFamily="34" charset="0"/>
                </a:rPr>
                <a:t>Corporate data sources or external data services</a:t>
              </a:r>
            </a:p>
          </p:txBody>
        </p:sp>
        <p:grpSp>
          <p:nvGrpSpPr>
            <p:cNvPr id="291" name="Group 290"/>
            <p:cNvGrpSpPr/>
            <p:nvPr/>
          </p:nvGrpSpPr>
          <p:grpSpPr>
            <a:xfrm>
              <a:off x="225818" y="3996981"/>
              <a:ext cx="433844" cy="433847"/>
              <a:chOff x="287435" y="3733762"/>
              <a:chExt cx="433844" cy="433847"/>
            </a:xfrm>
          </p:grpSpPr>
          <p:sp>
            <p:nvSpPr>
              <p:cNvPr id="300" name="Oval 1083"/>
              <p:cNvSpPr/>
              <p:nvPr/>
            </p:nvSpPr>
            <p:spPr bwMode="auto">
              <a:xfrm>
                <a:off x="287435" y="3733762"/>
                <a:ext cx="433844" cy="433847"/>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1" name="Group 379"/>
              <p:cNvGrpSpPr/>
              <p:nvPr/>
            </p:nvGrpSpPr>
            <p:grpSpPr>
              <a:xfrm>
                <a:off x="374922" y="3860807"/>
                <a:ext cx="276799" cy="192696"/>
                <a:chOff x="3543365" y="7242824"/>
                <a:chExt cx="1238250" cy="862020"/>
              </a:xfrm>
              <a:solidFill>
                <a:srgbClr val="00BCF2"/>
              </a:solidFill>
            </p:grpSpPr>
            <p:sp>
              <p:nvSpPr>
                <p:cNvPr id="30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30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304" name="Rectangle 129"/>
                <p:cNvSpPr>
                  <a:spLocks noChangeArrowheads="1"/>
                </p:cNvSpPr>
                <p:nvPr/>
              </p:nvSpPr>
              <p:spPr bwMode="auto">
                <a:xfrm>
                  <a:off x="3617978" y="7466657"/>
                  <a:ext cx="231778" cy="193672"/>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305" name="Rectangle 130"/>
                <p:cNvSpPr>
                  <a:spLocks noChangeArrowheads="1"/>
                </p:cNvSpPr>
                <p:nvPr/>
              </p:nvSpPr>
              <p:spPr bwMode="auto">
                <a:xfrm>
                  <a:off x="3617978" y="7242824"/>
                  <a:ext cx="231778" cy="195264"/>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306"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307"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308"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309"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310"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311"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31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313" name="Rectangle 138"/>
                <p:cNvSpPr>
                  <a:spLocks noChangeArrowheads="1"/>
                </p:cNvSpPr>
                <p:nvPr/>
              </p:nvSpPr>
              <p:spPr bwMode="auto">
                <a:xfrm>
                  <a:off x="4449825" y="7911159"/>
                  <a:ext cx="231778" cy="193672"/>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314"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31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31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sp>
              <p:nvSpPr>
                <p:cNvPr id="317"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rgbClr val="000000"/>
                    </a:solidFill>
                  </a:endParaRPr>
                </a:p>
              </p:txBody>
            </p:sp>
          </p:grpSp>
        </p:grpSp>
        <p:sp>
          <p:nvSpPr>
            <p:cNvPr id="292" name="Rectangle 152"/>
            <p:cNvSpPr/>
            <p:nvPr/>
          </p:nvSpPr>
          <p:spPr bwMode="auto">
            <a:xfrm>
              <a:off x="696152" y="4027435"/>
              <a:ext cx="180516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Azure services</a:t>
              </a:r>
            </a:p>
            <a:p>
              <a:pPr defTabSz="914367"/>
              <a:r>
                <a:rPr lang="en-US" sz="1200" b="1" dirty="0">
                  <a:solidFill>
                    <a:srgbClr val="F2C812"/>
                  </a:solidFill>
                  <a:cs typeface="Segoe UI Light" panose="020B0502040204020203" pitchFamily="34" charset="0"/>
                </a:rPr>
                <a:t>Azure SQL, Stream Analytics…</a:t>
              </a:r>
            </a:p>
          </p:txBody>
        </p:sp>
        <p:sp>
          <p:nvSpPr>
            <p:cNvPr id="293" name="Oval 162"/>
            <p:cNvSpPr/>
            <p:nvPr/>
          </p:nvSpPr>
          <p:spPr bwMode="auto">
            <a:xfrm>
              <a:off x="219373" y="5927572"/>
              <a:ext cx="433844" cy="433844"/>
            </a:xfrm>
            <a:prstGeom prst="ellipse">
              <a:avLst/>
            </a:prstGeom>
            <a:solidFill>
              <a:srgbClr val="F2C812"/>
            </a:solidFill>
            <a:ln>
              <a:solidFill>
                <a:srgbClr val="FF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Rectangle 152"/>
            <p:cNvSpPr/>
            <p:nvPr/>
          </p:nvSpPr>
          <p:spPr bwMode="auto">
            <a:xfrm>
              <a:off x="696151" y="6074223"/>
              <a:ext cx="1884825" cy="3023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Power BI Desktop files</a:t>
              </a:r>
            </a:p>
            <a:p>
              <a:pPr defTabSz="914367"/>
              <a:r>
                <a:rPr lang="en-US" sz="1200" b="1" i="1" dirty="0">
                  <a:solidFill>
                    <a:srgbClr val="F2C812"/>
                  </a:solidFill>
                  <a:cs typeface="Segoe UI Light" panose="020B0502040204020203" pitchFamily="34" charset="0"/>
                </a:rPr>
                <a:t>Data from files, databases, Azure, and other sources</a:t>
              </a:r>
            </a:p>
          </p:txBody>
        </p:sp>
        <p:sp>
          <p:nvSpPr>
            <p:cNvPr id="295" name="Rectangle 145"/>
            <p:cNvSpPr/>
            <p:nvPr/>
          </p:nvSpPr>
          <p:spPr bwMode="auto">
            <a:xfrm>
              <a:off x="696152" y="4982742"/>
              <a:ext cx="1821468" cy="383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400" b="1" dirty="0">
                  <a:solidFill>
                    <a:srgbClr val="F2C812"/>
                  </a:solidFill>
                  <a:cs typeface="Segoe UI Light" panose="020B0502040204020203" pitchFamily="34" charset="0"/>
                </a:rPr>
                <a:t>Excel and CSV files</a:t>
              </a:r>
            </a:p>
          </p:txBody>
        </p:sp>
        <p:sp>
          <p:nvSpPr>
            <p:cNvPr id="298" name="Oval 162"/>
            <p:cNvSpPr/>
            <p:nvPr/>
          </p:nvSpPr>
          <p:spPr bwMode="auto">
            <a:xfrm>
              <a:off x="219373" y="4966738"/>
              <a:ext cx="433844" cy="433844"/>
            </a:xfrm>
            <a:prstGeom prst="ellipse">
              <a:avLst/>
            </a:prstGeom>
            <a:solidFill>
              <a:srgbClr val="FFCC00"/>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28" name="Picture 327"/>
          <p:cNvPicPr>
            <a:picLocks noChangeAspect="1"/>
          </p:cNvPicPr>
          <p:nvPr/>
        </p:nvPicPr>
        <p:blipFill rotWithShape="1">
          <a:blip r:embed="rId3"/>
          <a:srcRect l="6503" t="21287" r="74698" b="20220"/>
          <a:stretch/>
        </p:blipFill>
        <p:spPr>
          <a:xfrm>
            <a:off x="337369" y="6025748"/>
            <a:ext cx="228600" cy="231962"/>
          </a:xfrm>
          <a:prstGeom prst="rect">
            <a:avLst/>
          </a:prstGeom>
        </p:spPr>
      </p:pic>
      <p:sp>
        <p:nvSpPr>
          <p:cNvPr id="330" name="Rectangle 329"/>
          <p:cNvSpPr/>
          <p:nvPr/>
        </p:nvSpPr>
        <p:spPr bwMode="auto">
          <a:xfrm>
            <a:off x="68017" y="715571"/>
            <a:ext cx="2457811" cy="3862602"/>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dirty="0">
                <a:solidFill>
                  <a:schemeClr val="tx1"/>
                </a:solidFill>
              </a:rPr>
              <a:t>Connect to your data from files</a:t>
            </a:r>
            <a:endParaRPr lang="en-IN" sz="3600" dirty="0">
              <a:solidFill>
                <a:schemeClr val="tx1"/>
              </a:solidFill>
            </a:endParaRPr>
          </a:p>
        </p:txBody>
      </p:sp>
      <p:pic>
        <p:nvPicPr>
          <p:cNvPr id="52" name="Picture 51"/>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331092" y="5071644"/>
            <a:ext cx="236260" cy="236260"/>
          </a:xfrm>
          <a:prstGeom prst="rect">
            <a:avLst/>
          </a:prstGeom>
        </p:spPr>
      </p:pic>
      <p:pic>
        <p:nvPicPr>
          <p:cNvPr id="53" name="Picture 52"/>
          <p:cNvPicPr>
            <a:picLocks noChangeAspect="1"/>
          </p:cNvPicPr>
          <p:nvPr/>
        </p:nvPicPr>
        <p:blipFill>
          <a:blip r:embed="rId5"/>
          <a:stretch>
            <a:fillRect/>
          </a:stretch>
        </p:blipFill>
        <p:spPr>
          <a:xfrm>
            <a:off x="7834029" y="2108385"/>
            <a:ext cx="4114800" cy="10934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933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5" name="Rectangle 2"/>
          <p:cNvSpPr>
            <a:spLocks noChangeArrowheads="1"/>
          </p:cNvSpPr>
          <p:nvPr/>
        </p:nvSpPr>
        <p:spPr bwMode="white">
          <a:xfrm>
            <a:off x="276064" y="1112400"/>
            <a:ext cx="2687719" cy="5453251"/>
          </a:xfrm>
          <a:prstGeom prst="rect">
            <a:avLst/>
          </a:prstGeom>
          <a:solidFill>
            <a:srgbClr val="333333">
              <a:alpha val="50195"/>
            </a:srgbClr>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129352" tIns="64668" rIns="129352" bIns="64668" anchor="ctr"/>
          <a:lstStyle/>
          <a:p>
            <a:pPr algn="ctr" defTabSz="1293225" fontAlgn="base">
              <a:spcBef>
                <a:spcPct val="0"/>
              </a:spcBef>
              <a:spcAft>
                <a:spcPct val="0"/>
              </a:spcAft>
            </a:pPr>
            <a:endParaRPr lang="en-US" sz="3333" dirty="0">
              <a:solidFill>
                <a:srgbClr val="FFFFFF"/>
              </a:solidFill>
              <a:ea typeface="MS PGothic" charset="0"/>
              <a:cs typeface="Arial" charset="0"/>
            </a:endParaRPr>
          </a:p>
        </p:txBody>
      </p:sp>
      <p:sp>
        <p:nvSpPr>
          <p:cNvPr id="5" name="Line 7"/>
          <p:cNvSpPr>
            <a:spLocks noChangeShapeType="1"/>
          </p:cNvSpPr>
          <p:nvPr/>
        </p:nvSpPr>
        <p:spPr bwMode="white">
          <a:xfrm>
            <a:off x="345498" y="2529295"/>
            <a:ext cx="10308885" cy="0"/>
          </a:xfrm>
          <a:prstGeom prst="line">
            <a:avLst/>
          </a:prstGeom>
          <a:noFill/>
          <a:ln w="12700">
            <a:solidFill>
              <a:srgbClr val="505050"/>
            </a:solidFill>
            <a:round/>
            <a:headEnd type="none" w="sm" len="sm"/>
            <a:tailEnd type="none" w="sm" len="sm"/>
          </a:ln>
        </p:spPr>
        <p:txBody>
          <a:bodyPr lIns="129354" tIns="64668" rIns="129354" bIns="64668"/>
          <a:lstStyle/>
          <a:p>
            <a:pPr defTabSz="1293384">
              <a:defRPr/>
            </a:pPr>
            <a:endParaRPr lang="en-US" sz="1470" dirty="0">
              <a:solidFill>
                <a:srgbClr val="FFFFFF"/>
              </a:solidFill>
              <a:effectLst>
                <a:outerShdw blurRad="38100" dist="38100" dir="2700000" algn="tl">
                  <a:srgbClr val="000000">
                    <a:alpha val="43137"/>
                  </a:srgbClr>
                </a:outerShdw>
              </a:effectLst>
              <a:ea typeface="MS PGothic" charset="0"/>
              <a:cs typeface="Arial" pitchFamily="34" charset="0"/>
            </a:endParaRPr>
          </a:p>
        </p:txBody>
      </p:sp>
      <p:sp>
        <p:nvSpPr>
          <p:cNvPr id="6" name="Line 9"/>
          <p:cNvSpPr>
            <a:spLocks noChangeShapeType="1"/>
          </p:cNvSpPr>
          <p:nvPr/>
        </p:nvSpPr>
        <p:spPr bwMode="white">
          <a:xfrm>
            <a:off x="5770735" y="686813"/>
            <a:ext cx="0" cy="5717821"/>
          </a:xfrm>
          <a:prstGeom prst="line">
            <a:avLst/>
          </a:prstGeom>
          <a:noFill/>
          <a:ln w="9525">
            <a:noFill/>
            <a:round/>
            <a:headEnd type="none" w="sm" len="sm"/>
            <a:tailEnd type="none" w="sm" len="sm"/>
          </a:ln>
        </p:spPr>
        <p:txBody>
          <a:bodyPr lIns="130255" tIns="65120" rIns="130255" bIns="65120" anchor="ctr">
            <a:spAutoFit/>
          </a:bodyPr>
          <a:lstStyle/>
          <a:p>
            <a:pPr defTabSz="1293384">
              <a:defRPr/>
            </a:pPr>
            <a:endParaRPr lang="en-US" sz="1667" dirty="0">
              <a:solidFill>
                <a:srgbClr val="FFFFFF"/>
              </a:solidFill>
              <a:effectLst>
                <a:outerShdw blurRad="38100" dist="38100" dir="2700000" algn="tl">
                  <a:srgbClr val="000000">
                    <a:alpha val="43137"/>
                  </a:srgbClr>
                </a:outerShdw>
              </a:effectLst>
              <a:ea typeface="MS PGothic" charset="0"/>
              <a:cs typeface="Arial" pitchFamily="34" charset="0"/>
            </a:endParaRPr>
          </a:p>
        </p:txBody>
      </p:sp>
      <p:sp>
        <p:nvSpPr>
          <p:cNvPr id="21517" name="Rectangle 23"/>
          <p:cNvSpPr>
            <a:spLocks noChangeArrowheads="1"/>
          </p:cNvSpPr>
          <p:nvPr/>
        </p:nvSpPr>
        <p:spPr bwMode="white">
          <a:xfrm>
            <a:off x="257268" y="2632276"/>
            <a:ext cx="2687719" cy="367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73" tIns="53635" rIns="107273" bIns="53635" anchor="ctr">
            <a:spAutoFit/>
          </a:bodyPr>
          <a:lstStyle/>
          <a:p>
            <a:pPr marL="477762" indent="-477762" algn="r" defTabSz="1293225" eaLnBrk="0" fontAlgn="base" hangingPunct="0">
              <a:lnSpc>
                <a:spcPct val="90000"/>
              </a:lnSpc>
              <a:spcBef>
                <a:spcPct val="30000"/>
              </a:spcBef>
              <a:spcAft>
                <a:spcPct val="0"/>
              </a:spcAft>
              <a:buClr>
                <a:srgbClr val="FFFF99"/>
              </a:buClr>
              <a:buSzPct val="75000"/>
            </a:pPr>
            <a:r>
              <a:rPr lang="en-US" sz="1863" dirty="0">
                <a:solidFill>
                  <a:srgbClr val="FFFFFF"/>
                </a:solidFill>
                <a:ea typeface="MS PGothic" charset="0"/>
                <a:cs typeface="Arial" charset="0"/>
              </a:rPr>
              <a:t> V 2.0</a:t>
            </a:r>
          </a:p>
        </p:txBody>
      </p:sp>
      <p:sp>
        <p:nvSpPr>
          <p:cNvPr id="21518" name="Rectangle 13"/>
          <p:cNvSpPr>
            <a:spLocks noChangeArrowheads="1"/>
          </p:cNvSpPr>
          <p:nvPr/>
        </p:nvSpPr>
        <p:spPr bwMode="white">
          <a:xfrm>
            <a:off x="3053448" y="2630384"/>
            <a:ext cx="7531501" cy="3710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73" tIns="53635" rIns="107273" bIns="53635" anchor="ctr">
            <a:spAutoFit/>
          </a:bodyPr>
          <a:lstStyle/>
          <a:p>
            <a:pPr defTabSz="1293225" eaLnBrk="0" fontAlgn="base" hangingPunct="0">
              <a:lnSpc>
                <a:spcPct val="90000"/>
              </a:lnSpc>
              <a:spcBef>
                <a:spcPct val="30000"/>
              </a:spcBef>
              <a:spcAft>
                <a:spcPct val="0"/>
              </a:spcAft>
              <a:buClr>
                <a:srgbClr val="FFFF99"/>
              </a:buClr>
              <a:buSzPct val="75000"/>
            </a:pPr>
            <a:r>
              <a:rPr lang="en-US" sz="1863" dirty="0">
                <a:solidFill>
                  <a:srgbClr val="FFFFFF"/>
                </a:solidFill>
                <a:ea typeface="MS PGothic" charset="0"/>
                <a:cs typeface="Arial" charset="0"/>
              </a:rPr>
              <a:t>November 23, 2015</a:t>
            </a:r>
          </a:p>
        </p:txBody>
      </p:sp>
      <p:sp>
        <p:nvSpPr>
          <p:cNvPr id="18" name="Line 25"/>
          <p:cNvSpPr>
            <a:spLocks noChangeShapeType="1"/>
          </p:cNvSpPr>
          <p:nvPr/>
        </p:nvSpPr>
        <p:spPr bwMode="white">
          <a:xfrm>
            <a:off x="345498" y="3089180"/>
            <a:ext cx="10308885" cy="0"/>
          </a:xfrm>
          <a:prstGeom prst="line">
            <a:avLst/>
          </a:prstGeom>
          <a:noFill/>
          <a:ln w="12700">
            <a:solidFill>
              <a:srgbClr val="505050"/>
            </a:solidFill>
            <a:round/>
            <a:headEnd type="none" w="sm" len="sm"/>
            <a:tailEnd type="none" w="sm" len="sm"/>
          </a:ln>
        </p:spPr>
        <p:txBody>
          <a:bodyPr lIns="129354" tIns="64668" rIns="129354" bIns="64668"/>
          <a:lstStyle/>
          <a:p>
            <a:pPr defTabSz="1293384">
              <a:defRPr/>
            </a:pPr>
            <a:endParaRPr lang="en-US" sz="1470" dirty="0">
              <a:solidFill>
                <a:srgbClr val="FFFFFF"/>
              </a:solidFill>
              <a:effectLst>
                <a:outerShdw blurRad="38100" dist="38100" dir="2700000" algn="tl">
                  <a:srgbClr val="000000">
                    <a:alpha val="43137"/>
                  </a:srgbClr>
                </a:outerShdw>
              </a:effectLst>
              <a:ea typeface="MS PGothic" charset="0"/>
              <a:cs typeface="Arial" pitchFamily="34" charset="0"/>
            </a:endParaRPr>
          </a:p>
        </p:txBody>
      </p:sp>
      <p:sp>
        <p:nvSpPr>
          <p:cNvPr id="20" name="Title 1"/>
          <p:cNvSpPr txBox="1">
            <a:spLocks/>
          </p:cNvSpPr>
          <p:nvPr/>
        </p:nvSpPr>
        <p:spPr>
          <a:xfrm>
            <a:off x="692333" y="230073"/>
            <a:ext cx="10293418" cy="629594"/>
          </a:xfrm>
          <a:prstGeom prst="rect">
            <a:avLst/>
          </a:prstGeom>
        </p:spPr>
        <p:txBody>
          <a:bodyPr lIns="0" tIns="0" rIns="0" bIns="0"/>
          <a:lstStyle>
            <a:lvl1pPr algn="l" defTabSz="768113" rtl="0" eaLnBrk="1" latinLnBrk="0" hangingPunct="1">
              <a:lnSpc>
                <a:spcPct val="90000"/>
              </a:lnSpc>
              <a:spcBef>
                <a:spcPct val="0"/>
              </a:spcBef>
              <a:buNone/>
              <a:defRPr lang="en-US" sz="4900" b="0" kern="1200" cap="none" spc="-247" baseline="0" dirty="0">
                <a:ln w="3175">
                  <a:noFill/>
                </a:ln>
                <a:gradFill flip="none" rotWithShape="1">
                  <a:gsLst>
                    <a:gs pos="7500">
                      <a:srgbClr val="FFFFFF"/>
                    </a:gs>
                    <a:gs pos="15417">
                      <a:srgbClr val="FFFFFF"/>
                    </a:gs>
                  </a:gsLst>
                  <a:lin ang="5400000" scaled="0"/>
                  <a:tileRect/>
                </a:gradFill>
                <a:effectLst/>
                <a:latin typeface="Segoe UI Light" pitchFamily="34" charset="0"/>
                <a:ea typeface="+mn-ea"/>
                <a:cs typeface="Arial" charset="0"/>
              </a:defRPr>
            </a:lvl1pPr>
          </a:lstStyle>
          <a:p>
            <a:pPr>
              <a:spcBef>
                <a:spcPts val="0"/>
              </a:spcBef>
              <a:spcAft>
                <a:spcPts val="715"/>
              </a:spcAft>
              <a:defRPr/>
            </a:pPr>
            <a:r>
              <a:rPr sz="3333" dirty="0">
                <a:solidFill>
                  <a:srgbClr val="FFC000"/>
                </a:solidFill>
              </a:rPr>
              <a:t>(HIDDEN SLIDE: PLEASE DO NOT SHOW)</a:t>
            </a:r>
            <a:br>
              <a:rPr sz="3333" dirty="0"/>
            </a:br>
            <a:r>
              <a:rPr sz="2745" spc="0" dirty="0"/>
              <a:t>Version history</a:t>
            </a:r>
            <a:endParaRPr sz="2745" spc="0" dirty="0">
              <a:solidFill>
                <a:srgbClr val="DC3C00"/>
              </a:solidFill>
            </a:endParaRPr>
          </a:p>
        </p:txBody>
      </p:sp>
      <p:sp>
        <p:nvSpPr>
          <p:cNvPr id="21" name="Rectangle 23"/>
          <p:cNvSpPr>
            <a:spLocks noChangeArrowheads="1"/>
          </p:cNvSpPr>
          <p:nvPr/>
        </p:nvSpPr>
        <p:spPr bwMode="white">
          <a:xfrm>
            <a:off x="257268" y="3178799"/>
            <a:ext cx="2687719" cy="367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73" tIns="53635" rIns="107273" bIns="53635" anchor="ctr">
            <a:spAutoFit/>
          </a:bodyPr>
          <a:lstStyle/>
          <a:p>
            <a:pPr marL="477762" indent="-477762" algn="r" defTabSz="1293225" eaLnBrk="0" fontAlgn="base" hangingPunct="0">
              <a:lnSpc>
                <a:spcPct val="90000"/>
              </a:lnSpc>
              <a:spcBef>
                <a:spcPct val="30000"/>
              </a:spcBef>
              <a:spcAft>
                <a:spcPct val="0"/>
              </a:spcAft>
              <a:buClr>
                <a:srgbClr val="FFFF99"/>
              </a:buClr>
              <a:buSzPct val="75000"/>
            </a:pPr>
            <a:r>
              <a:rPr lang="en-US" sz="1863" dirty="0">
                <a:solidFill>
                  <a:srgbClr val="FFFFFF"/>
                </a:solidFill>
                <a:ea typeface="MS PGothic" charset="0"/>
                <a:cs typeface="Arial" charset="0"/>
              </a:rPr>
              <a:t> V 1.0</a:t>
            </a:r>
          </a:p>
        </p:txBody>
      </p:sp>
      <p:sp>
        <p:nvSpPr>
          <p:cNvPr id="22" name="Rectangle 13"/>
          <p:cNvSpPr>
            <a:spLocks noChangeArrowheads="1"/>
          </p:cNvSpPr>
          <p:nvPr/>
        </p:nvSpPr>
        <p:spPr bwMode="white">
          <a:xfrm>
            <a:off x="3089245" y="3176907"/>
            <a:ext cx="7531501" cy="3710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73" tIns="53635" rIns="107273" bIns="53635" anchor="ctr">
            <a:spAutoFit/>
          </a:bodyPr>
          <a:lstStyle/>
          <a:p>
            <a:pPr defTabSz="1293225" eaLnBrk="0" fontAlgn="base" hangingPunct="0">
              <a:lnSpc>
                <a:spcPct val="90000"/>
              </a:lnSpc>
              <a:spcBef>
                <a:spcPct val="30000"/>
              </a:spcBef>
              <a:spcAft>
                <a:spcPct val="0"/>
              </a:spcAft>
              <a:buClr>
                <a:srgbClr val="FFFF99"/>
              </a:buClr>
              <a:buSzPct val="75000"/>
            </a:pPr>
            <a:r>
              <a:rPr lang="en-US" sz="1863" dirty="0">
                <a:solidFill>
                  <a:srgbClr val="FFFFFF"/>
                </a:solidFill>
                <a:ea typeface="MS PGothic" charset="0"/>
                <a:cs typeface="Arial" charset="0"/>
              </a:rPr>
              <a:t>July 2015 (GA)</a:t>
            </a:r>
          </a:p>
        </p:txBody>
      </p:sp>
      <p:sp>
        <p:nvSpPr>
          <p:cNvPr id="11" name="Line 7"/>
          <p:cNvSpPr>
            <a:spLocks noChangeShapeType="1"/>
          </p:cNvSpPr>
          <p:nvPr/>
        </p:nvSpPr>
        <p:spPr bwMode="white">
          <a:xfrm>
            <a:off x="378152" y="1948433"/>
            <a:ext cx="10308885" cy="0"/>
          </a:xfrm>
          <a:prstGeom prst="line">
            <a:avLst/>
          </a:prstGeom>
          <a:noFill/>
          <a:ln w="12700">
            <a:solidFill>
              <a:srgbClr val="505050"/>
            </a:solidFill>
            <a:round/>
            <a:headEnd type="none" w="sm" len="sm"/>
            <a:tailEnd type="none" w="sm" len="sm"/>
          </a:ln>
        </p:spPr>
        <p:txBody>
          <a:bodyPr lIns="129354" tIns="64668" rIns="129354" bIns="64668"/>
          <a:lstStyle/>
          <a:p>
            <a:pPr defTabSz="1293384">
              <a:defRPr/>
            </a:pPr>
            <a:endParaRPr lang="en-US" sz="1470" dirty="0">
              <a:solidFill>
                <a:srgbClr val="FFFFFF"/>
              </a:solidFill>
              <a:effectLst>
                <a:outerShdw blurRad="38100" dist="38100" dir="2700000" algn="tl">
                  <a:srgbClr val="000000">
                    <a:alpha val="43137"/>
                  </a:srgbClr>
                </a:outerShdw>
              </a:effectLst>
              <a:ea typeface="MS PGothic" charset="0"/>
              <a:cs typeface="Arial" pitchFamily="34" charset="0"/>
            </a:endParaRPr>
          </a:p>
        </p:txBody>
      </p:sp>
      <p:sp>
        <p:nvSpPr>
          <p:cNvPr id="13" name="Rectangle 23"/>
          <p:cNvSpPr>
            <a:spLocks noChangeArrowheads="1"/>
          </p:cNvSpPr>
          <p:nvPr/>
        </p:nvSpPr>
        <p:spPr bwMode="white">
          <a:xfrm>
            <a:off x="257265" y="2066220"/>
            <a:ext cx="2687719" cy="367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73" tIns="53635" rIns="107273" bIns="53635" anchor="ctr">
            <a:spAutoFit/>
          </a:bodyPr>
          <a:lstStyle/>
          <a:p>
            <a:pPr marL="477762" indent="-477762" algn="r" defTabSz="1293225" eaLnBrk="0" fontAlgn="base" hangingPunct="0">
              <a:lnSpc>
                <a:spcPct val="90000"/>
              </a:lnSpc>
              <a:spcBef>
                <a:spcPct val="30000"/>
              </a:spcBef>
              <a:spcAft>
                <a:spcPct val="0"/>
              </a:spcAft>
              <a:buClr>
                <a:srgbClr val="FFFF99"/>
              </a:buClr>
              <a:buSzPct val="75000"/>
            </a:pPr>
            <a:r>
              <a:rPr lang="en-US" sz="1863" dirty="0">
                <a:solidFill>
                  <a:srgbClr val="FFFFFF"/>
                </a:solidFill>
                <a:ea typeface="MS PGothic" charset="0"/>
                <a:cs typeface="Arial" charset="0"/>
              </a:rPr>
              <a:t>V 3.0</a:t>
            </a:r>
          </a:p>
        </p:txBody>
      </p:sp>
      <p:sp>
        <p:nvSpPr>
          <p:cNvPr id="14" name="Rectangle 13"/>
          <p:cNvSpPr>
            <a:spLocks noChangeArrowheads="1"/>
          </p:cNvSpPr>
          <p:nvPr/>
        </p:nvSpPr>
        <p:spPr bwMode="white">
          <a:xfrm>
            <a:off x="3053445" y="2064328"/>
            <a:ext cx="7531501" cy="3710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73" tIns="53635" rIns="107273" bIns="53635" anchor="ctr">
            <a:spAutoFit/>
          </a:bodyPr>
          <a:lstStyle/>
          <a:p>
            <a:pPr defTabSz="1293225" eaLnBrk="0" fontAlgn="base" hangingPunct="0">
              <a:lnSpc>
                <a:spcPct val="90000"/>
              </a:lnSpc>
              <a:spcBef>
                <a:spcPct val="30000"/>
              </a:spcBef>
              <a:spcAft>
                <a:spcPct val="0"/>
              </a:spcAft>
              <a:buClr>
                <a:srgbClr val="FFFF99"/>
              </a:buClr>
              <a:buSzPct val="75000"/>
            </a:pPr>
            <a:r>
              <a:rPr lang="en-US" sz="1863" dirty="0">
                <a:solidFill>
                  <a:srgbClr val="FFFFFF"/>
                </a:solidFill>
                <a:ea typeface="MS PGothic" charset="0"/>
                <a:cs typeface="Arial" charset="0"/>
              </a:rPr>
              <a:t>April 25, 2016 </a:t>
            </a:r>
          </a:p>
        </p:txBody>
      </p:sp>
      <p:sp>
        <p:nvSpPr>
          <p:cNvPr id="19" name="Line 7"/>
          <p:cNvSpPr>
            <a:spLocks noChangeShapeType="1"/>
          </p:cNvSpPr>
          <p:nvPr/>
        </p:nvSpPr>
        <p:spPr bwMode="white">
          <a:xfrm>
            <a:off x="372056" y="1344929"/>
            <a:ext cx="10308885" cy="0"/>
          </a:xfrm>
          <a:prstGeom prst="line">
            <a:avLst/>
          </a:prstGeom>
          <a:noFill/>
          <a:ln w="12700">
            <a:solidFill>
              <a:srgbClr val="505050"/>
            </a:solidFill>
            <a:round/>
            <a:headEnd type="none" w="sm" len="sm"/>
            <a:tailEnd type="none" w="sm" len="sm"/>
          </a:ln>
        </p:spPr>
        <p:txBody>
          <a:bodyPr lIns="129354" tIns="64668" rIns="129354" bIns="64668"/>
          <a:lstStyle/>
          <a:p>
            <a:pPr defTabSz="1293384">
              <a:defRPr/>
            </a:pPr>
            <a:endParaRPr lang="en-US" sz="1470" dirty="0">
              <a:solidFill>
                <a:srgbClr val="FFFFFF"/>
              </a:solidFill>
              <a:effectLst>
                <a:outerShdw blurRad="38100" dist="38100" dir="2700000" algn="tl">
                  <a:srgbClr val="000000">
                    <a:alpha val="43137"/>
                  </a:srgbClr>
                </a:outerShdw>
              </a:effectLst>
              <a:ea typeface="MS PGothic" charset="0"/>
              <a:cs typeface="Arial" pitchFamily="34" charset="0"/>
            </a:endParaRPr>
          </a:p>
        </p:txBody>
      </p:sp>
      <p:sp>
        <p:nvSpPr>
          <p:cNvPr id="23" name="Rectangle 23"/>
          <p:cNvSpPr>
            <a:spLocks noChangeArrowheads="1"/>
          </p:cNvSpPr>
          <p:nvPr/>
        </p:nvSpPr>
        <p:spPr bwMode="white">
          <a:xfrm>
            <a:off x="251169" y="1462716"/>
            <a:ext cx="2687719" cy="367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73" tIns="53635" rIns="107273" bIns="53635" anchor="ctr">
            <a:spAutoFit/>
          </a:bodyPr>
          <a:lstStyle/>
          <a:p>
            <a:pPr marL="477762" indent="-477762" algn="r" defTabSz="1293225" eaLnBrk="0" fontAlgn="base" hangingPunct="0">
              <a:lnSpc>
                <a:spcPct val="90000"/>
              </a:lnSpc>
              <a:spcBef>
                <a:spcPct val="30000"/>
              </a:spcBef>
              <a:spcAft>
                <a:spcPct val="0"/>
              </a:spcAft>
              <a:buClr>
                <a:srgbClr val="FFFF99"/>
              </a:buClr>
              <a:buSzPct val="75000"/>
            </a:pPr>
            <a:r>
              <a:rPr lang="en-US" sz="1863" dirty="0">
                <a:solidFill>
                  <a:srgbClr val="FFFFFF"/>
                </a:solidFill>
                <a:ea typeface="MS PGothic" charset="0"/>
                <a:cs typeface="Arial" charset="0"/>
              </a:rPr>
              <a:t> current - V 4.0</a:t>
            </a:r>
          </a:p>
        </p:txBody>
      </p:sp>
      <p:sp>
        <p:nvSpPr>
          <p:cNvPr id="24" name="Rectangle 23"/>
          <p:cNvSpPr>
            <a:spLocks noChangeArrowheads="1"/>
          </p:cNvSpPr>
          <p:nvPr/>
        </p:nvSpPr>
        <p:spPr bwMode="white">
          <a:xfrm>
            <a:off x="3047349" y="1460824"/>
            <a:ext cx="7531501" cy="3710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73" tIns="53635" rIns="107273" bIns="53635" anchor="ctr">
            <a:spAutoFit/>
          </a:bodyPr>
          <a:lstStyle/>
          <a:p>
            <a:pPr defTabSz="1293225" eaLnBrk="0" fontAlgn="base" hangingPunct="0">
              <a:lnSpc>
                <a:spcPct val="90000"/>
              </a:lnSpc>
              <a:spcBef>
                <a:spcPct val="30000"/>
              </a:spcBef>
              <a:spcAft>
                <a:spcPct val="0"/>
              </a:spcAft>
              <a:buClr>
                <a:srgbClr val="FFFF99"/>
              </a:buClr>
              <a:buSzPct val="75000"/>
            </a:pPr>
            <a:r>
              <a:rPr lang="en-US" sz="1863" dirty="0">
                <a:solidFill>
                  <a:srgbClr val="FFFFFF"/>
                </a:solidFill>
                <a:ea typeface="MS PGothic" charset="0"/>
                <a:cs typeface="Arial" charset="0"/>
              </a:rPr>
              <a:t>Aug 19, 2016 </a:t>
            </a:r>
          </a:p>
        </p:txBody>
      </p:sp>
    </p:spTree>
    <p:extLst>
      <p:ext uri="{BB962C8B-B14F-4D97-AF65-F5344CB8AC3E}">
        <p14:creationId xmlns:p14="http://schemas.microsoft.com/office/powerpoint/2010/main" val="409170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2" name="Right Triangle 3151"/>
          <p:cNvSpPr/>
          <p:nvPr/>
        </p:nvSpPr>
        <p:spPr bwMode="auto">
          <a:xfrm flipH="1">
            <a:off x="127035" y="164384"/>
            <a:ext cx="143031" cy="48216"/>
          </a:xfrm>
          <a:prstGeom prst="rtTriangl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42" name="Rectangle 3141"/>
          <p:cNvSpPr/>
          <p:nvPr/>
        </p:nvSpPr>
        <p:spPr bwMode="auto">
          <a:xfrm>
            <a:off x="127034" y="1460"/>
            <a:ext cx="12064101" cy="68560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49" name="Rectangle 3148"/>
          <p:cNvSpPr/>
          <p:nvPr/>
        </p:nvSpPr>
        <p:spPr bwMode="auto">
          <a:xfrm>
            <a:off x="-21990" y="1460"/>
            <a:ext cx="4094286" cy="68565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48234" y="1281415"/>
            <a:ext cx="4034099" cy="2844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marL="51345" defTabSz="895425" fontAlgn="base">
              <a:spcBef>
                <a:spcPts val="600"/>
              </a:spcBef>
              <a:spcAft>
                <a:spcPts val="600"/>
              </a:spcAft>
              <a:buClr>
                <a:srgbClr val="107C10"/>
              </a:buClr>
            </a:pPr>
            <a:r>
              <a:rPr lang="en-US" kern="0" dirty="0">
                <a:ln>
                  <a:solidFill>
                    <a:srgbClr val="FFFFFF">
                      <a:alpha val="0"/>
                    </a:srgbClr>
                  </a:solidFill>
                </a:ln>
                <a:solidFill>
                  <a:schemeClr val="bg1"/>
                </a:solidFill>
                <a:ea typeface="Segoe UI" pitchFamily="34" charset="0"/>
                <a:cs typeface="Segoe UI" pitchFamily="34" charset="0"/>
              </a:rPr>
              <a:t>Companion to the Power BI Service</a:t>
            </a:r>
          </a:p>
          <a:p>
            <a:pPr marL="51345" defTabSz="895425" fontAlgn="base">
              <a:spcBef>
                <a:spcPts val="600"/>
              </a:spcBef>
              <a:spcAft>
                <a:spcPts val="600"/>
              </a:spcAft>
              <a:buClr>
                <a:srgbClr val="107C10"/>
              </a:buClr>
            </a:pPr>
            <a:r>
              <a:rPr lang="en-US" kern="0" dirty="0">
                <a:ln>
                  <a:solidFill>
                    <a:srgbClr val="FFFFFF">
                      <a:alpha val="0"/>
                    </a:srgbClr>
                  </a:solidFill>
                </a:ln>
                <a:solidFill>
                  <a:schemeClr val="bg1"/>
                </a:solidFill>
                <a:ea typeface="Segoe UI" pitchFamily="34" charset="0"/>
                <a:cs typeface="Segoe UI" pitchFamily="34" charset="0"/>
              </a:rPr>
              <a:t>For Business Analysts</a:t>
            </a:r>
          </a:p>
          <a:p>
            <a:pPr marL="51345" defTabSz="895425" fontAlgn="base">
              <a:spcBef>
                <a:spcPts val="600"/>
              </a:spcBef>
              <a:spcAft>
                <a:spcPts val="600"/>
              </a:spcAft>
              <a:buClr>
                <a:srgbClr val="107C10"/>
              </a:buClr>
            </a:pPr>
            <a:r>
              <a:rPr lang="en-US" kern="0" dirty="0">
                <a:ln>
                  <a:solidFill>
                    <a:srgbClr val="FFFFFF">
                      <a:alpha val="0"/>
                    </a:srgbClr>
                  </a:solidFill>
                </a:ln>
                <a:solidFill>
                  <a:schemeClr val="bg1"/>
                </a:solidFill>
                <a:ea typeface="Segoe UI" pitchFamily="34" charset="0"/>
                <a:cs typeface="Segoe UI" pitchFamily="34" charset="0"/>
              </a:rPr>
              <a:t>Rich report authoring tool with direct publish to Power BI service</a:t>
            </a:r>
          </a:p>
          <a:p>
            <a:pPr marL="51345" defTabSz="895425" fontAlgn="base">
              <a:spcBef>
                <a:spcPts val="600"/>
              </a:spcBef>
              <a:spcAft>
                <a:spcPts val="600"/>
              </a:spcAft>
              <a:buClr>
                <a:srgbClr val="107C10"/>
              </a:buClr>
            </a:pPr>
            <a:r>
              <a:rPr lang="en-US" kern="0" dirty="0">
                <a:ln>
                  <a:solidFill>
                    <a:srgbClr val="FFFFFF">
                      <a:alpha val="0"/>
                    </a:srgbClr>
                  </a:solidFill>
                </a:ln>
                <a:solidFill>
                  <a:schemeClr val="bg1"/>
                </a:solidFill>
                <a:ea typeface="Segoe UI" pitchFamily="34" charset="0"/>
                <a:cs typeface="Segoe UI" pitchFamily="34" charset="0"/>
              </a:rPr>
              <a:t>Built-in data access, mashups, and transformation capabilities  </a:t>
            </a:r>
          </a:p>
          <a:p>
            <a:pPr marL="51345" defTabSz="895425" fontAlgn="base">
              <a:spcBef>
                <a:spcPts val="600"/>
              </a:spcBef>
              <a:spcAft>
                <a:spcPts val="600"/>
              </a:spcAft>
              <a:buClr>
                <a:srgbClr val="107C10"/>
              </a:buClr>
            </a:pPr>
            <a:r>
              <a:rPr lang="en-US" kern="0" dirty="0">
                <a:ln>
                  <a:solidFill>
                    <a:srgbClr val="FFFFFF">
                      <a:alpha val="0"/>
                    </a:srgbClr>
                  </a:solidFill>
                </a:ln>
                <a:solidFill>
                  <a:schemeClr val="bg1"/>
                </a:solidFill>
                <a:ea typeface="Segoe UI" pitchFamily="34" charset="0"/>
                <a:cs typeface="Segoe UI" pitchFamily="34" charset="0"/>
              </a:rPr>
              <a:t>Updated regularly </a:t>
            </a:r>
          </a:p>
        </p:txBody>
      </p:sp>
      <p:sp useBgFill="1">
        <p:nvSpPr>
          <p:cNvPr id="3153" name="Rectangle 3152"/>
          <p:cNvSpPr/>
          <p:nvPr/>
        </p:nvSpPr>
        <p:spPr bwMode="auto">
          <a:xfrm flipH="1">
            <a:off x="-44846" y="974"/>
            <a:ext cx="45712" cy="685605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1" y="188492"/>
            <a:ext cx="4052974" cy="461665"/>
          </a:xfrm>
          <a:prstGeom prst="rect">
            <a:avLst/>
          </a:prstGeom>
        </p:spPr>
        <p:txBody>
          <a:bodyPr wrap="square">
            <a:spAutoFit/>
          </a:bodyPr>
          <a:lstStyle/>
          <a:p>
            <a:pPr defTabSz="914192"/>
            <a:r>
              <a:rPr lang="en-US" sz="2400" spc="-100" dirty="0">
                <a:ln w="3175">
                  <a:noFill/>
                </a:ln>
                <a:solidFill>
                  <a:srgbClr val="F2C812"/>
                </a:solidFill>
                <a:ea typeface="ＭＳ Ｐゴシック" charset="0"/>
                <a:cs typeface="Segoe UI" panose="020B0502040204020203" pitchFamily="34" charset="0"/>
              </a:rPr>
              <a:t>Power BI Desktop</a:t>
            </a:r>
          </a:p>
        </p:txBody>
      </p:sp>
      <p:sp>
        <p:nvSpPr>
          <p:cNvPr id="11" name="Title 10"/>
          <p:cNvSpPr txBox="1">
            <a:spLocks/>
          </p:cNvSpPr>
          <p:nvPr/>
        </p:nvSpPr>
        <p:spPr>
          <a:xfrm>
            <a:off x="4052974" y="0"/>
            <a:ext cx="8139025"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4800" dirty="0">
                <a:solidFill>
                  <a:schemeClr val="tx1"/>
                </a:solidFill>
              </a:rPr>
              <a:t>Create Power BI Content</a:t>
            </a:r>
            <a:br>
              <a:rPr lang="en-US" sz="4800" dirty="0">
                <a:solidFill>
                  <a:schemeClr val="tx1"/>
                </a:solidFill>
              </a:rPr>
            </a:br>
            <a:r>
              <a:rPr lang="en-US" sz="3200" dirty="0">
                <a:solidFill>
                  <a:schemeClr val="tx1"/>
                </a:solidFill>
              </a:rPr>
              <a:t>Connect to data and build reports for Power BI</a:t>
            </a:r>
            <a:endParaRPr lang="en-IN" sz="3200" dirty="0">
              <a:solidFill>
                <a:schemeClr val="tx1"/>
              </a:solidFill>
            </a:endParaRPr>
          </a:p>
        </p:txBody>
      </p:sp>
      <p:pic>
        <p:nvPicPr>
          <p:cNvPr id="2" name="Picture 1"/>
          <p:cNvPicPr>
            <a:picLocks noChangeAspect="1"/>
          </p:cNvPicPr>
          <p:nvPr/>
        </p:nvPicPr>
        <p:blipFill>
          <a:blip r:embed="rId3"/>
          <a:stretch>
            <a:fillRect/>
          </a:stretch>
        </p:blipFill>
        <p:spPr>
          <a:xfrm>
            <a:off x="4464886" y="1628792"/>
            <a:ext cx="7315200" cy="42650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8014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142"/>
                                        </p:tgtEl>
                                        <p:attrNameLst>
                                          <p:attrName>style.visibility</p:attrName>
                                        </p:attrNameLst>
                                      </p:cBhvr>
                                      <p:to>
                                        <p:strVal val="visible"/>
                                      </p:to>
                                    </p:set>
                                    <p:anim calcmode="lin" valueType="num">
                                      <p:cBhvr additive="base">
                                        <p:cTn id="7" dur="750" fill="hold"/>
                                        <p:tgtEl>
                                          <p:spTgt spid="3142"/>
                                        </p:tgtEl>
                                        <p:attrNameLst>
                                          <p:attrName>ppt_x</p:attrName>
                                        </p:attrNameLst>
                                      </p:cBhvr>
                                      <p:tavLst>
                                        <p:tav tm="0">
                                          <p:val>
                                            <p:strVal val="1+#ppt_w/2"/>
                                          </p:val>
                                        </p:tav>
                                        <p:tav tm="100000">
                                          <p:val>
                                            <p:strVal val="#ppt_x"/>
                                          </p:val>
                                        </p:tav>
                                      </p:tavLst>
                                    </p:anim>
                                    <p:anim calcmode="lin" valueType="num">
                                      <p:cBhvr additive="base">
                                        <p:cTn id="8" dur="750" fill="hold"/>
                                        <p:tgtEl>
                                          <p:spTgt spid="314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3152"/>
                                        </p:tgtEl>
                                        <p:attrNameLst>
                                          <p:attrName>style.visibility</p:attrName>
                                        </p:attrNameLst>
                                      </p:cBhvr>
                                      <p:to>
                                        <p:strVal val="visible"/>
                                      </p:to>
                                    </p:set>
                                    <p:anim calcmode="lin" valueType="num">
                                      <p:cBhvr additive="base">
                                        <p:cTn id="11" dur="750" fill="hold"/>
                                        <p:tgtEl>
                                          <p:spTgt spid="3152"/>
                                        </p:tgtEl>
                                        <p:attrNameLst>
                                          <p:attrName>ppt_x</p:attrName>
                                        </p:attrNameLst>
                                      </p:cBhvr>
                                      <p:tavLst>
                                        <p:tav tm="0">
                                          <p:val>
                                            <p:strVal val="1+#ppt_w/2"/>
                                          </p:val>
                                        </p:tav>
                                        <p:tav tm="100000">
                                          <p:val>
                                            <p:strVal val="#ppt_x"/>
                                          </p:val>
                                        </p:tav>
                                      </p:tavLst>
                                    </p:anim>
                                    <p:anim calcmode="lin" valueType="num">
                                      <p:cBhvr additive="base">
                                        <p:cTn id="12" dur="750" fill="hold"/>
                                        <p:tgtEl>
                                          <p:spTgt spid="315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950"/>
                                  </p:stCondLst>
                                  <p:childTnLst>
                                    <p:set>
                                      <p:cBhvr>
                                        <p:cTn id="14" dur="1" fill="hold">
                                          <p:stCondLst>
                                            <p:cond delay="0"/>
                                          </p:stCondLst>
                                        </p:cTn>
                                        <p:tgtEl>
                                          <p:spTgt spid="3149"/>
                                        </p:tgtEl>
                                        <p:attrNameLst>
                                          <p:attrName>style.visibility</p:attrName>
                                        </p:attrNameLst>
                                      </p:cBhvr>
                                      <p:to>
                                        <p:strVal val="visible"/>
                                      </p:to>
                                    </p:set>
                                    <p:anim calcmode="lin" valueType="num">
                                      <p:cBhvr additive="base">
                                        <p:cTn id="15" dur="500" fill="hold"/>
                                        <p:tgtEl>
                                          <p:spTgt spid="3149"/>
                                        </p:tgtEl>
                                        <p:attrNameLst>
                                          <p:attrName>ppt_x</p:attrName>
                                        </p:attrNameLst>
                                      </p:cBhvr>
                                      <p:tavLst>
                                        <p:tav tm="0">
                                          <p:val>
                                            <p:strVal val="0-#ppt_w/2"/>
                                          </p:val>
                                        </p:tav>
                                        <p:tav tm="100000">
                                          <p:val>
                                            <p:strVal val="#ppt_x"/>
                                          </p:val>
                                        </p:tav>
                                      </p:tavLst>
                                    </p:anim>
                                    <p:anim calcmode="lin" valueType="num">
                                      <p:cBhvr additive="base">
                                        <p:cTn id="16" dur="500" fill="hold"/>
                                        <p:tgtEl>
                                          <p:spTgt spid="3149"/>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750"/>
                                        <p:tgtEl>
                                          <p:spTgt spid="10">
                                            <p:txEl>
                                              <p:pRg st="0" end="0"/>
                                            </p:txEl>
                                          </p:spTgt>
                                        </p:tgtEl>
                                      </p:cBhvr>
                                    </p:animEffect>
                                  </p:childTnLst>
                                </p:cTn>
                              </p:par>
                              <p:par>
                                <p:cTn id="23" presetID="63" presetClass="path" presetSubtype="0" decel="100000" fill="hold" grpId="1" nodeType="withEffect">
                                  <p:stCondLst>
                                    <p:cond delay="100"/>
                                  </p:stCondLst>
                                  <p:childTnLst>
                                    <p:animMotion origin="layout" path="M -2.08333E-7 3.7037E-7 L 0.01654 3.7037E-7 " pathEditMode="relative" rAng="0" ptsTypes="AA">
                                      <p:cBhvr>
                                        <p:cTn id="24" dur="750" spd="-100000" fill="hold"/>
                                        <p:tgtEl>
                                          <p:spTgt spid="10">
                                            <p:txEl>
                                              <p:pRg st="0" end="0"/>
                                            </p:txEl>
                                          </p:spTgt>
                                        </p:tgtEl>
                                        <p:attrNameLst>
                                          <p:attrName>ppt_x</p:attrName>
                                          <p:attrName>ppt_y</p:attrName>
                                        </p:attrNameLst>
                                      </p:cBhvr>
                                      <p:rCtr x="82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2" grpId="0" animBg="1"/>
      <p:bldP spid="3142" grpId="0" animBg="1"/>
      <p:bldP spid="3149" grpId="0" animBg="1"/>
      <p:bldP spid="35" grpId="0"/>
      <p:bldP spid="10" grpId="0" build="p"/>
      <p:bldP spid="10" grpI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9060" y="0"/>
            <a:ext cx="9342940" cy="1280656"/>
          </a:xfrm>
          <a:solidFill>
            <a:schemeClr val="bg1"/>
          </a:solidFill>
        </p:spPr>
        <p:txBody>
          <a:bodyPr/>
          <a:lstStyle/>
          <a:p>
            <a:r>
              <a:rPr lang="en-US" sz="3600" dirty="0">
                <a:solidFill>
                  <a:schemeClr val="tx1"/>
                </a:solidFill>
              </a:rPr>
              <a:t>Prepare, explore, report and collaborate with Power BI Desktop</a:t>
            </a:r>
          </a:p>
        </p:txBody>
      </p:sp>
      <p:sp>
        <p:nvSpPr>
          <p:cNvPr id="3" name="Text Placeholder 2"/>
          <p:cNvSpPr>
            <a:spLocks noGrp="1"/>
          </p:cNvSpPr>
          <p:nvPr>
            <p:ph type="body" sz="quarter" idx="10"/>
          </p:nvPr>
        </p:nvSpPr>
        <p:spPr>
          <a:xfrm>
            <a:off x="2974849" y="1280160"/>
            <a:ext cx="4969616" cy="4997737"/>
          </a:xfrm>
        </p:spPr>
        <p:txBody>
          <a:bodyPr/>
          <a:lstStyle/>
          <a:p>
            <a:pPr>
              <a:lnSpc>
                <a:spcPct val="100000"/>
              </a:lnSpc>
              <a:spcBef>
                <a:spcPts val="600"/>
              </a:spcBef>
              <a:spcAft>
                <a:spcPts val="600"/>
              </a:spcAft>
            </a:pPr>
            <a:r>
              <a:rPr lang="en-GB" sz="2000" dirty="0">
                <a:ln w="3175">
                  <a:noFill/>
                </a:ln>
                <a:solidFill>
                  <a:schemeClr val="tx1"/>
                </a:solidFill>
              </a:rPr>
              <a:t>Acquire and prepare data with extensive query capabilities</a:t>
            </a:r>
          </a:p>
          <a:p>
            <a:pPr>
              <a:lnSpc>
                <a:spcPct val="100000"/>
              </a:lnSpc>
              <a:spcBef>
                <a:spcPts val="600"/>
              </a:spcBef>
              <a:spcAft>
                <a:spcPts val="600"/>
              </a:spcAft>
            </a:pPr>
            <a:r>
              <a:rPr lang="en-US" sz="2000" dirty="0">
                <a:ln w="3175">
                  <a:noFill/>
                </a:ln>
                <a:solidFill>
                  <a:schemeClr val="tx1"/>
                </a:solidFill>
              </a:rPr>
              <a:t>Establish data structure and transform and analyze data</a:t>
            </a:r>
          </a:p>
          <a:p>
            <a:pPr>
              <a:lnSpc>
                <a:spcPct val="100000"/>
              </a:lnSpc>
              <a:spcBef>
                <a:spcPts val="600"/>
              </a:spcBef>
              <a:spcAft>
                <a:spcPts val="600"/>
              </a:spcAft>
            </a:pPr>
            <a:r>
              <a:rPr lang="en-GB" sz="2000" dirty="0">
                <a:ln w="3175">
                  <a:noFill/>
                </a:ln>
                <a:solidFill>
                  <a:schemeClr val="tx1"/>
                </a:solidFill>
              </a:rPr>
              <a:t>Explore data in new ways </a:t>
            </a:r>
            <a:r>
              <a:rPr lang="en-US" sz="2000" dirty="0">
                <a:ln w="3175">
                  <a:noFill/>
                </a:ln>
                <a:solidFill>
                  <a:schemeClr val="tx1"/>
                </a:solidFill>
              </a:rPr>
              <a:t>through a freeform, drag-and-drop canvas</a:t>
            </a:r>
          </a:p>
          <a:p>
            <a:pPr>
              <a:lnSpc>
                <a:spcPct val="100000"/>
              </a:lnSpc>
              <a:spcBef>
                <a:spcPts val="600"/>
              </a:spcBef>
              <a:spcAft>
                <a:spcPts val="600"/>
              </a:spcAft>
            </a:pPr>
            <a:r>
              <a:rPr lang="en-US" sz="2000" dirty="0">
                <a:ln w="3175">
                  <a:noFill/>
                </a:ln>
                <a:solidFill>
                  <a:schemeClr val="tx1"/>
                </a:solidFill>
              </a:rPr>
              <a:t>Run R scripts directly in Power BI Desktop</a:t>
            </a:r>
          </a:p>
          <a:p>
            <a:pPr>
              <a:lnSpc>
                <a:spcPct val="100000"/>
              </a:lnSpc>
              <a:spcBef>
                <a:spcPts val="600"/>
              </a:spcBef>
              <a:spcAft>
                <a:spcPts val="600"/>
              </a:spcAft>
            </a:pPr>
            <a:r>
              <a:rPr lang="en-US" sz="2000" dirty="0">
                <a:ln w="3175">
                  <a:noFill/>
                </a:ln>
                <a:solidFill>
                  <a:schemeClr val="tx1"/>
                </a:solidFill>
              </a:rPr>
              <a:t>Author reports with a broad range of modern data visualizations</a:t>
            </a:r>
          </a:p>
        </p:txBody>
      </p:sp>
      <p:sp>
        <p:nvSpPr>
          <p:cNvPr id="41" name="Rectangle 4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r>
              <a:rPr lang="en-US" sz="2200" dirty="0">
                <a:latin typeface="Segoe UI Light"/>
              </a:rPr>
              <a:t>Power BI Desktop</a:t>
            </a:r>
          </a:p>
        </p:txBody>
      </p:sp>
      <p:sp>
        <p:nvSpPr>
          <p:cNvPr id="46"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algn="ctr" defTabSz="932472" fontAlgn="base">
              <a:spcBef>
                <a:spcPct val="0"/>
              </a:spcBef>
              <a:spcAft>
                <a:spcPct val="0"/>
              </a:spcAft>
            </a:pPr>
            <a:r>
              <a:rPr lang="en-US" sz="1400" b="1" dirty="0">
                <a:solidFill>
                  <a:srgbClr val="000000"/>
                </a:solidFill>
                <a:ea typeface="Segoe UI" pitchFamily="34" charset="0"/>
                <a:cs typeface="Segoe UI" pitchFamily="34" charset="0"/>
              </a:rPr>
              <a:t>Share &amp;</a:t>
            </a:r>
          </a:p>
          <a:p>
            <a:pPr algn="ctr" defTabSz="932472" fontAlgn="base">
              <a:spcBef>
                <a:spcPct val="0"/>
              </a:spcBef>
              <a:spcAft>
                <a:spcPct val="0"/>
              </a:spcAft>
            </a:pPr>
            <a:r>
              <a:rPr lang="en-US" sz="1400" b="1" dirty="0">
                <a:solidFill>
                  <a:srgbClr val="000000"/>
                </a:solidFill>
                <a:ea typeface="Segoe UI" pitchFamily="34" charset="0"/>
                <a:cs typeface="Segoe UI" pitchFamily="34" charset="0"/>
              </a:rPr>
              <a:t>collaborate </a:t>
            </a:r>
          </a:p>
        </p:txBody>
      </p:sp>
      <p:grpSp>
        <p:nvGrpSpPr>
          <p:cNvPr id="49" name="Group 38"/>
          <p:cNvGrpSpPr>
            <a:grpSpLocks noChangeAspect="1"/>
          </p:cNvGrpSpPr>
          <p:nvPr/>
        </p:nvGrpSpPr>
        <p:grpSpPr>
          <a:xfrm>
            <a:off x="676996" y="3930692"/>
            <a:ext cx="383905" cy="351536"/>
            <a:chOff x="4363684" y="5330386"/>
            <a:chExt cx="1409956" cy="1291077"/>
          </a:xfrm>
          <a:solidFill>
            <a:srgbClr val="217346"/>
          </a:solidFill>
        </p:grpSpPr>
        <p:sp>
          <p:nvSpPr>
            <p:cNvPr id="78"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79"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endParaRPr>
            </a:p>
          </p:txBody>
        </p:sp>
      </p:grpSp>
      <p:sp>
        <p:nvSpPr>
          <p:cNvPr id="50"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algn="ctr" defTabSz="932472" fontAlgn="base">
              <a:spcBef>
                <a:spcPct val="0"/>
              </a:spcBef>
              <a:spcAft>
                <a:spcPct val="0"/>
              </a:spcAft>
            </a:pPr>
            <a:r>
              <a:rPr lang="en-US" sz="1400" b="1" dirty="0">
                <a:solidFill>
                  <a:srgbClr val="000000"/>
                </a:solidFill>
                <a:ea typeface="Segoe UI" pitchFamily="34" charset="0"/>
                <a:cs typeface="Segoe UI" pitchFamily="34" charset="0"/>
              </a:rPr>
              <a:t>Report</a:t>
            </a:r>
          </a:p>
        </p:txBody>
      </p:sp>
      <p:sp>
        <p:nvSpPr>
          <p:cNvPr id="36"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endParaRPr lang="en-US" sz="1600" b="1" dirty="0">
              <a:solidFill>
                <a:srgbClr val="217346"/>
              </a:solidFill>
              <a:ea typeface="Segoe UI" pitchFamily="34" charset="0"/>
              <a:cs typeface="Segoe UI" pitchFamily="34" charset="0"/>
            </a:endParaRPr>
          </a:p>
        </p:txBody>
      </p:sp>
      <p:grpSp>
        <p:nvGrpSpPr>
          <p:cNvPr id="11" name="Group 10"/>
          <p:cNvGrpSpPr/>
          <p:nvPr/>
        </p:nvGrpSpPr>
        <p:grpSpPr>
          <a:xfrm>
            <a:off x="1264851" y="3482890"/>
            <a:ext cx="292254" cy="354906"/>
            <a:chOff x="1296521" y="3253388"/>
            <a:chExt cx="292254" cy="354906"/>
          </a:xfrm>
          <a:solidFill>
            <a:srgbClr val="F2C812"/>
          </a:solidFill>
        </p:grpSpPr>
        <p:sp>
          <p:nvSpPr>
            <p:cNvPr id="59" name="Isosceles Triangle 5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Isosceles Triangle 6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Isosceles Triangle 6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p:cNvGrpSpPr/>
          <p:nvPr/>
        </p:nvGrpSpPr>
        <p:grpSpPr>
          <a:xfrm rot="15940603">
            <a:off x="1334576" y="2204404"/>
            <a:ext cx="292254" cy="354906"/>
            <a:chOff x="1296521" y="3253388"/>
            <a:chExt cx="292254" cy="354906"/>
          </a:xfrm>
          <a:solidFill>
            <a:srgbClr val="F2C812"/>
          </a:solidFill>
        </p:grpSpPr>
        <p:sp>
          <p:nvSpPr>
            <p:cNvPr id="65" name="Isosceles Triangle 6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Isosceles Triangle 6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Isosceles Triangle 6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rot="16043978">
            <a:off x="1317220" y="4717577"/>
            <a:ext cx="292254" cy="354906"/>
            <a:chOff x="1296521" y="3253388"/>
            <a:chExt cx="292254" cy="354906"/>
          </a:xfrm>
          <a:solidFill>
            <a:srgbClr val="F2C812"/>
          </a:solidFill>
        </p:grpSpPr>
        <p:sp>
          <p:nvSpPr>
            <p:cNvPr id="82" name="Isosceles Triangle 81"/>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Isosceles Triangle 8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Isosceles Triangle 8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7"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algn="ctr" defTabSz="932472" fontAlgn="base">
              <a:spcBef>
                <a:spcPct val="0"/>
              </a:spcBef>
              <a:spcAft>
                <a:spcPct val="0"/>
              </a:spcAft>
            </a:pPr>
            <a:endParaRPr lang="en-US" sz="1400" b="1" dirty="0">
              <a:solidFill>
                <a:srgbClr val="217346"/>
              </a:solidFill>
              <a:ea typeface="Segoe UI" pitchFamily="34" charset="0"/>
              <a:cs typeface="Segoe UI" pitchFamily="34" charset="0"/>
            </a:endParaRPr>
          </a:p>
        </p:txBody>
      </p:sp>
      <p:sp>
        <p:nvSpPr>
          <p:cNvPr id="72"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4" name="Rectangle 3"/>
          <p:cNvSpPr/>
          <p:nvPr/>
        </p:nvSpPr>
        <p:spPr>
          <a:xfrm>
            <a:off x="1600398" y="2677430"/>
            <a:ext cx="820353" cy="307777"/>
          </a:xfrm>
          <a:prstGeom prst="rect">
            <a:avLst/>
          </a:prstGeom>
        </p:spPr>
        <p:txBody>
          <a:bodyPr wrap="none">
            <a:spAutoFit/>
          </a:bodyPr>
          <a:lstStyle/>
          <a:p>
            <a:pPr algn="ctr"/>
            <a:r>
              <a:rPr lang="en-US" sz="1400" b="1" dirty="0">
                <a:solidFill>
                  <a:srgbClr val="000000"/>
                </a:solidFill>
                <a:ea typeface="Segoe UI" pitchFamily="34" charset="0"/>
                <a:cs typeface="Segoe UI" pitchFamily="34" charset="0"/>
              </a:rPr>
              <a:t>Explore</a:t>
            </a:r>
            <a:endParaRPr lang="en-US" sz="1600" dirty="0">
              <a:solidFill>
                <a:srgbClr val="000000"/>
              </a:solidFill>
            </a:endParaRPr>
          </a:p>
        </p:txBody>
      </p:sp>
      <p:sp>
        <p:nvSpPr>
          <p:cNvPr id="52" name="Rectangle 51"/>
          <p:cNvSpPr/>
          <p:nvPr/>
        </p:nvSpPr>
        <p:spPr>
          <a:xfrm>
            <a:off x="509174" y="1475232"/>
            <a:ext cx="838756" cy="307777"/>
          </a:xfrm>
          <a:prstGeom prst="rect">
            <a:avLst/>
          </a:prstGeom>
        </p:spPr>
        <p:txBody>
          <a:bodyPr wrap="none">
            <a:spAutoFit/>
          </a:bodyPr>
          <a:lstStyle/>
          <a:p>
            <a:r>
              <a:rPr lang="en-US" sz="1400" b="1" dirty="0">
                <a:solidFill>
                  <a:srgbClr val="000000"/>
                </a:solidFill>
                <a:ea typeface="Segoe UI" pitchFamily="34" charset="0"/>
                <a:cs typeface="Segoe UI" pitchFamily="34" charset="0"/>
              </a:rPr>
              <a:t>Prepare</a:t>
            </a:r>
            <a:endParaRPr lang="en-US" sz="1400" dirty="0">
              <a:solidFill>
                <a:srgbClr val="000000"/>
              </a:solidFill>
            </a:endParaRPr>
          </a:p>
        </p:txBody>
      </p:sp>
      <p:sp>
        <p:nvSpPr>
          <p:cNvPr id="53" name="Freeform 52"/>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sp>
        <p:nvSpPr>
          <p:cNvPr id="54" name="Freeform 53"/>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56" name="Freeform 55"/>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a:stretch>
            <a:fillRect/>
          </a:stretch>
        </p:blipFill>
        <p:spPr>
          <a:xfrm>
            <a:off x="7944465" y="1990315"/>
            <a:ext cx="3931920" cy="22799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545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Table 3"/>
          <p:cNvGraphicFramePr>
            <a:graphicFrameLocks noGrp="1"/>
          </p:cNvGraphicFramePr>
          <p:nvPr/>
        </p:nvGraphicFramePr>
        <p:xfrm>
          <a:off x="3126297" y="3198391"/>
          <a:ext cx="8651721" cy="3440195"/>
        </p:xfrm>
        <a:graphic>
          <a:graphicData uri="http://schemas.openxmlformats.org/drawingml/2006/table">
            <a:tbl>
              <a:tblPr firstRow="1" bandRow="1">
                <a:tableStyleId>{7E9639D4-E3E2-4D34-9284-5A2195B3D0D7}</a:tableStyleId>
              </a:tblPr>
              <a:tblGrid>
                <a:gridCol w="1049918">
                  <a:extLst>
                    <a:ext uri="{9D8B030D-6E8A-4147-A177-3AD203B41FA5}">
                      <a16:colId xmlns:a16="http://schemas.microsoft.com/office/drawing/2014/main" val="20000"/>
                    </a:ext>
                  </a:extLst>
                </a:gridCol>
                <a:gridCol w="1414624">
                  <a:extLst>
                    <a:ext uri="{9D8B030D-6E8A-4147-A177-3AD203B41FA5}">
                      <a16:colId xmlns:a16="http://schemas.microsoft.com/office/drawing/2014/main" val="20001"/>
                    </a:ext>
                  </a:extLst>
                </a:gridCol>
                <a:gridCol w="1389914">
                  <a:extLst>
                    <a:ext uri="{9D8B030D-6E8A-4147-A177-3AD203B41FA5}">
                      <a16:colId xmlns:a16="http://schemas.microsoft.com/office/drawing/2014/main" val="20002"/>
                    </a:ext>
                  </a:extLst>
                </a:gridCol>
                <a:gridCol w="1521802">
                  <a:extLst>
                    <a:ext uri="{9D8B030D-6E8A-4147-A177-3AD203B41FA5}">
                      <a16:colId xmlns:a16="http://schemas.microsoft.com/office/drawing/2014/main" val="20003"/>
                    </a:ext>
                  </a:extLst>
                </a:gridCol>
                <a:gridCol w="1153093">
                  <a:extLst>
                    <a:ext uri="{9D8B030D-6E8A-4147-A177-3AD203B41FA5}">
                      <a16:colId xmlns:a16="http://schemas.microsoft.com/office/drawing/2014/main" val="20005"/>
                    </a:ext>
                  </a:extLst>
                </a:gridCol>
                <a:gridCol w="473720">
                  <a:extLst>
                    <a:ext uri="{9D8B030D-6E8A-4147-A177-3AD203B41FA5}">
                      <a16:colId xmlns:a16="http://schemas.microsoft.com/office/drawing/2014/main" val="20006"/>
                    </a:ext>
                  </a:extLst>
                </a:gridCol>
                <a:gridCol w="1648650">
                  <a:extLst>
                    <a:ext uri="{9D8B030D-6E8A-4147-A177-3AD203B41FA5}">
                      <a16:colId xmlns:a16="http://schemas.microsoft.com/office/drawing/2014/main" val="20004"/>
                    </a:ext>
                  </a:extLst>
                </a:gridCol>
              </a:tblGrid>
              <a:tr h="331235">
                <a:tc>
                  <a:txBody>
                    <a:bodyPr/>
                    <a:lstStyle/>
                    <a:p>
                      <a:pPr algn="l"/>
                      <a:r>
                        <a:rPr lang="en-US" sz="1200" dirty="0"/>
                        <a:t>File</a:t>
                      </a:r>
                      <a:endParaRPr lang="en-US" sz="1200"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dirty="0"/>
                        <a:t>Database </a:t>
                      </a:r>
                      <a:endParaRPr lang="en-US" sz="1200"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dirty="0"/>
                        <a:t>Azure</a:t>
                      </a:r>
                      <a:endParaRPr lang="en-US" sz="1200"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sz="1200" dirty="0"/>
                        <a:t>Online</a:t>
                      </a:r>
                      <a:r>
                        <a:rPr lang="en-US" sz="1200" baseline="0" dirty="0"/>
                        <a:t> Services</a:t>
                      </a:r>
                      <a:endParaRPr lang="en-US" sz="1200"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marL="576263" indent="-112713" algn="l"/>
                      <a:r>
                        <a:rPr lang="en-US" sz="1200" b="1" kern="1200" baseline="0" dirty="0">
                          <a:solidFill>
                            <a:schemeClr val="bg1"/>
                          </a:solidFill>
                          <a:latin typeface="+mn-lt"/>
                          <a:ea typeface="+mn-ea"/>
                          <a:cs typeface="+mn-cs"/>
                        </a:rPr>
                        <a:t>Other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200"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653853">
                <a:tc>
                  <a:txBody>
                    <a:bodyPr/>
                    <a:lstStyle/>
                    <a:p>
                      <a:pPr marL="166688" indent="-166688">
                        <a:buFont typeface="Arial" panose="020B0604020202020204" pitchFamily="34" charset="0"/>
                        <a:buChar char="•"/>
                      </a:pPr>
                      <a:r>
                        <a:rPr lang="en-US" sz="1100" dirty="0"/>
                        <a:t>Excel</a:t>
                      </a:r>
                    </a:p>
                    <a:p>
                      <a:pPr marL="166688" indent="-166688">
                        <a:buFont typeface="Arial" panose="020B0604020202020204" pitchFamily="34" charset="0"/>
                        <a:buChar char="•"/>
                      </a:pPr>
                      <a:r>
                        <a:rPr lang="en-US" sz="1100" dirty="0"/>
                        <a:t>CSV</a:t>
                      </a:r>
                    </a:p>
                    <a:p>
                      <a:pPr marL="166688" indent="-166688">
                        <a:buFont typeface="Arial" panose="020B0604020202020204" pitchFamily="34" charset="0"/>
                        <a:buChar char="•"/>
                      </a:pPr>
                      <a:r>
                        <a:rPr lang="en-US" sz="1100" dirty="0"/>
                        <a:t>XML</a:t>
                      </a:r>
                    </a:p>
                    <a:p>
                      <a:pPr marL="166688" indent="-166688">
                        <a:buFont typeface="Arial" panose="020B0604020202020204" pitchFamily="34" charset="0"/>
                        <a:buChar char="•"/>
                      </a:pPr>
                      <a:r>
                        <a:rPr lang="en-US" sz="1100" dirty="0"/>
                        <a:t>Text</a:t>
                      </a:r>
                    </a:p>
                    <a:p>
                      <a:pPr marL="166688" indent="-166688">
                        <a:buFont typeface="Arial" panose="020B0604020202020204" pitchFamily="34" charset="0"/>
                        <a:buChar char="•"/>
                      </a:pPr>
                      <a:r>
                        <a:rPr lang="en-US" sz="1100" dirty="0"/>
                        <a:t>JSON</a:t>
                      </a:r>
                    </a:p>
                    <a:p>
                      <a:pPr marL="166688" indent="-166688">
                        <a:buFont typeface="Arial" panose="020B0604020202020204" pitchFamily="34" charset="0"/>
                        <a:buChar char="•"/>
                      </a:pPr>
                      <a:r>
                        <a:rPr lang="en-US" sz="1100" dirty="0"/>
                        <a:t>SharePoint Folder</a:t>
                      </a:r>
                      <a:endParaRPr lang="en-US" sz="11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6688" lvl="0" indent="-166688" algn="l" defTabSz="914367" rtl="0" eaLnBrk="1" latinLnBrk="0" hangingPunct="1">
                        <a:buFont typeface="Arial" panose="020B0604020202020204" pitchFamily="34" charset="0"/>
                        <a:buChar char="•"/>
                      </a:pPr>
                      <a:r>
                        <a:rPr lang="en-US" sz="1100" kern="1200" dirty="0">
                          <a:solidFill>
                            <a:schemeClr val="tx1"/>
                          </a:solidFill>
                          <a:latin typeface="+mn-lt"/>
                          <a:ea typeface="+mn-ea"/>
                          <a:cs typeface="+mn-cs"/>
                        </a:rPr>
                        <a:t>SQL Server</a:t>
                      </a:r>
                    </a:p>
                    <a:p>
                      <a:pPr marL="166688" lvl="0" indent="-166688" algn="l" defTabSz="914367" rtl="0" eaLnBrk="1" latinLnBrk="0" hangingPunct="1">
                        <a:buFont typeface="Arial" panose="020B0604020202020204" pitchFamily="34" charset="0"/>
                        <a:buChar char="•"/>
                      </a:pPr>
                      <a:r>
                        <a:rPr lang="en-US" sz="1100" kern="1200" dirty="0" err="1">
                          <a:solidFill>
                            <a:schemeClr val="tx1"/>
                          </a:solidFill>
                          <a:latin typeface="+mn-lt"/>
                          <a:ea typeface="+mn-ea"/>
                          <a:cs typeface="+mn-cs"/>
                        </a:rPr>
                        <a:t>DirectQuery</a:t>
                      </a:r>
                      <a:r>
                        <a:rPr lang="en-US" sz="1100" kern="1200" dirty="0">
                          <a:solidFill>
                            <a:schemeClr val="tx1"/>
                          </a:solidFill>
                          <a:latin typeface="+mn-lt"/>
                          <a:ea typeface="+mn-ea"/>
                          <a:cs typeface="+mn-cs"/>
                        </a:rPr>
                        <a:t> for SQL Server</a:t>
                      </a:r>
                    </a:p>
                    <a:p>
                      <a:pPr marL="166688" lvl="0" indent="-166688" algn="l" defTabSz="914367" rtl="0" eaLnBrk="1" latinLnBrk="0" hangingPunct="1">
                        <a:buFont typeface="Arial" panose="020B0604020202020204" pitchFamily="34" charset="0"/>
                        <a:buChar char="•"/>
                      </a:pPr>
                      <a:r>
                        <a:rPr lang="en-US" sz="1100" kern="1200" dirty="0">
                          <a:solidFill>
                            <a:schemeClr val="tx1"/>
                          </a:solidFill>
                          <a:latin typeface="+mn-lt"/>
                          <a:ea typeface="+mn-ea"/>
                          <a:cs typeface="+mn-cs"/>
                        </a:rPr>
                        <a:t>Access</a:t>
                      </a:r>
                    </a:p>
                    <a:p>
                      <a:pPr marL="166688" lvl="0" indent="-166688" algn="l" defTabSz="914367" rtl="0" eaLnBrk="1" latinLnBrk="0" hangingPunct="1">
                        <a:buFont typeface="Arial" panose="020B0604020202020204" pitchFamily="34" charset="0"/>
                        <a:buChar char="•"/>
                      </a:pPr>
                      <a:r>
                        <a:rPr lang="en-US" sz="1100" kern="1200" dirty="0">
                          <a:solidFill>
                            <a:schemeClr val="tx1"/>
                          </a:solidFill>
                          <a:latin typeface="+mn-lt"/>
                          <a:ea typeface="+mn-ea"/>
                          <a:cs typeface="+mn-cs"/>
                        </a:rPr>
                        <a:t>SQL Server Analysis Services</a:t>
                      </a:r>
                    </a:p>
                    <a:p>
                      <a:pPr marL="166688" marR="0" lvl="0" indent="-1666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n-lt"/>
                          <a:ea typeface="+mn-ea"/>
                          <a:cs typeface="+mn-cs"/>
                        </a:rPr>
                        <a:t>SAP HANA</a:t>
                      </a:r>
                    </a:p>
                    <a:p>
                      <a:pPr marL="166688" marR="0" lvl="0" indent="-1666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n-lt"/>
                          <a:ea typeface="+mn-ea"/>
                          <a:cs typeface="+mn-cs"/>
                        </a:rPr>
                        <a:t>SAP</a:t>
                      </a:r>
                      <a:r>
                        <a:rPr lang="en-US" sz="1100" kern="1200" baseline="0" dirty="0">
                          <a:solidFill>
                            <a:schemeClr val="tx1"/>
                          </a:solidFill>
                          <a:latin typeface="+mn-lt"/>
                          <a:ea typeface="+mn-ea"/>
                          <a:cs typeface="+mn-cs"/>
                        </a:rPr>
                        <a:t> Business Warehouse</a:t>
                      </a:r>
                      <a:endParaRPr lang="en-US" sz="1100" kern="1200" dirty="0">
                        <a:solidFill>
                          <a:schemeClr val="tx1"/>
                        </a:solidFill>
                        <a:latin typeface="+mn-lt"/>
                        <a:ea typeface="+mn-ea"/>
                        <a:cs typeface="+mn-cs"/>
                      </a:endParaRPr>
                    </a:p>
                    <a:p>
                      <a:pPr marL="166688" lvl="0" indent="-166688" algn="l" defTabSz="914367" rtl="0" eaLnBrk="1" latinLnBrk="0" hangingPunct="1">
                        <a:buFont typeface="Arial" panose="020B0604020202020204" pitchFamily="34" charset="0"/>
                        <a:buChar char="•"/>
                      </a:pPr>
                      <a:r>
                        <a:rPr lang="en-US" sz="1100" kern="1200" dirty="0">
                          <a:solidFill>
                            <a:schemeClr val="tx1"/>
                          </a:solidFill>
                          <a:latin typeface="+mn-lt"/>
                          <a:ea typeface="+mn-ea"/>
                          <a:cs typeface="+mn-cs"/>
                        </a:rPr>
                        <a:t>Oracle</a:t>
                      </a:r>
                    </a:p>
                    <a:p>
                      <a:pPr marL="166688" lvl="0" indent="-166688" algn="l" defTabSz="914367" rtl="0" eaLnBrk="1" latinLnBrk="0" hangingPunct="1">
                        <a:buFont typeface="Arial" panose="020B0604020202020204" pitchFamily="34" charset="0"/>
                        <a:buChar char="•"/>
                      </a:pPr>
                      <a:r>
                        <a:rPr lang="en-US" sz="1100" kern="1200" dirty="0">
                          <a:solidFill>
                            <a:schemeClr val="tx1"/>
                          </a:solidFill>
                          <a:latin typeface="+mn-lt"/>
                          <a:ea typeface="+mn-ea"/>
                          <a:cs typeface="+mn-cs"/>
                        </a:rPr>
                        <a:t>IBM DB2</a:t>
                      </a:r>
                    </a:p>
                    <a:p>
                      <a:pPr marL="166688" lvl="0" indent="-166688" algn="l" defTabSz="914367" rtl="0" eaLnBrk="1" latinLnBrk="0" hangingPunct="1">
                        <a:buFont typeface="Arial" panose="020B0604020202020204" pitchFamily="34" charset="0"/>
                        <a:buChar char="•"/>
                      </a:pPr>
                      <a:r>
                        <a:rPr lang="en-US" sz="1100" kern="1200" dirty="0">
                          <a:solidFill>
                            <a:schemeClr val="tx1"/>
                          </a:solidFill>
                          <a:latin typeface="+mn-lt"/>
                          <a:ea typeface="+mn-ea"/>
                          <a:cs typeface="+mn-cs"/>
                        </a:rPr>
                        <a:t>MySQL</a:t>
                      </a:r>
                    </a:p>
                    <a:p>
                      <a:pPr marL="166688" lvl="0" indent="-166688" algn="l" defTabSz="914367" rtl="0" eaLnBrk="1" latinLnBrk="0" hangingPunct="1">
                        <a:buFont typeface="Arial" panose="020B0604020202020204" pitchFamily="34" charset="0"/>
                        <a:buChar char="•"/>
                      </a:pPr>
                      <a:r>
                        <a:rPr lang="en-US" sz="1100" kern="1200" dirty="0">
                          <a:solidFill>
                            <a:schemeClr val="tx1"/>
                          </a:solidFill>
                          <a:latin typeface="+mn-lt"/>
                          <a:ea typeface="+mn-ea"/>
                          <a:cs typeface="+mn-cs"/>
                        </a:rPr>
                        <a:t>PostgreSQL</a:t>
                      </a:r>
                    </a:p>
                    <a:p>
                      <a:pPr marL="166688" lvl="0" indent="-166688" algn="l" defTabSz="914367" rtl="0" eaLnBrk="1" latinLnBrk="0" hangingPunct="1">
                        <a:buFont typeface="Arial" panose="020B0604020202020204" pitchFamily="34" charset="0"/>
                        <a:buChar char="•"/>
                      </a:pPr>
                      <a:r>
                        <a:rPr lang="en-US" sz="1100" kern="1200" dirty="0"/>
                        <a:t>Sybase</a:t>
                      </a:r>
                    </a:p>
                    <a:p>
                      <a:pPr marL="166688" lvl="0" indent="-166688" algn="l" defTabSz="914367" rtl="0" eaLnBrk="1" latinLnBrk="0" hangingPunct="1">
                        <a:buFont typeface="Arial" panose="020B0604020202020204" pitchFamily="34" charset="0"/>
                        <a:buChar char="•"/>
                      </a:pPr>
                      <a:r>
                        <a:rPr lang="en-US" sz="1100" kern="1200" dirty="0"/>
                        <a:t>Teradata</a:t>
                      </a:r>
                    </a:p>
                    <a:p>
                      <a:pPr marL="166688" lvl="0" indent="-166688" algn="l" defTabSz="914367" rtl="0" eaLnBrk="1" latinLnBrk="0" hangingPunct="1">
                        <a:buFont typeface="Arial" panose="020B0604020202020204" pitchFamily="34" charset="0"/>
                        <a:buChar char="•"/>
                      </a:pPr>
                      <a:r>
                        <a:rPr lang="en-US" sz="1100" kern="1200" dirty="0"/>
                        <a:t>IBM Informix</a:t>
                      </a:r>
                    </a:p>
                    <a:p>
                      <a:pPr marL="166688" lvl="0" indent="-166688" algn="l" defTabSz="914367" rtl="0" eaLnBrk="1" latinLnBrk="0" hangingPunct="1">
                        <a:buFont typeface="Arial" panose="020B0604020202020204" pitchFamily="34" charset="0"/>
                        <a:buChar char="•"/>
                      </a:pPr>
                      <a:r>
                        <a:rPr lang="en-US" sz="1100" kern="1200" dirty="0"/>
                        <a:t>Amazon Redshift</a:t>
                      </a:r>
                    </a:p>
                    <a:p>
                      <a:pPr marL="166688" lvl="0" indent="-166688" algn="l" defTabSz="914367" rtl="0" eaLnBrk="1" latinLnBrk="0" hangingPunct="1">
                        <a:buFont typeface="Arial" panose="020B0604020202020204" pitchFamily="34" charset="0"/>
                        <a:buChar char="•"/>
                      </a:pPr>
                      <a:r>
                        <a:rPr lang="en-US" sz="1100" kern="1200" dirty="0"/>
                        <a:t>Impala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6688" lvl="0" indent="-166688" algn="l" defTabSz="914367" rtl="0" eaLnBrk="1" latinLnBrk="0" hangingPunct="1">
                        <a:buFont typeface="Arial" panose="020B0604020202020204" pitchFamily="34" charset="0"/>
                        <a:buChar char="•"/>
                      </a:pPr>
                      <a:r>
                        <a:rPr lang="en-US" sz="1100" kern="1200" dirty="0">
                          <a:solidFill>
                            <a:schemeClr val="tx1"/>
                          </a:solidFill>
                          <a:latin typeface="+mn-lt"/>
                          <a:ea typeface="+mn-ea"/>
                          <a:cs typeface="+mn-cs"/>
                        </a:rPr>
                        <a:t>SQL Database</a:t>
                      </a:r>
                    </a:p>
                    <a:p>
                      <a:pPr marL="166688" lvl="0" indent="-166688" algn="l" defTabSz="914367" rtl="0" eaLnBrk="1" latinLnBrk="0" hangingPunct="1">
                        <a:buFont typeface="Arial" panose="020B0604020202020204" pitchFamily="34" charset="0"/>
                        <a:buChar char="•"/>
                      </a:pPr>
                      <a:r>
                        <a:rPr lang="en-US" sz="1100" kern="1200" dirty="0" err="1">
                          <a:solidFill>
                            <a:schemeClr val="tx1"/>
                          </a:solidFill>
                          <a:latin typeface="+mn-lt"/>
                          <a:ea typeface="+mn-ea"/>
                          <a:cs typeface="+mn-cs"/>
                        </a:rPr>
                        <a:t>DirectQuery</a:t>
                      </a:r>
                      <a:r>
                        <a:rPr lang="en-US" sz="1100" kern="1200" dirty="0">
                          <a:solidFill>
                            <a:schemeClr val="tx1"/>
                          </a:solidFill>
                          <a:latin typeface="+mn-lt"/>
                          <a:ea typeface="+mn-ea"/>
                          <a:cs typeface="+mn-cs"/>
                        </a:rPr>
                        <a:t> for SQL Database</a:t>
                      </a:r>
                    </a:p>
                    <a:p>
                      <a:pPr marL="166688" lvl="0" indent="-166688" algn="l" defTabSz="914367" rtl="0" eaLnBrk="1" latinLnBrk="0" hangingPunct="1">
                        <a:buFont typeface="Arial" panose="020B0604020202020204" pitchFamily="34" charset="0"/>
                        <a:buChar char="•"/>
                      </a:pPr>
                      <a:r>
                        <a:rPr lang="en-US" sz="1100" kern="1200" dirty="0">
                          <a:solidFill>
                            <a:schemeClr val="tx1"/>
                          </a:solidFill>
                          <a:latin typeface="+mn-lt"/>
                          <a:ea typeface="+mn-ea"/>
                          <a:cs typeface="+mn-cs"/>
                        </a:rPr>
                        <a:t>SQL Data Warehouse</a:t>
                      </a:r>
                    </a:p>
                    <a:p>
                      <a:pPr marL="166688" lvl="0" indent="-166688" algn="l" defTabSz="914367" rtl="0" eaLnBrk="1" latinLnBrk="0" hangingPunct="1">
                        <a:buFont typeface="Arial" panose="020B0604020202020204" pitchFamily="34" charset="0"/>
                        <a:buChar char="•"/>
                      </a:pPr>
                      <a:r>
                        <a:rPr lang="en-US" sz="1100" kern="1200" dirty="0">
                          <a:solidFill>
                            <a:schemeClr val="tx1"/>
                          </a:solidFill>
                          <a:latin typeface="+mn-lt"/>
                          <a:ea typeface="+mn-ea"/>
                          <a:cs typeface="+mn-cs"/>
                        </a:rPr>
                        <a:t>Marketplace</a:t>
                      </a:r>
                    </a:p>
                    <a:p>
                      <a:pPr marL="166688" lvl="0" indent="-166688" algn="l" defTabSz="914367" rtl="0" eaLnBrk="1" latinLnBrk="0" hangingPunct="1">
                        <a:buFont typeface="Arial" panose="020B0604020202020204" pitchFamily="34" charset="0"/>
                        <a:buChar char="•"/>
                      </a:pPr>
                      <a:r>
                        <a:rPr lang="en-US" sz="1100" kern="1200" dirty="0">
                          <a:solidFill>
                            <a:schemeClr val="tx1"/>
                          </a:solidFill>
                          <a:latin typeface="+mn-lt"/>
                          <a:ea typeface="+mn-ea"/>
                          <a:cs typeface="+mn-cs"/>
                        </a:rPr>
                        <a:t>HDInsight</a:t>
                      </a:r>
                    </a:p>
                    <a:p>
                      <a:pPr marL="166688" lvl="0" indent="-166688" algn="l" defTabSz="914367" rtl="0" eaLnBrk="1" latinLnBrk="0" hangingPunct="1">
                        <a:buFont typeface="Arial" panose="020B0604020202020204" pitchFamily="34" charset="0"/>
                        <a:buChar char="•"/>
                      </a:pPr>
                      <a:r>
                        <a:rPr lang="en-US" sz="1100" kern="1200" dirty="0">
                          <a:solidFill>
                            <a:schemeClr val="tx1"/>
                          </a:solidFill>
                          <a:latin typeface="+mn-lt"/>
                          <a:ea typeface="+mn-ea"/>
                          <a:cs typeface="+mn-cs"/>
                        </a:rPr>
                        <a:t>Blob Storage</a:t>
                      </a:r>
                    </a:p>
                    <a:p>
                      <a:pPr marL="166688" lvl="0" indent="-166688" algn="l" defTabSz="914367" rtl="0" eaLnBrk="1" latinLnBrk="0" hangingPunct="1">
                        <a:buFont typeface="Arial" panose="020B0604020202020204" pitchFamily="34" charset="0"/>
                        <a:buChar char="•"/>
                      </a:pPr>
                      <a:r>
                        <a:rPr lang="en-US" sz="1100" kern="1200" dirty="0">
                          <a:solidFill>
                            <a:schemeClr val="tx1"/>
                          </a:solidFill>
                          <a:latin typeface="+mn-lt"/>
                          <a:ea typeface="+mn-ea"/>
                          <a:cs typeface="+mn-cs"/>
                        </a:rPr>
                        <a:t>Table Storage</a:t>
                      </a:r>
                    </a:p>
                    <a:p>
                      <a:pPr marL="166688" marR="0" lvl="0" indent="-1666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n-lt"/>
                          <a:ea typeface="+mn-ea"/>
                          <a:cs typeface="+mn-cs"/>
                        </a:rPr>
                        <a:t>HDInsight Spark</a:t>
                      </a:r>
                    </a:p>
                    <a:p>
                      <a:pPr marL="166688" marR="0" lvl="0" indent="-1666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err="1">
                          <a:solidFill>
                            <a:schemeClr val="tx1"/>
                          </a:solidFill>
                          <a:latin typeface="+mn-lt"/>
                          <a:ea typeface="+mn-ea"/>
                          <a:cs typeface="+mn-cs"/>
                        </a:rPr>
                        <a:t>DocumentDB</a:t>
                      </a:r>
                      <a:endParaRPr lang="en-US" sz="1100" kern="1200" dirty="0">
                        <a:solidFill>
                          <a:schemeClr val="tx1"/>
                        </a:solidFill>
                        <a:latin typeface="+mn-lt"/>
                        <a:ea typeface="+mn-ea"/>
                        <a:cs typeface="+mn-cs"/>
                      </a:endParaRPr>
                    </a:p>
                    <a:p>
                      <a:pPr marL="166688" marR="0" lvl="0" indent="-1666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mn-lt"/>
                          <a:ea typeface="+mn-ea"/>
                          <a:cs typeface="+mn-cs"/>
                        </a:rPr>
                        <a:t>Data Lake Store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6688" lvl="0" indent="-166688" algn="l" defTabSz="914367" rtl="0" eaLnBrk="1" latinLnBrk="0" hangingPunct="1">
                        <a:buFont typeface="Arial" panose="020B0604020202020204" pitchFamily="34" charset="0"/>
                        <a:buChar char="•"/>
                      </a:pPr>
                      <a:r>
                        <a:rPr lang="en-US" sz="1100" kern="1200" dirty="0" err="1">
                          <a:solidFill>
                            <a:schemeClr val="tx1"/>
                          </a:solidFill>
                          <a:latin typeface="+mn-lt"/>
                          <a:ea typeface="+mn-ea"/>
                          <a:cs typeface="+mn-cs"/>
                        </a:rPr>
                        <a:t>MailChimp</a:t>
                      </a:r>
                      <a:endParaRPr lang="en-US" sz="1100" kern="1200" dirty="0">
                        <a:solidFill>
                          <a:schemeClr val="tx1"/>
                        </a:solidFill>
                        <a:latin typeface="+mn-lt"/>
                        <a:ea typeface="+mn-ea"/>
                        <a:cs typeface="+mn-cs"/>
                      </a:endParaRPr>
                    </a:p>
                    <a:p>
                      <a:pPr marL="166688" lvl="0" indent="-166688" algn="l" defTabSz="914367" rtl="0" eaLnBrk="1" latinLnBrk="0" hangingPunct="1">
                        <a:buFont typeface="Arial" panose="020B0604020202020204" pitchFamily="34" charset="0"/>
                        <a:buChar char="•"/>
                      </a:pPr>
                      <a:r>
                        <a:rPr lang="en-US" sz="1100" kern="1200" dirty="0" err="1">
                          <a:solidFill>
                            <a:schemeClr val="tx1"/>
                          </a:solidFill>
                          <a:latin typeface="+mn-lt"/>
                          <a:ea typeface="+mn-ea"/>
                          <a:cs typeface="+mn-cs"/>
                        </a:rPr>
                        <a:t>Marketo</a:t>
                      </a:r>
                      <a:endParaRPr lang="en-US" sz="1100" kern="1200" dirty="0">
                        <a:solidFill>
                          <a:schemeClr val="tx1"/>
                        </a:solidFill>
                        <a:latin typeface="+mn-lt"/>
                        <a:ea typeface="+mn-ea"/>
                        <a:cs typeface="+mn-cs"/>
                      </a:endParaRPr>
                    </a:p>
                    <a:p>
                      <a:pPr marL="166688" lvl="0" indent="-166688" algn="l" defTabSz="914367" rtl="0" eaLnBrk="1" latinLnBrk="0" hangingPunct="1">
                        <a:buFont typeface="Arial" panose="020B0604020202020204" pitchFamily="34" charset="0"/>
                        <a:buChar char="•"/>
                      </a:pPr>
                      <a:r>
                        <a:rPr lang="en-US" sz="1100" kern="1200" dirty="0">
                          <a:solidFill>
                            <a:schemeClr val="tx1"/>
                          </a:solidFill>
                          <a:latin typeface="+mn-lt"/>
                          <a:ea typeface="+mn-ea"/>
                          <a:cs typeface="+mn-cs"/>
                        </a:rPr>
                        <a:t>QuickBooks</a:t>
                      </a:r>
                      <a:r>
                        <a:rPr lang="en-US" sz="1100" kern="1200" baseline="0" dirty="0">
                          <a:solidFill>
                            <a:schemeClr val="tx1"/>
                          </a:solidFill>
                          <a:latin typeface="+mn-lt"/>
                          <a:ea typeface="+mn-ea"/>
                          <a:cs typeface="+mn-cs"/>
                        </a:rPr>
                        <a:t> Online</a:t>
                      </a:r>
                    </a:p>
                    <a:p>
                      <a:pPr marL="166688" lvl="0" indent="-166688" algn="l" defTabSz="914367" rtl="0" eaLnBrk="1" latinLnBrk="0" hangingPunct="1">
                        <a:buFont typeface="Arial" panose="020B0604020202020204" pitchFamily="34" charset="0"/>
                        <a:buChar char="•"/>
                      </a:pPr>
                      <a:r>
                        <a:rPr lang="en-US" sz="1100" kern="1200" baseline="0" dirty="0" err="1">
                          <a:solidFill>
                            <a:schemeClr val="tx1"/>
                          </a:solidFill>
                          <a:latin typeface="+mn-lt"/>
                          <a:ea typeface="+mn-ea"/>
                          <a:cs typeface="+mn-cs"/>
                        </a:rPr>
                        <a:t>Smartsheet</a:t>
                      </a:r>
                      <a:endParaRPr lang="en-US" sz="1100" kern="1200" baseline="0" dirty="0">
                        <a:solidFill>
                          <a:schemeClr val="tx1"/>
                        </a:solidFill>
                        <a:latin typeface="+mn-lt"/>
                        <a:ea typeface="+mn-ea"/>
                        <a:cs typeface="+mn-cs"/>
                      </a:endParaRPr>
                    </a:p>
                    <a:p>
                      <a:pPr marL="166688" lvl="0" indent="-166688" algn="l" defTabSz="914367" rtl="0" eaLnBrk="1" latinLnBrk="0" hangingPunct="1">
                        <a:buFont typeface="Arial" panose="020B0604020202020204" pitchFamily="34" charset="0"/>
                        <a:buChar char="•"/>
                      </a:pPr>
                      <a:r>
                        <a:rPr lang="en-US" sz="1100" kern="1200" baseline="0" dirty="0">
                          <a:solidFill>
                            <a:schemeClr val="tx1"/>
                          </a:solidFill>
                          <a:latin typeface="+mn-lt"/>
                          <a:ea typeface="+mn-ea"/>
                          <a:cs typeface="+mn-cs"/>
                        </a:rPr>
                        <a:t>SQL Sentry</a:t>
                      </a:r>
                    </a:p>
                    <a:p>
                      <a:pPr marL="166688" lvl="0" indent="-166688" algn="l" defTabSz="914367" rtl="0" eaLnBrk="1" latinLnBrk="0" hangingPunct="1">
                        <a:buFont typeface="Arial" panose="020B0604020202020204" pitchFamily="34" charset="0"/>
                        <a:buChar char="•"/>
                      </a:pPr>
                      <a:r>
                        <a:rPr lang="en-US" sz="1100" kern="1200" baseline="0" dirty="0">
                          <a:solidFill>
                            <a:schemeClr val="tx1"/>
                          </a:solidFill>
                          <a:latin typeface="+mn-lt"/>
                          <a:ea typeface="+mn-ea"/>
                          <a:cs typeface="+mn-cs"/>
                        </a:rPr>
                        <a:t>Stripe</a:t>
                      </a:r>
                      <a:endParaRPr lang="en-US" sz="1100" kern="1200" dirty="0">
                        <a:solidFill>
                          <a:schemeClr val="tx1"/>
                        </a:solidFill>
                        <a:latin typeface="+mn-lt"/>
                        <a:ea typeface="+mn-ea"/>
                        <a:cs typeface="+mn-cs"/>
                      </a:endParaRPr>
                    </a:p>
                    <a:p>
                      <a:pPr marL="166688" lvl="0" indent="-166688" algn="l" defTabSz="914367" rtl="0" eaLnBrk="1" latinLnBrk="0" hangingPunct="1">
                        <a:buFont typeface="Arial" panose="020B0604020202020204" pitchFamily="34" charset="0"/>
                        <a:buChar char="•"/>
                      </a:pPr>
                      <a:r>
                        <a:rPr lang="en-US" sz="1100" kern="1200" dirty="0" err="1">
                          <a:solidFill>
                            <a:schemeClr val="tx1"/>
                          </a:solidFill>
                          <a:latin typeface="+mn-lt"/>
                          <a:ea typeface="+mn-ea"/>
                          <a:cs typeface="+mn-cs"/>
                        </a:rPr>
                        <a:t>SweetIQ</a:t>
                      </a:r>
                      <a:endParaRPr lang="en-US" sz="1100" kern="1200" dirty="0">
                        <a:solidFill>
                          <a:schemeClr val="tx1"/>
                        </a:solidFill>
                        <a:latin typeface="+mn-lt"/>
                        <a:ea typeface="+mn-ea"/>
                        <a:cs typeface="+mn-cs"/>
                      </a:endParaRPr>
                    </a:p>
                    <a:p>
                      <a:pPr marL="166688" lvl="0" indent="-166688" algn="l" defTabSz="914367" rtl="0" eaLnBrk="1" latinLnBrk="0" hangingPunct="1">
                        <a:buFont typeface="Arial" panose="020B0604020202020204" pitchFamily="34" charset="0"/>
                        <a:buChar char="•"/>
                      </a:pPr>
                      <a:r>
                        <a:rPr lang="en-US" sz="1100" kern="1200" dirty="0" err="1">
                          <a:solidFill>
                            <a:schemeClr val="tx1"/>
                          </a:solidFill>
                          <a:latin typeface="+mn-lt"/>
                          <a:ea typeface="+mn-ea"/>
                          <a:cs typeface="+mn-cs"/>
                        </a:rPr>
                        <a:t>Twilio</a:t>
                      </a:r>
                      <a:endParaRPr lang="en-US" sz="1100" kern="1200" dirty="0">
                        <a:solidFill>
                          <a:schemeClr val="tx1"/>
                        </a:solidFill>
                        <a:latin typeface="+mn-lt"/>
                        <a:ea typeface="+mn-ea"/>
                        <a:cs typeface="+mn-cs"/>
                      </a:endParaRPr>
                    </a:p>
                    <a:p>
                      <a:pPr marL="166688" lvl="0" indent="-166688" algn="l" defTabSz="914367" rtl="0" eaLnBrk="1" latinLnBrk="0" hangingPunct="1">
                        <a:buFont typeface="Arial" panose="020B0604020202020204" pitchFamily="34" charset="0"/>
                        <a:buChar char="•"/>
                      </a:pPr>
                      <a:r>
                        <a:rPr lang="en-US" sz="1100" kern="1200" dirty="0" err="1">
                          <a:solidFill>
                            <a:schemeClr val="tx1"/>
                          </a:solidFill>
                          <a:latin typeface="+mn-lt"/>
                          <a:ea typeface="+mn-ea"/>
                          <a:cs typeface="+mn-cs"/>
                        </a:rPr>
                        <a:t>Zendesk</a:t>
                      </a:r>
                      <a:endParaRPr lang="en-US" sz="1100" kern="1200" dirty="0">
                        <a:solidFill>
                          <a:schemeClr val="tx1"/>
                        </a:solidFill>
                        <a:latin typeface="+mn-lt"/>
                        <a:ea typeface="+mn-ea"/>
                        <a:cs typeface="+mn-cs"/>
                      </a:endParaRPr>
                    </a:p>
                    <a:p>
                      <a:pPr marL="166688" lvl="0" indent="-166688" algn="l" defTabSz="914367" rtl="0" eaLnBrk="1" latinLnBrk="0" hangingPunct="1">
                        <a:buFont typeface="Arial" panose="020B0604020202020204" pitchFamily="34" charset="0"/>
                        <a:buChar char="•"/>
                      </a:pPr>
                      <a:r>
                        <a:rPr lang="en-US" sz="1100" kern="1200" dirty="0">
                          <a:solidFill>
                            <a:schemeClr val="tx1"/>
                          </a:solidFill>
                          <a:latin typeface="+mn-lt"/>
                          <a:ea typeface="+mn-ea"/>
                          <a:cs typeface="+mn-cs"/>
                        </a:rPr>
                        <a:t>Spark</a:t>
                      </a:r>
                    </a:p>
                    <a:p>
                      <a:pPr marL="166688" lvl="0" indent="-166688" algn="l" defTabSz="914367" rtl="0" eaLnBrk="1" latinLnBrk="0" hangingPunct="1">
                        <a:buFont typeface="Arial" panose="020B0604020202020204" pitchFamily="34" charset="0"/>
                        <a:buChar char="•"/>
                      </a:pPr>
                      <a:r>
                        <a:rPr lang="en-US" sz="1100" b="0" kern="1200" dirty="0">
                          <a:solidFill>
                            <a:schemeClr val="tx1"/>
                          </a:solidFill>
                          <a:latin typeface="+mn-lt"/>
                          <a:ea typeface="+mn-ea"/>
                          <a:cs typeface="+mn-cs"/>
                        </a:rPr>
                        <a:t>Dynamics CRM Online</a:t>
                      </a:r>
                    </a:p>
                    <a:p>
                      <a:pPr marL="166688" lvl="0" indent="-166688" algn="l" defTabSz="914367" rtl="0" eaLnBrk="1" latinLnBrk="0" hangingPunct="1">
                        <a:buFont typeface="Arial" panose="020B0604020202020204" pitchFamily="34" charset="0"/>
                        <a:buChar char="•"/>
                      </a:pPr>
                      <a:r>
                        <a:rPr lang="en-US" sz="1100" b="0" kern="1200" dirty="0">
                          <a:solidFill>
                            <a:schemeClr val="tx1"/>
                          </a:solidFill>
                          <a:latin typeface="+mn-lt"/>
                          <a:ea typeface="+mn-ea"/>
                          <a:cs typeface="+mn-cs"/>
                        </a:rPr>
                        <a:t>Facebook </a:t>
                      </a:r>
                    </a:p>
                    <a:p>
                      <a:pPr marL="166688" lvl="0" indent="-166688" algn="l" defTabSz="914367" rtl="0" eaLnBrk="1" latinLnBrk="0" hangingPunct="1">
                        <a:buFont typeface="Arial" panose="020B0604020202020204" pitchFamily="34" charset="0"/>
                        <a:buChar char="•"/>
                      </a:pPr>
                      <a:r>
                        <a:rPr lang="en-US" sz="1100" b="0" kern="1200" dirty="0">
                          <a:solidFill>
                            <a:schemeClr val="tx1"/>
                          </a:solidFill>
                          <a:latin typeface="+mn-lt"/>
                          <a:ea typeface="+mn-ea"/>
                          <a:cs typeface="+mn-cs"/>
                        </a:rPr>
                        <a:t>Google Analytics</a:t>
                      </a:r>
                    </a:p>
                    <a:p>
                      <a:pPr marL="166688" lvl="0" indent="-166688" algn="l" defTabSz="914367" rtl="0" eaLnBrk="1" latinLnBrk="0" hangingPunct="1">
                        <a:buFont typeface="Arial" panose="020B0604020202020204" pitchFamily="34" charset="0"/>
                        <a:buChar char="•"/>
                      </a:pPr>
                      <a:r>
                        <a:rPr lang="en-US" sz="1100" b="0" kern="1200" dirty="0">
                          <a:solidFill>
                            <a:schemeClr val="tx1"/>
                          </a:solidFill>
                          <a:latin typeface="+mn-lt"/>
                          <a:ea typeface="+mn-ea"/>
                          <a:cs typeface="+mn-cs"/>
                        </a:rPr>
                        <a:t>Salesforce</a:t>
                      </a:r>
                    </a:p>
                    <a:p>
                      <a:pPr marL="166688" lvl="0" indent="-166688" algn="l" defTabSz="914367" rtl="0" eaLnBrk="1" latinLnBrk="0" hangingPunct="1">
                        <a:buFont typeface="Arial" panose="020B0604020202020204" pitchFamily="34" charset="0"/>
                        <a:buChar char="•"/>
                      </a:pPr>
                      <a:r>
                        <a:rPr lang="en-US" sz="1100" b="0" kern="1200" dirty="0" err="1">
                          <a:solidFill>
                            <a:schemeClr val="tx1"/>
                          </a:solidFill>
                          <a:latin typeface="+mn-lt"/>
                          <a:ea typeface="+mn-ea"/>
                          <a:cs typeface="+mn-cs"/>
                        </a:rPr>
                        <a:t>appFigures</a:t>
                      </a:r>
                      <a:endParaRPr lang="en-US" sz="1100" b="0" kern="1200" dirty="0">
                        <a:solidFill>
                          <a:schemeClr val="tx1"/>
                        </a:solidFill>
                        <a:latin typeface="+mn-lt"/>
                        <a:ea typeface="+mn-ea"/>
                        <a:cs typeface="+mn-cs"/>
                      </a:endParaRPr>
                    </a:p>
                    <a:p>
                      <a:pPr marL="166688" lvl="0" indent="-166688" algn="l" defTabSz="914367" rtl="0" eaLnBrk="1" latinLnBrk="0" hangingPunct="1">
                        <a:buFont typeface="Arial" panose="020B0604020202020204" pitchFamily="34" charset="0"/>
                        <a:buChar char="•"/>
                      </a:pPr>
                      <a:r>
                        <a:rPr lang="en-US" sz="1100" b="0" kern="1200" dirty="0">
                          <a:solidFill>
                            <a:schemeClr val="tx1"/>
                          </a:solidFill>
                          <a:latin typeface="+mn-lt"/>
                          <a:ea typeface="+mn-ea"/>
                          <a:cs typeface="+mn-cs"/>
                        </a:rPr>
                        <a:t>GitHub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166688" lvl="0" indent="-166688" algn="l" defTabSz="914367" rtl="0" eaLnBrk="1" latinLnBrk="0" hangingPunct="1">
                        <a:buFont typeface="Arial" panose="020B0604020202020204" pitchFamily="34" charset="0"/>
                        <a:buChar char="•"/>
                      </a:pPr>
                      <a:r>
                        <a:rPr lang="en-US" sz="1100" b="0" kern="1200" dirty="0" err="1">
                          <a:solidFill>
                            <a:schemeClr val="tx1"/>
                          </a:solidFill>
                          <a:latin typeface="+mn-lt"/>
                          <a:ea typeface="+mn-ea"/>
                          <a:cs typeface="+mn-cs"/>
                        </a:rPr>
                        <a:t>SparkPost</a:t>
                      </a:r>
                      <a:endParaRPr lang="en-US" sz="1100" b="0" kern="1200" dirty="0">
                        <a:solidFill>
                          <a:schemeClr val="tx1"/>
                        </a:solidFill>
                        <a:latin typeface="+mn-lt"/>
                        <a:ea typeface="+mn-ea"/>
                        <a:cs typeface="+mn-cs"/>
                      </a:endParaRPr>
                    </a:p>
                    <a:p>
                      <a:pPr marL="166688" lvl="0" indent="-166688" algn="l" defTabSz="914367" rtl="0" eaLnBrk="1" latinLnBrk="0" hangingPunct="1">
                        <a:buFont typeface="Arial" panose="020B0604020202020204" pitchFamily="34" charset="0"/>
                        <a:buChar char="•"/>
                      </a:pPr>
                      <a:r>
                        <a:rPr lang="en-US" sz="1100" b="0" kern="1200" dirty="0" err="1">
                          <a:solidFill>
                            <a:schemeClr val="tx1"/>
                          </a:solidFill>
                          <a:latin typeface="+mn-lt"/>
                          <a:ea typeface="+mn-ea"/>
                          <a:cs typeface="+mn-cs"/>
                        </a:rPr>
                        <a:t>tyGraph</a:t>
                      </a:r>
                      <a:endParaRPr lang="en-US" sz="1100" b="0" kern="1200" dirty="0">
                        <a:solidFill>
                          <a:schemeClr val="tx1"/>
                        </a:solidFill>
                        <a:latin typeface="+mn-lt"/>
                        <a:ea typeface="+mn-ea"/>
                        <a:cs typeface="+mn-cs"/>
                      </a:endParaRPr>
                    </a:p>
                    <a:p>
                      <a:pPr marL="166688" lvl="0" indent="-166688" algn="l" defTabSz="914367" rtl="0" eaLnBrk="1" latinLnBrk="0" hangingPunct="1">
                        <a:buFont typeface="Arial" panose="020B0604020202020204" pitchFamily="34" charset="0"/>
                        <a:buChar char="•"/>
                      </a:pPr>
                      <a:r>
                        <a:rPr lang="en-US" sz="1100" b="0" kern="1200" dirty="0" err="1">
                          <a:solidFill>
                            <a:schemeClr val="tx1"/>
                          </a:solidFill>
                          <a:latin typeface="+mn-lt"/>
                          <a:ea typeface="+mn-ea"/>
                          <a:cs typeface="+mn-cs"/>
                        </a:rPr>
                        <a:t>Webtrends</a:t>
                      </a:r>
                      <a:endParaRPr lang="en-US" sz="1100" b="0" kern="1200" dirty="0">
                        <a:solidFill>
                          <a:schemeClr val="tx1"/>
                        </a:solidFill>
                        <a:latin typeface="+mn-lt"/>
                        <a:ea typeface="+mn-ea"/>
                        <a:cs typeface="+mn-cs"/>
                      </a:endParaRPr>
                    </a:p>
                    <a:p>
                      <a:pPr marL="166688" lvl="0" indent="-166688" algn="l" defTabSz="914367" rtl="0" eaLnBrk="1" latinLnBrk="0" hangingPunct="1">
                        <a:buFont typeface="Arial" panose="020B0604020202020204" pitchFamily="34" charset="0"/>
                        <a:buChar char="•"/>
                      </a:pPr>
                      <a:r>
                        <a:rPr lang="en-US" sz="1100" b="0" kern="1200" dirty="0">
                          <a:solidFill>
                            <a:schemeClr val="tx1"/>
                          </a:solidFill>
                          <a:latin typeface="+mn-lt"/>
                          <a:ea typeface="+mn-ea"/>
                          <a:cs typeface="+mn-cs"/>
                        </a:rPr>
                        <a:t>comScore Digital Analytics</a:t>
                      </a:r>
                    </a:p>
                    <a:p>
                      <a:pPr marL="166688" lvl="0" indent="-166688" algn="l" defTabSz="914367" rtl="0" eaLnBrk="1" latinLnBrk="0" hangingPunct="1">
                        <a:buFont typeface="Arial" panose="020B0604020202020204" pitchFamily="34" charset="0"/>
                        <a:buChar char="•"/>
                      </a:pPr>
                      <a:r>
                        <a:rPr lang="en-US" sz="1100" b="0" kern="1200" dirty="0" err="1">
                          <a:solidFill>
                            <a:schemeClr val="tx1"/>
                          </a:solidFill>
                          <a:latin typeface="+mn-lt"/>
                          <a:ea typeface="+mn-ea"/>
                          <a:cs typeface="+mn-cs"/>
                        </a:rPr>
                        <a:t>Troux</a:t>
                      </a:r>
                      <a:endParaRPr lang="en-US" sz="1100" b="0" kern="1200" dirty="0">
                        <a:solidFill>
                          <a:schemeClr val="tx1"/>
                        </a:solidFill>
                        <a:latin typeface="+mn-lt"/>
                        <a:ea typeface="+mn-ea"/>
                        <a:cs typeface="+mn-cs"/>
                      </a:endParaRPr>
                    </a:p>
                    <a:p>
                      <a:pPr marL="166688" lvl="0" indent="-166688" algn="l" defTabSz="914367" rtl="0" eaLnBrk="1" latinLnBrk="0" hangingPunct="1">
                        <a:buFont typeface="Arial" panose="020B0604020202020204" pitchFamily="34" charset="0"/>
                        <a:buChar char="•"/>
                      </a:pPr>
                      <a:r>
                        <a:rPr lang="en-US" sz="1100" b="0" kern="1200" dirty="0" err="1">
                          <a:solidFill>
                            <a:schemeClr val="tx1"/>
                          </a:solidFill>
                          <a:latin typeface="+mn-lt"/>
                          <a:ea typeface="+mn-ea"/>
                          <a:cs typeface="+mn-cs"/>
                        </a:rPr>
                        <a:t>Planview</a:t>
                      </a:r>
                      <a:r>
                        <a:rPr lang="en-US" sz="1100" b="0" kern="1200" baseline="0" dirty="0">
                          <a:solidFill>
                            <a:schemeClr val="tx1"/>
                          </a:solidFill>
                          <a:latin typeface="+mn-lt"/>
                          <a:ea typeface="+mn-ea"/>
                          <a:cs typeface="+mn-cs"/>
                        </a:rPr>
                        <a:t> Enterprise</a:t>
                      </a:r>
                      <a:endParaRPr lang="en-US" sz="1100" b="0" kern="1200" dirty="0">
                        <a:solidFill>
                          <a:schemeClr val="tx1"/>
                        </a:solidFill>
                        <a:latin typeface="+mn-lt"/>
                        <a:ea typeface="+mn-ea"/>
                        <a:cs typeface="+mn-cs"/>
                      </a:endParaRPr>
                    </a:p>
                    <a:p>
                      <a:pPr marL="166688" lvl="0" indent="-166688" algn="l" defTabSz="914367" rtl="0" eaLnBrk="1" latinLnBrk="0" hangingPunct="1">
                        <a:buFont typeface="Arial" panose="020B0604020202020204" pitchFamily="34" charset="0"/>
                        <a:buChar char="•"/>
                      </a:pPr>
                      <a:r>
                        <a:rPr lang="en-US" sz="1100" b="0" kern="1200" dirty="0">
                          <a:solidFill>
                            <a:schemeClr val="tx1"/>
                          </a:solidFill>
                          <a:latin typeface="+mn-lt"/>
                          <a:ea typeface="+mn-ea"/>
                          <a:cs typeface="+mn-cs"/>
                        </a:rPr>
                        <a:t>Azure Enterprise</a:t>
                      </a:r>
                    </a:p>
                    <a:p>
                      <a:pPr marL="166688" lvl="0" indent="-166688" algn="l" defTabSz="914367" rtl="0" eaLnBrk="1" latinLnBrk="0" hangingPunct="1">
                        <a:buFont typeface="Arial" panose="020B0604020202020204" pitchFamily="34" charset="0"/>
                        <a:buChar char="•"/>
                      </a:pPr>
                      <a:r>
                        <a:rPr lang="en-US" sz="1100" b="0" kern="1200" dirty="0">
                          <a:solidFill>
                            <a:schemeClr val="tx1"/>
                          </a:solidFill>
                          <a:latin typeface="+mn-lt"/>
                          <a:ea typeface="+mn-ea"/>
                          <a:cs typeface="+mn-cs"/>
                        </a:rPr>
                        <a:t>SharePoint Online</a:t>
                      </a:r>
                    </a:p>
                    <a:p>
                      <a:pPr marL="166688" lvl="0" indent="-166688" algn="l" defTabSz="914367" rtl="0" eaLnBrk="1" latinLnBrk="0" hangingPunct="1">
                        <a:buFont typeface="Arial" panose="020B0604020202020204" pitchFamily="34" charset="0"/>
                        <a:buChar char="•"/>
                      </a:pPr>
                      <a:r>
                        <a:rPr lang="en-US" sz="1100" b="0" kern="1200" dirty="0">
                          <a:solidFill>
                            <a:schemeClr val="tx1"/>
                          </a:solidFill>
                          <a:latin typeface="+mn-lt"/>
                          <a:ea typeface="+mn-ea"/>
                          <a:cs typeface="+mn-cs"/>
                        </a:rPr>
                        <a:t>Exchange Online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166688" lvl="0" indent="-166688" algn="l" defTabSz="914367" rtl="0" eaLnBrk="1" latinLnBrk="0" hangingPunct="1">
                        <a:buFont typeface="Arial" panose="020B0604020202020204" pitchFamily="34" charset="0"/>
                        <a:buChar char="•"/>
                      </a:pPr>
                      <a:r>
                        <a:rPr lang="en-US" sz="1100" b="0" kern="1200" dirty="0">
                          <a:solidFill>
                            <a:schemeClr val="tx1"/>
                          </a:solidFill>
                          <a:latin typeface="+mn-lt"/>
                          <a:ea typeface="+mn-ea"/>
                          <a:cs typeface="+mn-cs"/>
                        </a:rPr>
                        <a:t>Web</a:t>
                      </a:r>
                    </a:p>
                    <a:p>
                      <a:pPr marL="166688" lvl="0" indent="-166688" algn="l" defTabSz="914367" rtl="0" eaLnBrk="1" latinLnBrk="0" hangingPunct="1">
                        <a:buFont typeface="Arial" panose="020B0604020202020204" pitchFamily="34" charset="0"/>
                        <a:buChar char="•"/>
                      </a:pPr>
                      <a:r>
                        <a:rPr lang="en-US" sz="1100" b="0" kern="1200" dirty="0">
                          <a:solidFill>
                            <a:schemeClr val="tx1"/>
                          </a:solidFill>
                          <a:latin typeface="+mn-lt"/>
                          <a:ea typeface="+mn-ea"/>
                          <a:cs typeface="+mn-cs"/>
                        </a:rPr>
                        <a:t>SharePoint List</a:t>
                      </a:r>
                    </a:p>
                    <a:p>
                      <a:pPr marL="166688" lvl="0" indent="-166688" algn="l" defTabSz="914367" rtl="0" eaLnBrk="1" latinLnBrk="0" hangingPunct="1">
                        <a:buFont typeface="Arial" panose="020B0604020202020204" pitchFamily="34" charset="0"/>
                        <a:buChar char="•"/>
                      </a:pPr>
                      <a:r>
                        <a:rPr lang="en-US" sz="1100" b="0" kern="1200" dirty="0">
                          <a:solidFill>
                            <a:schemeClr val="tx1"/>
                          </a:solidFill>
                          <a:latin typeface="+mn-lt"/>
                          <a:ea typeface="+mn-ea"/>
                          <a:cs typeface="+mn-cs"/>
                        </a:rPr>
                        <a:t>OData Feed</a:t>
                      </a:r>
                    </a:p>
                    <a:p>
                      <a:pPr marL="166688" lvl="0" indent="-166688" algn="l" defTabSz="914367" rtl="0" eaLnBrk="1" latinLnBrk="0" hangingPunct="1">
                        <a:buFont typeface="Arial" panose="020B0604020202020204" pitchFamily="34" charset="0"/>
                        <a:buChar char="•"/>
                      </a:pPr>
                      <a:r>
                        <a:rPr lang="en-US" sz="1100" b="0" kern="1200" dirty="0">
                          <a:solidFill>
                            <a:schemeClr val="tx1"/>
                          </a:solidFill>
                          <a:latin typeface="+mn-lt"/>
                          <a:ea typeface="+mn-ea"/>
                          <a:cs typeface="+mn-cs"/>
                        </a:rPr>
                        <a:t>Hadoop File (HDFS)</a:t>
                      </a:r>
                    </a:p>
                    <a:p>
                      <a:pPr marL="166688" lvl="0" indent="-166688" algn="l" defTabSz="914367" rtl="0" eaLnBrk="1" latinLnBrk="0" hangingPunct="1">
                        <a:buFont typeface="Arial" panose="020B0604020202020204" pitchFamily="34" charset="0"/>
                        <a:buChar char="•"/>
                      </a:pPr>
                      <a:r>
                        <a:rPr lang="en-US" sz="1100" b="0" kern="1200" dirty="0">
                          <a:solidFill>
                            <a:schemeClr val="tx1"/>
                          </a:solidFill>
                          <a:latin typeface="+mn-lt"/>
                          <a:ea typeface="+mn-ea"/>
                          <a:cs typeface="+mn-cs"/>
                        </a:rPr>
                        <a:t>Active Directory </a:t>
                      </a:r>
                    </a:p>
                    <a:p>
                      <a:pPr marL="166688" lvl="0" indent="-166688" algn="l" defTabSz="914367" rtl="0" eaLnBrk="1" latinLnBrk="0" hangingPunct="1">
                        <a:buFont typeface="Arial" panose="020B0604020202020204" pitchFamily="34" charset="0"/>
                        <a:buChar char="•"/>
                      </a:pPr>
                      <a:r>
                        <a:rPr lang="en-US" sz="1100" b="0" kern="1200" dirty="0">
                          <a:solidFill>
                            <a:schemeClr val="tx1"/>
                          </a:solidFill>
                          <a:latin typeface="+mn-lt"/>
                          <a:ea typeface="+mn-ea"/>
                          <a:cs typeface="+mn-cs"/>
                        </a:rPr>
                        <a:t>Microsoft Exchange</a:t>
                      </a:r>
                    </a:p>
                    <a:p>
                      <a:pPr marL="166688" lvl="0" indent="-166688" algn="l" defTabSz="914367" rtl="0" eaLnBrk="1" latinLnBrk="0" hangingPunct="1">
                        <a:buFont typeface="Arial" panose="020B0604020202020204" pitchFamily="34" charset="0"/>
                        <a:buChar char="•"/>
                      </a:pPr>
                      <a:r>
                        <a:rPr lang="en-US" sz="1100" b="0" kern="1200" dirty="0">
                          <a:solidFill>
                            <a:schemeClr val="tx1"/>
                          </a:solidFill>
                          <a:latin typeface="+mn-lt"/>
                          <a:ea typeface="+mn-ea"/>
                          <a:cs typeface="+mn-cs"/>
                        </a:rPr>
                        <a:t>ODBC</a:t>
                      </a:r>
                    </a:p>
                    <a:p>
                      <a:pPr marL="166688" lvl="0" indent="-166688" algn="l" defTabSz="914367" rtl="0" eaLnBrk="1" latinLnBrk="0" hangingPunct="1">
                        <a:buFont typeface="Arial" panose="020B0604020202020204" pitchFamily="34" charset="0"/>
                        <a:buChar char="•"/>
                      </a:pPr>
                      <a:r>
                        <a:rPr lang="en-US" sz="1100" b="0" kern="1200" dirty="0">
                          <a:solidFill>
                            <a:schemeClr val="tx1"/>
                          </a:solidFill>
                          <a:latin typeface="+mn-lt"/>
                          <a:ea typeface="+mn-ea"/>
                          <a:cs typeface="+mn-cs"/>
                        </a:rPr>
                        <a:t>R Script</a:t>
                      </a:r>
                    </a:p>
                    <a:p>
                      <a:pPr marL="166688" lvl="0" indent="-166688" algn="l" defTabSz="914367" rtl="0" eaLnBrk="1" latinLnBrk="0" hangingPunct="1">
                        <a:buFont typeface="Arial" panose="020B0604020202020204" pitchFamily="34" charset="0"/>
                        <a:buChar char="•"/>
                      </a:pPr>
                      <a:r>
                        <a:rPr lang="en-US" sz="1100" kern="1200" dirty="0">
                          <a:solidFill>
                            <a:schemeClr val="tx1"/>
                          </a:solidFill>
                          <a:latin typeface="+mn-lt"/>
                          <a:ea typeface="+mn-ea"/>
                          <a:cs typeface="+mn-cs"/>
                        </a:rPr>
                        <a:t>Blank Query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ext Placeholder 2"/>
          <p:cNvSpPr>
            <a:spLocks noGrp="1"/>
          </p:cNvSpPr>
          <p:nvPr>
            <p:ph type="body" sz="quarter" idx="10"/>
          </p:nvPr>
        </p:nvSpPr>
        <p:spPr>
          <a:xfrm>
            <a:off x="2929365" y="914400"/>
            <a:ext cx="9217151" cy="1987337"/>
          </a:xfrm>
        </p:spPr>
        <p:txBody>
          <a:bodyPr vert="horz" wrap="square" lIns="182880" tIns="146304" rIns="182880" bIns="146304" rtlCol="0">
            <a:noAutofit/>
          </a:bodyPr>
          <a:lstStyle/>
          <a:p>
            <a:pPr marL="342900" indent="-342900" defTabSz="914400" fontAlgn="base">
              <a:lnSpc>
                <a:spcPct val="100000"/>
              </a:lnSpc>
              <a:spcBef>
                <a:spcPts val="600"/>
              </a:spcBef>
              <a:spcAft>
                <a:spcPts val="300"/>
              </a:spcAft>
              <a:buFont typeface="Symbol" panose="05050102010706020507" pitchFamily="18" charset="2"/>
              <a:buChar char=""/>
            </a:pPr>
            <a:r>
              <a:rPr lang="en-US" sz="1800" dirty="0">
                <a:solidFill>
                  <a:schemeClr val="tx1"/>
                </a:solidFill>
                <a:ea typeface="Calibri" panose="020F0502020204030204" pitchFamily="34" charset="0"/>
                <a:cs typeface="Times New Roman" panose="02020603050405020304" pitchFamily="18" charset="0"/>
              </a:rPr>
              <a:t>Use Query functionality to connect to data from a variety of sources beyond those available from powerbi.com</a:t>
            </a:r>
          </a:p>
          <a:p>
            <a:pPr marL="342900" indent="-342900" defTabSz="914400" fontAlgn="base">
              <a:lnSpc>
                <a:spcPct val="100000"/>
              </a:lnSpc>
              <a:spcBef>
                <a:spcPts val="600"/>
              </a:spcBef>
              <a:spcAft>
                <a:spcPts val="300"/>
              </a:spcAft>
              <a:buFont typeface="Symbol" panose="05050102010706020507" pitchFamily="18" charset="2"/>
              <a:buChar char=""/>
            </a:pPr>
            <a:r>
              <a:rPr lang="en-GB" sz="1800" dirty="0">
                <a:solidFill>
                  <a:schemeClr val="tx1"/>
                </a:solidFill>
                <a:ea typeface="Calibri" panose="020F0502020204030204" pitchFamily="34" charset="0"/>
                <a:cs typeface="Times New Roman" panose="02020603050405020304" pitchFamily="18" charset="0"/>
              </a:rPr>
              <a:t>Navigate data quickly with in-memory processing that optimizes performance </a:t>
            </a:r>
          </a:p>
          <a:p>
            <a:pPr marL="342900" indent="-342900" defTabSz="914400" fontAlgn="base">
              <a:lnSpc>
                <a:spcPct val="100000"/>
              </a:lnSpc>
              <a:spcBef>
                <a:spcPts val="600"/>
              </a:spcBef>
              <a:spcAft>
                <a:spcPts val="300"/>
              </a:spcAft>
              <a:buFont typeface="Symbol" panose="05050102010706020507" pitchFamily="18" charset="2"/>
              <a:buChar char=""/>
            </a:pPr>
            <a:r>
              <a:rPr lang="en-GB" sz="1800" dirty="0">
                <a:solidFill>
                  <a:schemeClr val="tx1"/>
                </a:solidFill>
                <a:ea typeface="Calibri" panose="020F0502020204030204" pitchFamily="34" charset="0"/>
                <a:cs typeface="Times New Roman" panose="02020603050405020304" pitchFamily="18" charset="0"/>
              </a:rPr>
              <a:t>Pare down datasets to only what’s needed by editing queries before data loading</a:t>
            </a:r>
          </a:p>
          <a:p>
            <a:pPr marL="342900" indent="-342900" defTabSz="914400" fontAlgn="base">
              <a:lnSpc>
                <a:spcPct val="100000"/>
              </a:lnSpc>
              <a:spcBef>
                <a:spcPts val="600"/>
              </a:spcBef>
              <a:spcAft>
                <a:spcPts val="300"/>
              </a:spcAft>
              <a:buFont typeface="Symbol" panose="05050102010706020507" pitchFamily="18" charset="2"/>
              <a:buChar char=""/>
            </a:pPr>
            <a:r>
              <a:rPr lang="en-US" sz="1800" dirty="0">
                <a:solidFill>
                  <a:schemeClr val="tx1"/>
                </a:solidFill>
                <a:ea typeface="Calibri" panose="020F0502020204030204" pitchFamily="34" charset="0"/>
                <a:cs typeface="Times New Roman" panose="02020603050405020304" pitchFamily="18" charset="0"/>
              </a:rPr>
              <a:t>Ability to automatically find related tables when connecting to database sources</a:t>
            </a:r>
          </a:p>
        </p:txBody>
      </p:sp>
      <p:sp>
        <p:nvSpPr>
          <p:cNvPr id="52" name="Rectangle 3"/>
          <p:cNvSpPr/>
          <p:nvPr/>
        </p:nvSpPr>
        <p:spPr bwMode="auto">
          <a:xfrm>
            <a:off x="3143169" y="2836451"/>
            <a:ext cx="8105312" cy="3708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i="1" dirty="0">
                <a:solidFill>
                  <a:schemeClr val="tx1"/>
                </a:solidFill>
                <a:latin typeface="+mj-lt"/>
                <a:hlinkClick r:id="rId3"/>
              </a:rPr>
              <a:t>Data sources available through Power BI Desktop</a:t>
            </a:r>
            <a:endParaRPr lang="en-US" i="1" dirty="0">
              <a:solidFill>
                <a:schemeClr val="tx1"/>
              </a:solidFill>
              <a:latin typeface="+mj-lt"/>
            </a:endParaRPr>
          </a:p>
        </p:txBody>
      </p:sp>
      <p:grpSp>
        <p:nvGrpSpPr>
          <p:cNvPr id="4" name="Group 3"/>
          <p:cNvGrpSpPr/>
          <p:nvPr/>
        </p:nvGrpSpPr>
        <p:grpSpPr>
          <a:xfrm>
            <a:off x="-11149" y="0"/>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ea typeface="Segoe UI" pitchFamily="34" charset="0"/>
                  <a:cs typeface="Segoe UI" pitchFamily="34" charset="0"/>
                </a:rPr>
                <a:t>Share &amp;</a:t>
              </a:r>
            </a:p>
            <a:p>
              <a:pPr algn="ctr" defTabSz="932472" fontAlgn="base">
                <a:spcBef>
                  <a:spcPct val="0"/>
                </a:spcBef>
                <a:spcAft>
                  <a:spcPct val="0"/>
                </a:spcAft>
              </a:pPr>
              <a:r>
                <a:rPr lang="en-US" sz="1400" b="1" dirty="0">
                  <a:ea typeface="Segoe UI" pitchFamily="34" charset="0"/>
                  <a:cs typeface="Segoe UI" pitchFamily="34" charset="0"/>
                </a:rPr>
                <a:t>collaborate </a:t>
              </a: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endParaRPr lang="en-US" sz="1600" b="1" dirty="0">
                <a:solidFill>
                  <a:srgbClr val="217346"/>
                </a:solidFill>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algn="ctr" defTabSz="932472" fontAlgn="base">
                <a:spcBef>
                  <a:spcPct val="0"/>
                </a:spcBef>
                <a:spcAft>
                  <a:spcPct val="0"/>
                </a:spcAft>
              </a:pPr>
              <a:endParaRPr lang="en-US" sz="1400" b="1" dirty="0">
                <a:solidFill>
                  <a:srgbClr val="217346"/>
                </a:solidFill>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ysClr val="windowText" lastClr="000000"/>
                </a:solidFill>
              </a:endParaRPr>
            </a:p>
          </p:txBody>
        </p:sp>
        <p:sp>
          <p:nvSpPr>
            <p:cNvPr id="100" name="Rectangle 99"/>
            <p:cNvSpPr/>
            <p:nvPr/>
          </p:nvSpPr>
          <p:spPr>
            <a:xfrm>
              <a:off x="1600398" y="2677430"/>
              <a:ext cx="820353" cy="307777"/>
            </a:xfrm>
            <a:prstGeom prst="rect">
              <a:avLst/>
            </a:prstGeom>
          </p:spPr>
          <p:txBody>
            <a:bodyPr wrap="none">
              <a:spAutoFit/>
            </a:bodyPr>
            <a:lstStyle/>
            <a:p>
              <a:pPr algn="ctr"/>
              <a:r>
                <a:rPr lang="en-US" sz="1400" b="1" dirty="0">
                  <a:ea typeface="Segoe UI" pitchFamily="34" charset="0"/>
                  <a:cs typeface="Segoe UI" pitchFamily="34" charset="0"/>
                </a:rPr>
                <a:t>Explore</a:t>
              </a:r>
              <a:endParaRPr lang="en-US" sz="1600" dirty="0"/>
            </a:p>
          </p:txBody>
        </p:sp>
        <p:sp>
          <p:nvSpPr>
            <p:cNvPr id="101" name="Rectangle 100"/>
            <p:cNvSpPr/>
            <p:nvPr/>
          </p:nvSpPr>
          <p:spPr>
            <a:xfrm>
              <a:off x="509174" y="1475232"/>
              <a:ext cx="838756" cy="307777"/>
            </a:xfrm>
            <a:prstGeom prst="rect">
              <a:avLst/>
            </a:prstGeom>
          </p:spPr>
          <p:txBody>
            <a:bodyPr wrap="none">
              <a:spAutoFit/>
            </a:bodyPr>
            <a:lstStyle/>
            <a:p>
              <a:r>
                <a:rPr lang="en-US" sz="1400" b="1" dirty="0">
                  <a:ea typeface="Segoe UI" pitchFamily="34" charset="0"/>
                  <a:cs typeface="Segoe UI" pitchFamily="34" charset="0"/>
                </a:rPr>
                <a:t>Prepare</a:t>
              </a:r>
              <a:endParaRPr lang="en-US" sz="1400" dirty="0"/>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dirty="0">
                <a:solidFill>
                  <a:schemeClr val="tx1"/>
                </a:solidFill>
              </a:rPr>
              <a:t>Consolidate data from a broad range of sources</a:t>
            </a:r>
            <a:endParaRPr lang="en-IN" sz="3600" dirty="0">
              <a:solidFill>
                <a:schemeClr val="tx1"/>
              </a:solidFill>
            </a:endParaRPr>
          </a:p>
        </p:txBody>
      </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r>
              <a:rPr lang="en-US" sz="2200" dirty="0">
                <a:latin typeface="Segoe UI Light"/>
              </a:rPr>
              <a:t>Power BI Desktop</a:t>
            </a:r>
          </a:p>
        </p:txBody>
      </p:sp>
    </p:spTree>
    <p:extLst>
      <p:ext uri="{BB962C8B-B14F-4D97-AF65-F5344CB8AC3E}">
        <p14:creationId xmlns:p14="http://schemas.microsoft.com/office/powerpoint/2010/main" val="260704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9060" y="0"/>
            <a:ext cx="9342940" cy="786581"/>
          </a:xfrm>
          <a:solidFill>
            <a:schemeClr val="bg1"/>
          </a:solidFill>
        </p:spPr>
        <p:txBody>
          <a:bodyPr/>
          <a:lstStyle/>
          <a:p>
            <a:r>
              <a:rPr lang="en-US" sz="3600" dirty="0">
                <a:solidFill>
                  <a:schemeClr val="tx1"/>
                </a:solidFill>
              </a:rPr>
              <a:t>Data Connectivity Modes in Power BI Desktop</a:t>
            </a: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solidFill>
                    <a:srgbClr val="000000"/>
                  </a:solidFill>
                  <a:ea typeface="Segoe UI" pitchFamily="34" charset="0"/>
                  <a:cs typeface="Segoe UI" pitchFamily="34" charset="0"/>
                </a:rPr>
                <a:t>Share &amp;</a:t>
              </a:r>
            </a:p>
            <a:p>
              <a:pPr algn="ctr" defTabSz="932472" fontAlgn="base">
                <a:spcBef>
                  <a:spcPct val="0"/>
                </a:spcBef>
                <a:spcAft>
                  <a:spcPct val="0"/>
                </a:spcAft>
              </a:pPr>
              <a:r>
                <a:rPr lang="en-US" sz="1400" b="1" dirty="0">
                  <a:solidFill>
                    <a:srgbClr val="000000"/>
                  </a:solidFill>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solidFill>
                    <a:srgbClr val="000000"/>
                  </a:solidFill>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endParaRPr lang="en-US" sz="1600" b="1" dirty="0">
                <a:solidFill>
                  <a:srgbClr val="217346"/>
                </a:solidFill>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algn="ctr" defTabSz="932472" fontAlgn="base">
                <a:spcBef>
                  <a:spcPct val="0"/>
                </a:spcBef>
                <a:spcAft>
                  <a:spcPct val="0"/>
                </a:spcAft>
              </a:pPr>
              <a:endParaRPr lang="en-US" sz="1400" b="1" dirty="0">
                <a:solidFill>
                  <a:srgbClr val="217346"/>
                </a:solidFill>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84" name="Rectangle 83"/>
            <p:cNvSpPr/>
            <p:nvPr/>
          </p:nvSpPr>
          <p:spPr>
            <a:xfrm>
              <a:off x="1600398" y="2677430"/>
              <a:ext cx="820353" cy="307777"/>
            </a:xfrm>
            <a:prstGeom prst="rect">
              <a:avLst/>
            </a:prstGeom>
          </p:spPr>
          <p:txBody>
            <a:bodyPr wrap="none">
              <a:spAutoFit/>
            </a:bodyPr>
            <a:lstStyle/>
            <a:p>
              <a:pPr algn="ctr"/>
              <a:r>
                <a:rPr lang="en-US" sz="1400" b="1" dirty="0">
                  <a:solidFill>
                    <a:srgbClr val="000000"/>
                  </a:solidFill>
                  <a:ea typeface="Segoe UI" pitchFamily="34" charset="0"/>
                  <a:cs typeface="Segoe UI" pitchFamily="34" charset="0"/>
                </a:rPr>
                <a:t>Explore</a:t>
              </a:r>
              <a:endParaRPr lang="en-US" sz="1600" dirty="0">
                <a:solidFill>
                  <a:srgbClr val="000000"/>
                </a:solidFill>
              </a:endParaRPr>
            </a:p>
          </p:txBody>
        </p:sp>
        <p:sp>
          <p:nvSpPr>
            <p:cNvPr id="85" name="Rectangle 84"/>
            <p:cNvSpPr/>
            <p:nvPr/>
          </p:nvSpPr>
          <p:spPr>
            <a:xfrm>
              <a:off x="509174" y="1475232"/>
              <a:ext cx="838756" cy="307777"/>
            </a:xfrm>
            <a:prstGeom prst="rect">
              <a:avLst/>
            </a:prstGeom>
          </p:spPr>
          <p:txBody>
            <a:bodyPr wrap="none">
              <a:spAutoFit/>
            </a:bodyPr>
            <a:lstStyle/>
            <a:p>
              <a:r>
                <a:rPr lang="en-US" sz="1400" b="1" dirty="0">
                  <a:solidFill>
                    <a:srgbClr val="000000"/>
                  </a:solidFill>
                  <a:ea typeface="Segoe UI" pitchFamily="34" charset="0"/>
                  <a:cs typeface="Segoe UI" pitchFamily="34" charset="0"/>
                </a:rPr>
                <a:t>Prepare</a:t>
              </a:r>
              <a:endParaRPr lang="en-US" sz="1400" dirty="0">
                <a:solidFill>
                  <a:srgbClr val="000000"/>
                </a:solidFill>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rot="2745734">
              <a:off x="868542" y="2225466"/>
              <a:ext cx="1638776"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r>
              <a:rPr lang="en-US" sz="2200" dirty="0">
                <a:latin typeface="Segoe UI Light"/>
              </a:rPr>
              <a:t>Power BI Desktop</a:t>
            </a:r>
          </a:p>
        </p:txBody>
      </p:sp>
      <p:graphicFrame>
        <p:nvGraphicFramePr>
          <p:cNvPr id="41" name="Table 40"/>
          <p:cNvGraphicFramePr>
            <a:graphicFrameLocks noGrp="1"/>
          </p:cNvGraphicFramePr>
          <p:nvPr/>
        </p:nvGraphicFramePr>
        <p:xfrm>
          <a:off x="2967005" y="1371600"/>
          <a:ext cx="9107049" cy="5431774"/>
        </p:xfrm>
        <a:graphic>
          <a:graphicData uri="http://schemas.openxmlformats.org/drawingml/2006/table">
            <a:tbl>
              <a:tblPr firstRow="1" bandRow="1">
                <a:tableStyleId>{7E9639D4-E3E2-4D34-9284-5A2195B3D0D7}</a:tableStyleId>
              </a:tblPr>
              <a:tblGrid>
                <a:gridCol w="1850801">
                  <a:extLst>
                    <a:ext uri="{9D8B030D-6E8A-4147-A177-3AD203B41FA5}">
                      <a16:colId xmlns:a16="http://schemas.microsoft.com/office/drawing/2014/main" val="123503513"/>
                    </a:ext>
                  </a:extLst>
                </a:gridCol>
                <a:gridCol w="2654710">
                  <a:extLst>
                    <a:ext uri="{9D8B030D-6E8A-4147-A177-3AD203B41FA5}">
                      <a16:colId xmlns:a16="http://schemas.microsoft.com/office/drawing/2014/main" val="984209042"/>
                    </a:ext>
                  </a:extLst>
                </a:gridCol>
                <a:gridCol w="2566219">
                  <a:extLst>
                    <a:ext uri="{9D8B030D-6E8A-4147-A177-3AD203B41FA5}">
                      <a16:colId xmlns:a16="http://schemas.microsoft.com/office/drawing/2014/main" val="3835180992"/>
                    </a:ext>
                  </a:extLst>
                </a:gridCol>
                <a:gridCol w="2035319">
                  <a:extLst>
                    <a:ext uri="{9D8B030D-6E8A-4147-A177-3AD203B41FA5}">
                      <a16:colId xmlns:a16="http://schemas.microsoft.com/office/drawing/2014/main" val="166777511"/>
                    </a:ext>
                  </a:extLst>
                </a:gridCol>
              </a:tblGrid>
              <a:tr h="291640">
                <a:tc>
                  <a:txBody>
                    <a:bodyPr/>
                    <a:lstStyle/>
                    <a:p>
                      <a:pPr marL="0" algn="l" defTabSz="914367" rtl="0" eaLnBrk="1" latinLnBrk="0" hangingPunct="1"/>
                      <a:endParaRPr lang="en-US" sz="1100" b="1" kern="1200" dirty="0">
                        <a:solidFill>
                          <a:schemeClr val="bg1"/>
                        </a:solidFill>
                        <a:latin typeface="+mn-lt"/>
                        <a:ea typeface="+mn-ea"/>
                        <a:cs typeface="+mn-cs"/>
                      </a:endParaRPr>
                    </a:p>
                  </a:txBody>
                  <a:tcPr marL="89642" marR="89642" marT="44821" marB="44821"/>
                </a:tc>
                <a:tc>
                  <a:txBody>
                    <a:bodyPr/>
                    <a:lstStyle/>
                    <a:p>
                      <a:pPr algn="ctr"/>
                      <a:r>
                        <a:rPr lang="en-US" sz="1400" dirty="0"/>
                        <a:t>Import</a:t>
                      </a:r>
                    </a:p>
                  </a:txBody>
                  <a:tcPr marL="89642" marR="89642" marT="44821" marB="44821"/>
                </a:tc>
                <a:tc>
                  <a:txBody>
                    <a:bodyPr/>
                    <a:lstStyle/>
                    <a:p>
                      <a:pPr algn="ctr"/>
                      <a:r>
                        <a:rPr lang="en-US" sz="1400" dirty="0"/>
                        <a:t>DirectQuery</a:t>
                      </a:r>
                    </a:p>
                  </a:txBody>
                  <a:tcPr marL="89642" marR="89642" marT="44821" marB="44821"/>
                </a:tc>
                <a:tc>
                  <a:txBody>
                    <a:bodyPr/>
                    <a:lstStyle/>
                    <a:p>
                      <a:pPr algn="ctr"/>
                      <a:r>
                        <a:rPr lang="en-US" sz="1400" dirty="0"/>
                        <a:t>Live/Exploration</a:t>
                      </a:r>
                    </a:p>
                  </a:txBody>
                  <a:tcPr marL="89642" marR="89642" marT="44821" marB="44821"/>
                </a:tc>
                <a:extLst>
                  <a:ext uri="{0D108BD9-81ED-4DB2-BD59-A6C34878D82A}">
                    <a16:rowId xmlns:a16="http://schemas.microsoft.com/office/drawing/2014/main" val="72075556"/>
                  </a:ext>
                </a:extLst>
              </a:tr>
              <a:tr h="1230426">
                <a:tc>
                  <a:txBody>
                    <a:bodyPr/>
                    <a:lstStyle/>
                    <a:p>
                      <a:r>
                        <a:rPr lang="en-US" sz="1300" dirty="0"/>
                        <a:t>Overview</a:t>
                      </a:r>
                    </a:p>
                  </a:txBody>
                  <a:tcPr marL="89642" marR="89642" marT="44821" marB="44821"/>
                </a:tc>
                <a:tc>
                  <a:txBody>
                    <a:bodyPr/>
                    <a:lstStyle/>
                    <a:p>
                      <a:pPr marL="285750" indent="-285750">
                        <a:buFont typeface="Arial" panose="020B0604020202020204" pitchFamily="34" charset="0"/>
                        <a:buChar char="•"/>
                      </a:pPr>
                      <a:r>
                        <a:rPr lang="en-US" sz="1300" dirty="0"/>
                        <a:t>ETL</a:t>
                      </a:r>
                    </a:p>
                    <a:p>
                      <a:pPr marL="285750" indent="-285750">
                        <a:buFont typeface="Arial" panose="020B0604020202020204" pitchFamily="34" charset="0"/>
                        <a:buChar char="•"/>
                      </a:pPr>
                      <a:r>
                        <a:rPr lang="en-US" sz="1300" dirty="0"/>
                        <a:t>Data</a:t>
                      </a:r>
                      <a:r>
                        <a:rPr lang="en-US" sz="1300" baseline="0" dirty="0"/>
                        <a:t> download</a:t>
                      </a:r>
                      <a:endParaRPr lang="en-US" sz="1300" dirty="0"/>
                    </a:p>
                  </a:txBody>
                  <a:tcPr marL="89642" marR="89642" marT="44821" marB="44821"/>
                </a:tc>
                <a:tc>
                  <a:txBody>
                    <a:bodyPr/>
                    <a:lstStyle/>
                    <a:p>
                      <a:pPr marL="285750" indent="-285750">
                        <a:buFont typeface="Arial" panose="020B0604020202020204" pitchFamily="34" charset="0"/>
                        <a:buChar char="•"/>
                      </a:pPr>
                      <a:r>
                        <a:rPr lang="en-US" sz="1300" dirty="0"/>
                        <a:t>Select specific tables</a:t>
                      </a:r>
                    </a:p>
                    <a:p>
                      <a:pPr marL="285750" indent="-285750">
                        <a:buFont typeface="Arial" panose="020B0604020202020204" pitchFamily="34" charset="0"/>
                        <a:buChar char="•"/>
                      </a:pPr>
                      <a:r>
                        <a:rPr lang="en-US" sz="1300" dirty="0"/>
                        <a:t>No data download</a:t>
                      </a:r>
                    </a:p>
                    <a:p>
                      <a:pPr marL="285750" indent="-285750">
                        <a:buFont typeface="Arial" panose="020B0604020202020204" pitchFamily="34" charset="0"/>
                        <a:buChar char="•"/>
                      </a:pPr>
                      <a:r>
                        <a:rPr lang="en-US" sz="1300" dirty="0"/>
                        <a:t>Queries triggered from Report visuals</a:t>
                      </a:r>
                    </a:p>
                  </a:txBody>
                  <a:tcPr marL="89642" marR="89642" marT="44821" marB="44821"/>
                </a:tc>
                <a:tc>
                  <a:txBody>
                    <a:bodyPr/>
                    <a:lstStyle/>
                    <a:p>
                      <a:pPr marL="285750" indent="-285750">
                        <a:buFont typeface="Arial" panose="020B0604020202020204" pitchFamily="34" charset="0"/>
                        <a:buChar char="•"/>
                      </a:pPr>
                      <a:r>
                        <a:rPr lang="en-US" sz="1300" dirty="0"/>
                        <a:t>Explore</a:t>
                      </a:r>
                      <a:r>
                        <a:rPr lang="en-US" sz="1300" baseline="0" dirty="0"/>
                        <a:t> source objects from Report surface</a:t>
                      </a:r>
                    </a:p>
                    <a:p>
                      <a:pPr marL="285750" indent="-285750">
                        <a:buFont typeface="Arial" panose="020B0604020202020204" pitchFamily="34" charset="0"/>
                        <a:buChar char="•"/>
                      </a:pPr>
                      <a:r>
                        <a:rPr lang="en-US" sz="1300" baseline="0" dirty="0"/>
                        <a:t>No data download</a:t>
                      </a:r>
                    </a:p>
                    <a:p>
                      <a:pPr marL="285750" indent="-285750">
                        <a:buFont typeface="Arial" panose="020B0604020202020204" pitchFamily="34" charset="0"/>
                        <a:buChar char="•"/>
                      </a:pPr>
                      <a:r>
                        <a:rPr lang="en-US" sz="1300" baseline="0" dirty="0"/>
                        <a:t>Queries triggered from Report visuals</a:t>
                      </a:r>
                      <a:endParaRPr lang="en-US" sz="1300" dirty="0"/>
                    </a:p>
                  </a:txBody>
                  <a:tcPr marL="89642" marR="89642" marT="44821" marB="44821"/>
                </a:tc>
                <a:extLst>
                  <a:ext uri="{0D108BD9-81ED-4DB2-BD59-A6C34878D82A}">
                    <a16:rowId xmlns:a16="http://schemas.microsoft.com/office/drawing/2014/main" val="3461929723"/>
                  </a:ext>
                </a:extLst>
              </a:tr>
              <a:tr h="1230426">
                <a:tc>
                  <a:txBody>
                    <a:bodyPr/>
                    <a:lstStyle/>
                    <a:p>
                      <a:r>
                        <a:rPr lang="en-US" sz="1300" dirty="0"/>
                        <a:t>Supported Data Sources</a:t>
                      </a:r>
                    </a:p>
                  </a:txBody>
                  <a:tcPr marL="89642" marR="89642" marT="44821" marB="44821"/>
                </a:tc>
                <a:tc>
                  <a:txBody>
                    <a:bodyPr/>
                    <a:lstStyle/>
                    <a:p>
                      <a:pPr marL="285750" indent="-285750">
                        <a:buFont typeface="Arial" panose="020B0604020202020204" pitchFamily="34" charset="0"/>
                        <a:buChar char="•"/>
                      </a:pPr>
                      <a:r>
                        <a:rPr lang="en-US" sz="1300" dirty="0"/>
                        <a:t>All</a:t>
                      </a:r>
                      <a:r>
                        <a:rPr lang="en-US" sz="1300" baseline="0" dirty="0"/>
                        <a:t> sources (~59 sources)</a:t>
                      </a:r>
                      <a:endParaRPr lang="en-US" sz="1300" dirty="0"/>
                    </a:p>
                  </a:txBody>
                  <a:tcPr marL="89642" marR="89642" marT="44821" marB="44821"/>
                </a:tc>
                <a:tc>
                  <a:txBody>
                    <a:bodyPr/>
                    <a:lstStyle/>
                    <a:p>
                      <a:pPr marL="285750" indent="-285750">
                        <a:buFont typeface="Arial" panose="020B0604020202020204" pitchFamily="34" charset="0"/>
                        <a:buChar char="•"/>
                      </a:pPr>
                      <a:r>
                        <a:rPr lang="en-US" sz="1300" dirty="0"/>
                        <a:t>SQL Server</a:t>
                      </a:r>
                    </a:p>
                    <a:p>
                      <a:pPr marL="285750" indent="-285750">
                        <a:buFont typeface="Arial" panose="020B0604020202020204" pitchFamily="34" charset="0"/>
                        <a:buChar char="•"/>
                      </a:pPr>
                      <a:r>
                        <a:rPr lang="en-US" sz="1300" dirty="0"/>
                        <a:t>Azure SQL Database</a:t>
                      </a:r>
                    </a:p>
                    <a:p>
                      <a:pPr marL="285750" indent="-285750">
                        <a:buFont typeface="Arial" panose="020B0604020202020204" pitchFamily="34" charset="0"/>
                        <a:buChar char="•"/>
                      </a:pPr>
                      <a:r>
                        <a:rPr lang="en-US" sz="1300" dirty="0"/>
                        <a:t>Azure SQL Data Warehouse</a:t>
                      </a:r>
                    </a:p>
                    <a:p>
                      <a:pPr marL="285750" indent="-285750">
                        <a:buFont typeface="Arial" panose="020B0604020202020204" pitchFamily="34" charset="0"/>
                        <a:buChar char="•"/>
                      </a:pPr>
                      <a:r>
                        <a:rPr lang="en-US" sz="1300" dirty="0"/>
                        <a:t>SAP HANA </a:t>
                      </a:r>
                    </a:p>
                    <a:p>
                      <a:pPr marL="285750" indent="-285750">
                        <a:buFont typeface="Arial" panose="020B0604020202020204" pitchFamily="34" charset="0"/>
                        <a:buChar char="•"/>
                      </a:pPr>
                      <a:r>
                        <a:rPr lang="en-US" sz="1300" dirty="0"/>
                        <a:t>Oracle</a:t>
                      </a:r>
                    </a:p>
                    <a:p>
                      <a:pPr marL="285750" indent="-285750">
                        <a:buFont typeface="Arial" panose="020B0604020202020204" pitchFamily="34" charset="0"/>
                        <a:buChar char="•"/>
                      </a:pPr>
                      <a:r>
                        <a:rPr lang="en-US" sz="1300" dirty="0"/>
                        <a:t>Teradata</a:t>
                      </a:r>
                    </a:p>
                  </a:txBody>
                  <a:tcPr marL="89642" marR="89642" marT="44821" marB="44821"/>
                </a:tc>
                <a:tc>
                  <a:txBody>
                    <a:bodyPr/>
                    <a:lstStyle/>
                    <a:p>
                      <a:pPr marL="285750" indent="-285750">
                        <a:buFont typeface="Arial" panose="020B0604020202020204" pitchFamily="34" charset="0"/>
                        <a:buChar char="•"/>
                      </a:pPr>
                      <a:r>
                        <a:rPr lang="en-US" sz="1300" dirty="0"/>
                        <a:t>SQL Server Analysis Services (Tabular &amp; Multidimensional)</a:t>
                      </a:r>
                    </a:p>
                  </a:txBody>
                  <a:tcPr marL="89642" marR="89642" marT="44821" marB="44821"/>
                </a:tc>
                <a:extLst>
                  <a:ext uri="{0D108BD9-81ED-4DB2-BD59-A6C34878D82A}">
                    <a16:rowId xmlns:a16="http://schemas.microsoft.com/office/drawing/2014/main" val="637972733"/>
                  </a:ext>
                </a:extLst>
              </a:tr>
              <a:tr h="467662">
                <a:tc>
                  <a:txBody>
                    <a:bodyPr/>
                    <a:lstStyle/>
                    <a:p>
                      <a:r>
                        <a:rPr lang="en-US" sz="1300" dirty="0"/>
                        <a:t>Max # of data sources per report</a:t>
                      </a:r>
                    </a:p>
                  </a:txBody>
                  <a:tcPr marL="89642" marR="89642" marT="44821" marB="44821"/>
                </a:tc>
                <a:tc>
                  <a:txBody>
                    <a:bodyPr/>
                    <a:lstStyle/>
                    <a:p>
                      <a:pPr marL="285750" indent="-285750">
                        <a:buFont typeface="Arial" panose="020B0604020202020204" pitchFamily="34" charset="0"/>
                        <a:buChar char="•"/>
                      </a:pPr>
                      <a:r>
                        <a:rPr lang="en-US" sz="1300" dirty="0"/>
                        <a:t>Unlimited</a:t>
                      </a:r>
                    </a:p>
                  </a:txBody>
                  <a:tcPr marL="89642" marR="89642" marT="44821" marB="44821"/>
                </a:tc>
                <a:tc>
                  <a:txBody>
                    <a:bodyPr/>
                    <a:lstStyle/>
                    <a:p>
                      <a:pPr marL="285750" indent="-285750">
                        <a:buFont typeface="Arial" panose="020B0604020202020204" pitchFamily="34" charset="0"/>
                        <a:buChar char="•"/>
                      </a:pPr>
                      <a:r>
                        <a:rPr lang="en-US" sz="1300" dirty="0"/>
                        <a:t>One</a:t>
                      </a:r>
                    </a:p>
                  </a:txBody>
                  <a:tcPr marL="89642" marR="89642" marT="44821" marB="44821"/>
                </a:tc>
                <a:tc>
                  <a:txBody>
                    <a:bodyPr/>
                    <a:lstStyle/>
                    <a:p>
                      <a:pPr marL="285750" indent="-285750">
                        <a:buFont typeface="Arial" panose="020B0604020202020204" pitchFamily="34" charset="0"/>
                        <a:buChar char="•"/>
                      </a:pPr>
                      <a:r>
                        <a:rPr lang="en-US" sz="1300" dirty="0"/>
                        <a:t>One</a:t>
                      </a:r>
                    </a:p>
                  </a:txBody>
                  <a:tcPr marL="89642" marR="89642" marT="44821" marB="44821"/>
                </a:tc>
                <a:extLst>
                  <a:ext uri="{0D108BD9-81ED-4DB2-BD59-A6C34878D82A}">
                    <a16:rowId xmlns:a16="http://schemas.microsoft.com/office/drawing/2014/main" val="1856105198"/>
                  </a:ext>
                </a:extLst>
              </a:tr>
              <a:tr h="467662">
                <a:tc>
                  <a:txBody>
                    <a:bodyPr/>
                    <a:lstStyle/>
                    <a:p>
                      <a:r>
                        <a:rPr lang="en-US" sz="1300" dirty="0"/>
                        <a:t>Data Transformations</a:t>
                      </a:r>
                    </a:p>
                  </a:txBody>
                  <a:tcPr marL="89642" marR="89642" marT="44821" marB="44821"/>
                </a:tc>
                <a:tc>
                  <a:txBody>
                    <a:bodyPr/>
                    <a:lstStyle/>
                    <a:p>
                      <a:pPr marL="285750" indent="-285750">
                        <a:buFont typeface="Arial" panose="020B0604020202020204" pitchFamily="34" charset="0"/>
                        <a:buChar char="•"/>
                      </a:pPr>
                      <a:r>
                        <a:rPr lang="en-US" sz="1300" dirty="0"/>
                        <a:t>All transformations (100’s)</a:t>
                      </a:r>
                    </a:p>
                  </a:txBody>
                  <a:tcPr marL="89642" marR="89642" marT="44821" marB="44821"/>
                </a:tc>
                <a:tc>
                  <a:txBody>
                    <a:bodyPr/>
                    <a:lstStyle/>
                    <a:p>
                      <a:pPr marL="285750" indent="-285750">
                        <a:buFont typeface="Arial" panose="020B0604020202020204" pitchFamily="34" charset="0"/>
                        <a:buChar char="•"/>
                      </a:pPr>
                      <a:r>
                        <a:rPr lang="en-US" sz="1300" dirty="0"/>
                        <a:t>Partial support (varies by data source)</a:t>
                      </a:r>
                    </a:p>
                  </a:txBody>
                  <a:tcPr marL="89642" marR="89642" marT="44821" marB="44821"/>
                </a:tc>
                <a:tc>
                  <a:txBody>
                    <a:bodyPr/>
                    <a:lstStyle/>
                    <a:p>
                      <a:pPr marL="285750" indent="-285750">
                        <a:buFont typeface="Arial" panose="020B0604020202020204" pitchFamily="34" charset="0"/>
                        <a:buChar char="•"/>
                      </a:pPr>
                      <a:r>
                        <a:rPr lang="en-US" sz="1300" dirty="0"/>
                        <a:t>None</a:t>
                      </a:r>
                    </a:p>
                  </a:txBody>
                  <a:tcPr marL="89642" marR="89642" marT="44821" marB="44821"/>
                </a:tc>
                <a:extLst>
                  <a:ext uri="{0D108BD9-81ED-4DB2-BD59-A6C34878D82A}">
                    <a16:rowId xmlns:a16="http://schemas.microsoft.com/office/drawing/2014/main" val="34648503"/>
                  </a:ext>
                </a:extLst>
              </a:tr>
              <a:tr h="658353">
                <a:tc>
                  <a:txBody>
                    <a:bodyPr/>
                    <a:lstStyle/>
                    <a:p>
                      <a:r>
                        <a:rPr lang="en-US" sz="1300" dirty="0"/>
                        <a:t>Mashup Capabilities</a:t>
                      </a:r>
                    </a:p>
                  </a:txBody>
                  <a:tcPr marL="89642" marR="89642" marT="44821" marB="44821"/>
                </a:tc>
                <a:tc>
                  <a:txBody>
                    <a:bodyPr/>
                    <a:lstStyle/>
                    <a:p>
                      <a:pPr marL="285750" indent="-285750">
                        <a:buFont typeface="Arial" panose="020B0604020202020204" pitchFamily="34" charset="0"/>
                        <a:buChar char="•"/>
                      </a:pPr>
                      <a:r>
                        <a:rPr lang="en-US" sz="1300" dirty="0"/>
                        <a:t>Merge (Joins)</a:t>
                      </a:r>
                    </a:p>
                    <a:p>
                      <a:pPr marL="285750" indent="-285750">
                        <a:buFont typeface="Arial" panose="020B0604020202020204" pitchFamily="34" charset="0"/>
                        <a:buChar char="•"/>
                      </a:pPr>
                      <a:r>
                        <a:rPr lang="en-US" sz="1300" dirty="0"/>
                        <a:t>Append (Union)</a:t>
                      </a:r>
                    </a:p>
                    <a:p>
                      <a:pPr marL="285750" indent="-285750">
                        <a:buFont typeface="Arial" panose="020B0604020202020204" pitchFamily="34" charset="0"/>
                        <a:buChar char="•"/>
                      </a:pPr>
                      <a:r>
                        <a:rPr lang="en-US" sz="1300" dirty="0"/>
                        <a:t>Parameterized queries</a:t>
                      </a:r>
                    </a:p>
                  </a:txBody>
                  <a:tcPr marL="89642" marR="89642" marT="44821" marB="44821"/>
                </a:tc>
                <a:tc>
                  <a:txBody>
                    <a:bodyPr/>
                    <a:lstStyle/>
                    <a:p>
                      <a:pPr marL="285750" indent="-285750">
                        <a:buFont typeface="Arial" panose="020B0604020202020204" pitchFamily="34" charset="0"/>
                        <a:buChar char="•"/>
                      </a:pPr>
                      <a:r>
                        <a:rPr lang="en-US" sz="1300" dirty="0"/>
                        <a:t>Merge (Joins)</a:t>
                      </a:r>
                    </a:p>
                    <a:p>
                      <a:pPr marL="285750" indent="-285750">
                        <a:buFont typeface="Arial" panose="020B0604020202020204" pitchFamily="34" charset="0"/>
                        <a:buChar char="•"/>
                      </a:pPr>
                      <a:r>
                        <a:rPr lang="en-US" sz="1300" dirty="0"/>
                        <a:t>Append (Union)</a:t>
                      </a:r>
                    </a:p>
                  </a:txBody>
                  <a:tcPr marL="89642" marR="89642" marT="44821" marB="44821"/>
                </a:tc>
                <a:tc>
                  <a:txBody>
                    <a:bodyPr/>
                    <a:lstStyle/>
                    <a:p>
                      <a:pPr marL="285750" indent="-285750">
                        <a:buFont typeface="Arial" panose="020B0604020202020204" pitchFamily="34" charset="0"/>
                        <a:buChar char="•"/>
                      </a:pPr>
                      <a:r>
                        <a:rPr lang="en-US" sz="1300" dirty="0"/>
                        <a:t>None</a:t>
                      </a:r>
                    </a:p>
                  </a:txBody>
                  <a:tcPr marL="89642" marR="89642" marT="44821" marB="44821"/>
                </a:tc>
                <a:extLst>
                  <a:ext uri="{0D108BD9-81ED-4DB2-BD59-A6C34878D82A}">
                    <a16:rowId xmlns:a16="http://schemas.microsoft.com/office/drawing/2014/main" val="3056640662"/>
                  </a:ext>
                </a:extLst>
              </a:tr>
              <a:tr h="916282">
                <a:tc>
                  <a:txBody>
                    <a:bodyPr/>
                    <a:lstStyle/>
                    <a:p>
                      <a:r>
                        <a:rPr lang="en-US" sz="1300" dirty="0"/>
                        <a:t>Modeling Capabilities</a:t>
                      </a:r>
                    </a:p>
                  </a:txBody>
                  <a:tcPr marL="89642" marR="89642" marT="44821" marB="44821"/>
                </a:tc>
                <a:tc>
                  <a:txBody>
                    <a:bodyPr/>
                    <a:lstStyle/>
                    <a:p>
                      <a:pPr marL="285750" indent="-285750">
                        <a:buFont typeface="Arial" panose="020B0604020202020204" pitchFamily="34" charset="0"/>
                        <a:buChar char="•"/>
                      </a:pPr>
                      <a:r>
                        <a:rPr lang="en-US" sz="1300" dirty="0"/>
                        <a:t>Relationships</a:t>
                      </a:r>
                    </a:p>
                    <a:p>
                      <a:pPr marL="285750" indent="-285750">
                        <a:buFont typeface="Arial" panose="020B0604020202020204" pitchFamily="34" charset="0"/>
                        <a:buChar char="•"/>
                      </a:pPr>
                      <a:r>
                        <a:rPr lang="en-US" sz="1300" dirty="0"/>
                        <a:t>Calculated Columns &amp; Tables</a:t>
                      </a:r>
                    </a:p>
                    <a:p>
                      <a:pPr marL="285750" indent="-285750">
                        <a:buFont typeface="Arial" panose="020B0604020202020204" pitchFamily="34" charset="0"/>
                        <a:buChar char="•"/>
                      </a:pPr>
                      <a:r>
                        <a:rPr lang="en-US" sz="1300" dirty="0"/>
                        <a:t>Measures</a:t>
                      </a:r>
                    </a:p>
                    <a:p>
                      <a:pPr marL="285750" indent="-285750">
                        <a:buFont typeface="Arial" panose="020B0604020202020204" pitchFamily="34" charset="0"/>
                        <a:buChar char="•"/>
                      </a:pPr>
                      <a:r>
                        <a:rPr lang="en-US" sz="1300" dirty="0"/>
                        <a:t>Hierarchies</a:t>
                      </a:r>
                    </a:p>
                  </a:txBody>
                  <a:tcPr marL="89642" marR="89642" marT="44821" marB="44821"/>
                </a:tc>
                <a:tc>
                  <a:txBody>
                    <a:bodyPr/>
                    <a:lstStyle/>
                    <a:p>
                      <a:pPr marL="285750" indent="-285750">
                        <a:buFont typeface="Arial" panose="020B0604020202020204" pitchFamily="34" charset="0"/>
                        <a:buChar char="•"/>
                      </a:pPr>
                      <a:r>
                        <a:rPr lang="en-US" sz="1300" dirty="0"/>
                        <a:t>Calculated Columns</a:t>
                      </a:r>
                    </a:p>
                    <a:p>
                      <a:pPr marL="285750" indent="-285750">
                        <a:buFont typeface="Arial" panose="020B0604020202020204" pitchFamily="34" charset="0"/>
                        <a:buChar char="•"/>
                      </a:pPr>
                      <a:r>
                        <a:rPr lang="en-US" sz="1300" dirty="0"/>
                        <a:t>Measures</a:t>
                      </a:r>
                    </a:p>
                    <a:p>
                      <a:pPr marL="285750" indent="-285750">
                        <a:buFont typeface="Arial" panose="020B0604020202020204" pitchFamily="34" charset="0"/>
                        <a:buChar char="•"/>
                      </a:pPr>
                      <a:r>
                        <a:rPr lang="en-US" sz="1300" dirty="0"/>
                        <a:t>Change Column Types</a:t>
                      </a:r>
                    </a:p>
                    <a:p>
                      <a:endParaRPr lang="en-US" sz="1300" dirty="0">
                        <a:solidFill>
                          <a:srgbClr val="FF0000"/>
                        </a:solidFill>
                      </a:endParaRPr>
                    </a:p>
                  </a:txBody>
                  <a:tcPr marL="89642" marR="89642" marT="44821" marB="44821"/>
                </a:tc>
                <a:tc>
                  <a:txBody>
                    <a:bodyPr/>
                    <a:lstStyle/>
                    <a:p>
                      <a:pPr marL="285750" indent="-285750">
                        <a:buFont typeface="Arial" panose="020B0604020202020204" pitchFamily="34" charset="0"/>
                        <a:buChar char="•"/>
                      </a:pPr>
                      <a:r>
                        <a:rPr lang="en-US" sz="1300" dirty="0"/>
                        <a:t>None</a:t>
                      </a:r>
                    </a:p>
                  </a:txBody>
                  <a:tcPr marL="89642" marR="89642" marT="44821" marB="44821"/>
                </a:tc>
                <a:extLst>
                  <a:ext uri="{0D108BD9-81ED-4DB2-BD59-A6C34878D82A}">
                    <a16:rowId xmlns:a16="http://schemas.microsoft.com/office/drawing/2014/main" val="4191750143"/>
                  </a:ext>
                </a:extLst>
              </a:tr>
            </a:tbl>
          </a:graphicData>
        </a:graphic>
      </p:graphicFrame>
      <p:sp>
        <p:nvSpPr>
          <p:cNvPr id="3" name="Rectangle 2"/>
          <p:cNvSpPr/>
          <p:nvPr/>
        </p:nvSpPr>
        <p:spPr>
          <a:xfrm>
            <a:off x="2967005" y="663968"/>
            <a:ext cx="9107049" cy="646331"/>
          </a:xfrm>
          <a:prstGeom prst="rect">
            <a:avLst/>
          </a:prstGeom>
        </p:spPr>
        <p:txBody>
          <a:bodyPr wrap="square">
            <a:spAutoFit/>
          </a:bodyPr>
          <a:lstStyle/>
          <a:p>
            <a:pPr>
              <a:lnSpc>
                <a:spcPct val="100000"/>
              </a:lnSpc>
              <a:spcBef>
                <a:spcPts val="300"/>
              </a:spcBef>
              <a:spcAft>
                <a:spcPts val="600"/>
              </a:spcAft>
            </a:pPr>
            <a:r>
              <a:rPr lang="en-US" dirty="0">
                <a:ln w="3175">
                  <a:noFill/>
                </a:ln>
                <a:latin typeface="+mj-lt"/>
              </a:rPr>
              <a:t>With Power BI Desktop, you can connect to your data in three ways: Import, </a:t>
            </a:r>
            <a:r>
              <a:rPr lang="en-US" dirty="0" err="1">
                <a:latin typeface="+mj-lt"/>
              </a:rPr>
              <a:t>DirectQuery</a:t>
            </a:r>
            <a:r>
              <a:rPr lang="en-US" dirty="0">
                <a:latin typeface="+mj-lt"/>
              </a:rPr>
              <a:t>, Live/Exploration </a:t>
            </a:r>
            <a:endParaRPr lang="en-US" dirty="0">
              <a:ln w="3175">
                <a:noFill/>
              </a:ln>
              <a:latin typeface="+mj-lt"/>
            </a:endParaRPr>
          </a:p>
        </p:txBody>
      </p:sp>
    </p:spTree>
    <p:extLst>
      <p:ext uri="{BB962C8B-B14F-4D97-AF65-F5344CB8AC3E}">
        <p14:creationId xmlns:p14="http://schemas.microsoft.com/office/powerpoint/2010/main" val="424754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
          <p:cNvSpPr/>
          <p:nvPr/>
        </p:nvSpPr>
        <p:spPr bwMode="auto">
          <a:xfrm>
            <a:off x="8080821" y="1940682"/>
            <a:ext cx="3758756" cy="4376145"/>
          </a:xfrm>
          <a:prstGeom prst="rect">
            <a:avLst/>
          </a:prstGeom>
          <a:no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91440" bIns="143428" numCol="1" spcCol="0" rtlCol="0" fromWordArt="0" anchor="t" anchorCtr="0" forceAA="0" compatLnSpc="1">
            <a:prstTxWarp prst="textNoShape">
              <a:avLst/>
            </a:prstTxWarp>
            <a:noAutofit/>
          </a:bodyPr>
          <a:lstStyle/>
          <a:p>
            <a:pPr marL="280121" lvl="1" indent="-280121" defTabSz="914367">
              <a:spcAft>
                <a:spcPts val="600"/>
              </a:spcAft>
              <a:buFont typeface="Arial" panose="020B0604020202020204" pitchFamily="34" charset="0"/>
              <a:buChar char="•"/>
            </a:pPr>
            <a:r>
              <a:rPr lang="en-US" dirty="0">
                <a:solidFill>
                  <a:schemeClr val="tx1"/>
                </a:solidFill>
                <a:latin typeface="+mj-lt"/>
              </a:rPr>
              <a:t>Remove rows </a:t>
            </a:r>
          </a:p>
          <a:p>
            <a:pPr marL="280121" lvl="1" indent="-280121" defTabSz="914367">
              <a:spcAft>
                <a:spcPts val="600"/>
              </a:spcAft>
              <a:buFont typeface="Arial" panose="020B0604020202020204" pitchFamily="34" charset="0"/>
              <a:buChar char="•"/>
            </a:pPr>
            <a:r>
              <a:rPr lang="en-US" dirty="0">
                <a:solidFill>
                  <a:schemeClr val="tx1"/>
                </a:solidFill>
                <a:latin typeface="+mj-lt"/>
              </a:rPr>
              <a:t>Rename/Remove tables and columns</a:t>
            </a:r>
          </a:p>
          <a:p>
            <a:pPr marL="280121" lvl="1" indent="-280121" defTabSz="914367">
              <a:spcAft>
                <a:spcPts val="600"/>
              </a:spcAft>
              <a:buFont typeface="Arial" panose="020B0604020202020204" pitchFamily="34" charset="0"/>
              <a:buChar char="•"/>
            </a:pPr>
            <a:r>
              <a:rPr lang="en-US" dirty="0">
                <a:solidFill>
                  <a:schemeClr val="tx1"/>
                </a:solidFill>
                <a:latin typeface="+mj-lt"/>
              </a:rPr>
              <a:t>Change a data type</a:t>
            </a:r>
          </a:p>
          <a:p>
            <a:pPr marL="280121" lvl="1" indent="-280121" defTabSz="914367">
              <a:spcAft>
                <a:spcPts val="600"/>
              </a:spcAft>
              <a:buFont typeface="Arial" panose="020B0604020202020204" pitchFamily="34" charset="0"/>
              <a:buChar char="•"/>
            </a:pPr>
            <a:r>
              <a:rPr lang="en-US" dirty="0">
                <a:solidFill>
                  <a:schemeClr val="tx1"/>
                </a:solidFill>
                <a:latin typeface="+mj-lt"/>
              </a:rPr>
              <a:t>Delete Relationships</a:t>
            </a:r>
          </a:p>
          <a:p>
            <a:pPr marL="280121" lvl="1" indent="-280121" defTabSz="914367">
              <a:spcAft>
                <a:spcPts val="600"/>
              </a:spcAft>
              <a:buFont typeface="Arial" panose="020B0604020202020204" pitchFamily="34" charset="0"/>
              <a:buChar char="•"/>
            </a:pPr>
            <a:r>
              <a:rPr lang="en-US" dirty="0">
                <a:solidFill>
                  <a:schemeClr val="tx1"/>
                </a:solidFill>
                <a:latin typeface="+mj-lt"/>
              </a:rPr>
              <a:t>Pivot columns and group rows</a:t>
            </a:r>
          </a:p>
          <a:p>
            <a:pPr marL="280121" lvl="1" indent="-280121" defTabSz="914367">
              <a:spcAft>
                <a:spcPts val="600"/>
              </a:spcAft>
              <a:buFont typeface="Arial" panose="020B0604020202020204" pitchFamily="34" charset="0"/>
              <a:buChar char="•"/>
            </a:pPr>
            <a:r>
              <a:rPr lang="en-US" dirty="0">
                <a:solidFill>
                  <a:schemeClr val="tx1"/>
                </a:solidFill>
                <a:latin typeface="+mj-lt"/>
              </a:rPr>
              <a:t>Modify a table name</a:t>
            </a:r>
          </a:p>
          <a:p>
            <a:pPr marL="280121" lvl="1" indent="-280121" defTabSz="914367">
              <a:spcAft>
                <a:spcPts val="600"/>
              </a:spcAft>
              <a:buFont typeface="Arial" panose="020B0604020202020204" pitchFamily="34" charset="0"/>
              <a:buChar char="•"/>
            </a:pPr>
            <a:r>
              <a:rPr lang="en-US" dirty="0">
                <a:solidFill>
                  <a:schemeClr val="tx1"/>
                </a:solidFill>
                <a:latin typeface="+mj-lt"/>
              </a:rPr>
              <a:t>Identify and fix errors</a:t>
            </a:r>
          </a:p>
          <a:p>
            <a:pPr marL="280121" indent="-280121" defTabSz="914367">
              <a:spcAft>
                <a:spcPts val="600"/>
              </a:spcAft>
              <a:buFont typeface="Arial" panose="020B0604020202020204" pitchFamily="34" charset="0"/>
              <a:buChar char="•"/>
            </a:pPr>
            <a:r>
              <a:rPr lang="en-GB" dirty="0">
                <a:solidFill>
                  <a:schemeClr val="tx1"/>
                </a:solidFill>
                <a:latin typeface="+mj-lt"/>
              </a:rPr>
              <a:t>Merge or append queries to combine </a:t>
            </a:r>
            <a:r>
              <a:rPr lang="en-US" dirty="0">
                <a:solidFill>
                  <a:schemeClr val="tx1"/>
                </a:solidFill>
                <a:latin typeface="+mj-lt"/>
              </a:rPr>
              <a:t>data from multiple queries into a single query</a:t>
            </a:r>
          </a:p>
          <a:p>
            <a:pPr marL="280121" indent="-280121" defTabSz="914367">
              <a:spcAft>
                <a:spcPts val="600"/>
              </a:spcAft>
              <a:buFont typeface="Arial" panose="020B0604020202020204" pitchFamily="34" charset="0"/>
              <a:buChar char="•"/>
            </a:pPr>
            <a:r>
              <a:rPr lang="en-US" dirty="0">
                <a:solidFill>
                  <a:schemeClr val="tx1"/>
                </a:solidFill>
                <a:latin typeface="+mj-lt"/>
              </a:rPr>
              <a:t>Extract week day, month name, hour from date/time values</a:t>
            </a:r>
          </a:p>
        </p:txBody>
      </p:sp>
      <p:sp>
        <p:nvSpPr>
          <p:cNvPr id="43" name="Rectangle 5"/>
          <p:cNvSpPr/>
          <p:nvPr/>
        </p:nvSpPr>
        <p:spPr bwMode="auto">
          <a:xfrm>
            <a:off x="8081768" y="1208288"/>
            <a:ext cx="3757808" cy="732394"/>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r>
              <a:rPr lang="en-US" sz="2000" dirty="0">
                <a:solidFill>
                  <a:schemeClr val="tx1"/>
                </a:solidFill>
                <a:latin typeface="+mj-lt"/>
              </a:rPr>
              <a:t>Common data-shaping tasks</a:t>
            </a:r>
          </a:p>
        </p:txBody>
      </p:sp>
      <p:sp>
        <p:nvSpPr>
          <p:cNvPr id="3" name="Text Placeholder 2"/>
          <p:cNvSpPr>
            <a:spLocks noGrp="1"/>
          </p:cNvSpPr>
          <p:nvPr>
            <p:ph type="body" sz="quarter" idx="10"/>
          </p:nvPr>
        </p:nvSpPr>
        <p:spPr>
          <a:xfrm>
            <a:off x="2949831" y="1280160"/>
            <a:ext cx="4969616" cy="5254228"/>
          </a:xfrm>
        </p:spPr>
        <p:txBody>
          <a:bodyPr vert="horz" wrap="square" lIns="182880" tIns="146304" rIns="182880" bIns="146304" rtlCol="0">
            <a:noAutofit/>
          </a:bodyPr>
          <a:lstStyle/>
          <a:p>
            <a:pPr>
              <a:lnSpc>
                <a:spcPct val="100000"/>
              </a:lnSpc>
              <a:spcBef>
                <a:spcPts val="300"/>
              </a:spcBef>
              <a:spcAft>
                <a:spcPts val="600"/>
              </a:spcAft>
            </a:pPr>
            <a:r>
              <a:rPr lang="en-GB" sz="2400" dirty="0">
                <a:ln w="3175">
                  <a:noFill/>
                </a:ln>
                <a:solidFill>
                  <a:schemeClr val="tx1"/>
                </a:solidFill>
              </a:rPr>
              <a:t>Transform </a:t>
            </a:r>
            <a:r>
              <a:rPr lang="en-US" sz="2400" dirty="0">
                <a:ln w="3175">
                  <a:noFill/>
                </a:ln>
                <a:solidFill>
                  <a:schemeClr val="tx1"/>
                </a:solidFill>
              </a:rPr>
              <a:t>data to fit your needs using intuitive UI</a:t>
            </a:r>
          </a:p>
          <a:p>
            <a:pPr marL="692150" lvl="1" indent="-349250">
              <a:lnSpc>
                <a:spcPct val="100000"/>
              </a:lnSpc>
              <a:spcBef>
                <a:spcPts val="300"/>
              </a:spcBef>
              <a:spcAft>
                <a:spcPts val="600"/>
              </a:spcAft>
              <a:buFont typeface="Courier New" panose="02070309020205020404" pitchFamily="49" charset="0"/>
              <a:buChar char="o"/>
            </a:pPr>
            <a:r>
              <a:rPr lang="en-GB" sz="1800" dirty="0">
                <a:solidFill>
                  <a:schemeClr val="tx1"/>
                </a:solidFill>
                <a:ea typeface="Calibri" panose="020F0502020204030204" pitchFamily="34" charset="0"/>
                <a:cs typeface="Times New Roman" panose="02020603050405020304" pitchFamily="18" charset="0"/>
              </a:rPr>
              <a:t>Select data for inclusion </a:t>
            </a:r>
          </a:p>
          <a:p>
            <a:pPr marL="692150" lvl="1" indent="-349250">
              <a:lnSpc>
                <a:spcPct val="100000"/>
              </a:lnSpc>
              <a:spcBef>
                <a:spcPts val="300"/>
              </a:spcBef>
              <a:spcAft>
                <a:spcPts val="600"/>
              </a:spcAft>
              <a:buFont typeface="Courier New" panose="02070309020205020404" pitchFamily="49" charset="0"/>
              <a:buChar char="o"/>
            </a:pPr>
            <a:r>
              <a:rPr lang="en-GB" sz="1800" dirty="0">
                <a:solidFill>
                  <a:schemeClr val="tx1"/>
                </a:solidFill>
                <a:ea typeface="Calibri" panose="020F0502020204030204" pitchFamily="34" charset="0"/>
                <a:cs typeface="Times New Roman" panose="02020603050405020304" pitchFamily="18" charset="0"/>
              </a:rPr>
              <a:t>Cleanse data and remove errors</a:t>
            </a:r>
          </a:p>
          <a:p>
            <a:pPr marL="692150" lvl="1" indent="-349250">
              <a:lnSpc>
                <a:spcPct val="100000"/>
              </a:lnSpc>
              <a:spcBef>
                <a:spcPts val="300"/>
              </a:spcBef>
              <a:spcAft>
                <a:spcPts val="600"/>
              </a:spcAft>
              <a:buFont typeface="Courier New" panose="02070309020205020404" pitchFamily="49" charset="0"/>
              <a:buChar char="o"/>
            </a:pPr>
            <a:r>
              <a:rPr lang="en-GB" sz="1800" dirty="0">
                <a:solidFill>
                  <a:schemeClr val="tx1"/>
                </a:solidFill>
                <a:ea typeface="Calibri" panose="020F0502020204030204" pitchFamily="34" charset="0"/>
                <a:cs typeface="Times New Roman" panose="02020603050405020304" pitchFamily="18" charset="0"/>
              </a:rPr>
              <a:t>Precisely tune the query step sequence: re-order, add, edit or delete steps as needed</a:t>
            </a:r>
          </a:p>
          <a:p>
            <a:pPr marL="692150" lvl="1" indent="-349250">
              <a:lnSpc>
                <a:spcPct val="100000"/>
              </a:lnSpc>
              <a:spcBef>
                <a:spcPts val="300"/>
              </a:spcBef>
              <a:spcAft>
                <a:spcPts val="600"/>
              </a:spcAft>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Modify data types to support specific calculation requirements</a:t>
            </a:r>
            <a:endParaRPr lang="en-GB" sz="1800" dirty="0">
              <a:solidFill>
                <a:schemeClr val="tx1"/>
              </a:solidFill>
              <a:ea typeface="Calibri" panose="020F0502020204030204" pitchFamily="34" charset="0"/>
              <a:cs typeface="Times New Roman" panose="02020603050405020304" pitchFamily="18" charset="0"/>
            </a:endParaRPr>
          </a:p>
          <a:p>
            <a:pPr>
              <a:lnSpc>
                <a:spcPct val="100000"/>
              </a:lnSpc>
              <a:spcBef>
                <a:spcPts val="300"/>
              </a:spcBef>
              <a:spcAft>
                <a:spcPts val="600"/>
              </a:spcAft>
            </a:pPr>
            <a:r>
              <a:rPr lang="en-GB" sz="2400" dirty="0">
                <a:ln w="3175">
                  <a:noFill/>
                </a:ln>
                <a:solidFill>
                  <a:schemeClr val="tx1"/>
                </a:solidFill>
              </a:rPr>
              <a:t>Very powerful for advanced scenarios such as Mashups</a:t>
            </a:r>
          </a:p>
          <a:p>
            <a:pPr>
              <a:lnSpc>
                <a:spcPct val="100000"/>
              </a:lnSpc>
              <a:spcBef>
                <a:spcPts val="300"/>
              </a:spcBef>
              <a:spcAft>
                <a:spcPts val="600"/>
              </a:spcAft>
            </a:pPr>
            <a:r>
              <a:rPr lang="en-GB" sz="2400" dirty="0">
                <a:ln w="3175">
                  <a:noFill/>
                </a:ln>
                <a:solidFill>
                  <a:schemeClr val="tx1"/>
                </a:solidFill>
              </a:rPr>
              <a:t>Run R scripts</a:t>
            </a:r>
          </a:p>
          <a:p>
            <a:pPr marL="0" indent="0">
              <a:lnSpc>
                <a:spcPct val="100000"/>
              </a:lnSpc>
              <a:spcBef>
                <a:spcPts val="300"/>
              </a:spcBef>
              <a:spcAft>
                <a:spcPts val="600"/>
              </a:spcAft>
              <a:buNone/>
            </a:pPr>
            <a:endParaRPr lang="en-GB" sz="1679" dirty="0">
              <a:ln w="3175">
                <a:noFill/>
              </a:ln>
              <a:solidFill>
                <a:schemeClr val="tx1"/>
              </a:solidFill>
            </a:endParaRPr>
          </a:p>
        </p:txBody>
      </p:sp>
      <p:sp>
        <p:nvSpPr>
          <p:cNvPr id="7" name="AutoShape 2" descr="Expand"/>
          <p:cNvSpPr>
            <a:spLocks noChangeAspect="1" noChangeArrowheads="1"/>
          </p:cNvSpPr>
          <p:nvPr/>
        </p:nvSpPr>
        <p:spPr bwMode="auto">
          <a:xfrm>
            <a:off x="5629275" y="136525"/>
            <a:ext cx="142875" cy="1428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 name="Group 3"/>
          <p:cNvGrpSpPr/>
          <p:nvPr/>
        </p:nvGrpSpPr>
        <p:grpSpPr>
          <a:xfrm>
            <a:off x="2" y="1"/>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ea typeface="Segoe UI" pitchFamily="34" charset="0"/>
                  <a:cs typeface="Segoe UI" pitchFamily="34" charset="0"/>
                </a:rPr>
                <a:t>Share &amp;</a:t>
              </a:r>
            </a:p>
            <a:p>
              <a:pPr algn="ctr" defTabSz="932472" fontAlgn="base">
                <a:spcBef>
                  <a:spcPct val="0"/>
                </a:spcBef>
                <a:spcAft>
                  <a:spcPct val="0"/>
                </a:spcAft>
              </a:pPr>
              <a:r>
                <a:rPr lang="en-US" sz="1400" b="1" dirty="0">
                  <a:ea typeface="Segoe UI" pitchFamily="34" charset="0"/>
                  <a:cs typeface="Segoe UI" pitchFamily="34" charset="0"/>
                </a:rPr>
                <a:t>collaborate </a:t>
              </a:r>
            </a:p>
          </p:txBody>
        </p:sp>
        <p:grpSp>
          <p:nvGrpSpPr>
            <p:cNvPr id="73" name="Group 38"/>
            <p:cNvGrpSpPr>
              <a:grpSpLocks noChangeAspect="1"/>
            </p:cNvGrpSpPr>
            <p:nvPr/>
          </p:nvGrpSpPr>
          <p:grpSpPr>
            <a:xfrm>
              <a:off x="676996" y="3930692"/>
              <a:ext cx="383905" cy="351536"/>
              <a:chOff x="4363684" y="5330386"/>
              <a:chExt cx="1409956" cy="1291077"/>
            </a:xfrm>
            <a:solidFill>
              <a:srgbClr val="217346"/>
            </a:solidFill>
          </p:grpSpPr>
          <p:sp>
            <p:nvSpPr>
              <p:cNvPr id="100"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101"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endParaRPr>
              </a:p>
            </p:txBody>
          </p:sp>
        </p:grpSp>
        <p:sp>
          <p:nvSpPr>
            <p:cNvPr id="74"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ea typeface="Segoe UI" pitchFamily="34" charset="0"/>
                  <a:cs typeface="Segoe UI" pitchFamily="34" charset="0"/>
                </a:rPr>
                <a:t>Report</a:t>
              </a:r>
            </a:p>
          </p:txBody>
        </p:sp>
        <p:sp>
          <p:nvSpPr>
            <p:cNvPr id="7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endParaRPr lang="en-US" sz="1600" b="1" dirty="0">
                <a:solidFill>
                  <a:srgbClr val="217346"/>
                </a:solidFill>
                <a:ea typeface="Segoe UI" pitchFamily="34" charset="0"/>
                <a:cs typeface="Segoe UI" pitchFamily="34" charset="0"/>
              </a:endParaRPr>
            </a:p>
          </p:txBody>
        </p:sp>
        <p:grpSp>
          <p:nvGrpSpPr>
            <p:cNvPr id="76" name="Group 75"/>
            <p:cNvGrpSpPr/>
            <p:nvPr/>
          </p:nvGrpSpPr>
          <p:grpSpPr>
            <a:xfrm>
              <a:off x="1264851" y="3482890"/>
              <a:ext cx="292254" cy="354906"/>
              <a:chOff x="1296521" y="3253388"/>
              <a:chExt cx="292254" cy="354906"/>
            </a:xfrm>
            <a:solidFill>
              <a:srgbClr val="F2C812"/>
            </a:solidFill>
          </p:grpSpPr>
          <p:sp>
            <p:nvSpPr>
              <p:cNvPr id="97" name="Isosceles Triangle 9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Isosceles Triangle 9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Isosceles Triangle 9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9" name="Group 78"/>
            <p:cNvGrpSpPr/>
            <p:nvPr/>
          </p:nvGrpSpPr>
          <p:grpSpPr>
            <a:xfrm rot="15940603">
              <a:off x="1334576" y="2204404"/>
              <a:ext cx="292254" cy="354906"/>
              <a:chOff x="1296521" y="3253388"/>
              <a:chExt cx="292254" cy="354906"/>
            </a:xfrm>
            <a:solidFill>
              <a:srgbClr val="F2C812"/>
            </a:solidFill>
          </p:grpSpPr>
          <p:sp>
            <p:nvSpPr>
              <p:cNvPr id="94" name="Isosceles Triangle 93"/>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Isosceles Triangle 94"/>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Isosceles Triangle 95"/>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p:cNvGrpSpPr/>
            <p:nvPr/>
          </p:nvGrpSpPr>
          <p:grpSpPr>
            <a:xfrm rot="16043978">
              <a:off x="1317220" y="4717577"/>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1"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algn="ctr" defTabSz="932472" fontAlgn="base">
                <a:spcBef>
                  <a:spcPct val="0"/>
                </a:spcBef>
                <a:spcAft>
                  <a:spcPct val="0"/>
                </a:spcAft>
              </a:pPr>
              <a:endParaRPr lang="en-US" sz="1400" b="1" dirty="0">
                <a:solidFill>
                  <a:srgbClr val="217346"/>
                </a:solidFill>
                <a:ea typeface="Segoe UI" pitchFamily="34" charset="0"/>
                <a:cs typeface="Segoe UI" pitchFamily="34" charset="0"/>
              </a:endParaRPr>
            </a:p>
          </p:txBody>
        </p:sp>
        <p:sp>
          <p:nvSpPr>
            <p:cNvPr id="82"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83" name="Rectangle 82"/>
            <p:cNvSpPr/>
            <p:nvPr/>
          </p:nvSpPr>
          <p:spPr>
            <a:xfrm>
              <a:off x="1600398" y="2677430"/>
              <a:ext cx="820353" cy="307777"/>
            </a:xfrm>
            <a:prstGeom prst="rect">
              <a:avLst/>
            </a:prstGeom>
          </p:spPr>
          <p:txBody>
            <a:bodyPr wrap="none">
              <a:spAutoFit/>
            </a:bodyPr>
            <a:lstStyle/>
            <a:p>
              <a:pPr algn="ctr"/>
              <a:r>
                <a:rPr lang="en-US" sz="1400" b="1" dirty="0">
                  <a:ea typeface="Segoe UI" pitchFamily="34" charset="0"/>
                  <a:cs typeface="Segoe UI" pitchFamily="34" charset="0"/>
                </a:rPr>
                <a:t>Explore</a:t>
              </a:r>
              <a:endParaRPr lang="en-US" sz="1600" dirty="0"/>
            </a:p>
          </p:txBody>
        </p:sp>
        <p:sp>
          <p:nvSpPr>
            <p:cNvPr id="84" name="Rectangle 83"/>
            <p:cNvSpPr/>
            <p:nvPr/>
          </p:nvSpPr>
          <p:spPr>
            <a:xfrm>
              <a:off x="509174" y="1475232"/>
              <a:ext cx="838756" cy="307777"/>
            </a:xfrm>
            <a:prstGeom prst="rect">
              <a:avLst/>
            </a:prstGeom>
          </p:spPr>
          <p:txBody>
            <a:bodyPr wrap="none">
              <a:spAutoFit/>
            </a:bodyPr>
            <a:lstStyle/>
            <a:p>
              <a:r>
                <a:rPr lang="en-US" sz="1400" b="1" dirty="0">
                  <a:ea typeface="Segoe UI" pitchFamily="34" charset="0"/>
                  <a:cs typeface="Segoe UI" pitchFamily="34" charset="0"/>
                </a:rPr>
                <a:t>Prepare</a:t>
              </a:r>
              <a:endParaRPr lang="en-US" sz="1400" dirty="0"/>
            </a:p>
          </p:txBody>
        </p:sp>
        <p:sp>
          <p:nvSpPr>
            <p:cNvPr id="85" name="Freeform 84"/>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p>
          </p:txBody>
        </p:sp>
        <p:sp>
          <p:nvSpPr>
            <p:cNvPr id="86" name="Freeform 85"/>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87" name="Freeform 86"/>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rot="2745734">
              <a:off x="884335" y="2216554"/>
              <a:ext cx="1613898"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9"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dirty="0">
                <a:solidFill>
                  <a:schemeClr val="tx1"/>
                </a:solidFill>
              </a:rPr>
              <a:t>Shape data into the format and structure you need</a:t>
            </a:r>
            <a:endParaRPr lang="en-IN" sz="3600" dirty="0">
              <a:solidFill>
                <a:schemeClr val="tx1"/>
              </a:solidFill>
            </a:endParaRPr>
          </a:p>
        </p:txBody>
      </p:sp>
      <p:sp>
        <p:nvSpPr>
          <p:cNvPr id="44" name="TextBox 43"/>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r>
              <a:rPr lang="en-US" sz="2200" dirty="0">
                <a:latin typeface="Segoe UI Light"/>
              </a:rPr>
              <a:t>Power BI Desktop</a:t>
            </a:r>
          </a:p>
        </p:txBody>
      </p:sp>
      <p:sp>
        <p:nvSpPr>
          <p:cNvPr id="2" name="TextBox 1"/>
          <p:cNvSpPr txBox="1"/>
          <p:nvPr/>
        </p:nvSpPr>
        <p:spPr>
          <a:xfrm>
            <a:off x="8020218" y="6368636"/>
            <a:ext cx="2353850"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mj-lt"/>
                <a:hlinkClick r:id="rId3"/>
              </a:rPr>
              <a:t>Shape and combine data</a:t>
            </a:r>
            <a:r>
              <a:rPr lang="en-US" sz="1400" dirty="0">
                <a:gradFill>
                  <a:gsLst>
                    <a:gs pos="2917">
                      <a:schemeClr val="tx1"/>
                    </a:gs>
                    <a:gs pos="30000">
                      <a:schemeClr val="tx1"/>
                    </a:gs>
                  </a:gsLst>
                  <a:lin ang="5400000" scaled="0"/>
                </a:gradFill>
                <a:latin typeface="+mj-lt"/>
              </a:rPr>
              <a:t> </a:t>
            </a:r>
          </a:p>
        </p:txBody>
      </p:sp>
    </p:spTree>
    <p:extLst>
      <p:ext uri="{BB962C8B-B14F-4D97-AF65-F5344CB8AC3E}">
        <p14:creationId xmlns:p14="http://schemas.microsoft.com/office/powerpoint/2010/main" val="417728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08281" y="1280160"/>
            <a:ext cx="5853739" cy="4791003"/>
          </a:xfrm>
        </p:spPr>
        <p:txBody>
          <a:bodyPr vert="horz" wrap="square" lIns="182880" tIns="146304" rIns="182880" bIns="146304" rtlCol="0">
            <a:noAutofit/>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Automatically create a model by importing data</a:t>
            </a:r>
          </a:p>
          <a:p>
            <a:pPr marL="577850" lvl="1" indent="-23495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Relationships are detected automatically, data is categorized and default summarization applied</a:t>
            </a:r>
          </a:p>
          <a:p>
            <a:pPr marL="577850" lvl="1" indent="-23495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Create relationships via drag &amp; drop between  tables</a:t>
            </a:r>
          </a:p>
          <a:p>
            <a:pPr marL="342900" indent="-342900" defTabSz="914400" fontAlgn="base">
              <a:lnSpc>
                <a:spcPct val="100000"/>
              </a:lnSpc>
              <a:spcBef>
                <a:spcPts val="600"/>
              </a:spcBef>
              <a:spcAft>
                <a:spcPts val="600"/>
              </a:spcAft>
              <a:buFont typeface="Symbol" panose="05050102010706020507" pitchFamily="18" charset="2"/>
              <a:buChar char=""/>
            </a:pPr>
            <a:r>
              <a:rPr lang="en-GB" sz="2000" dirty="0">
                <a:solidFill>
                  <a:schemeClr val="tx1"/>
                </a:solidFill>
                <a:ea typeface="Calibri" panose="020F0502020204030204" pitchFamily="34" charset="0"/>
                <a:cs typeface="Times New Roman" panose="02020603050405020304" pitchFamily="18" charset="0"/>
              </a:rPr>
              <a:t>Refine models to enable complex calculations</a:t>
            </a:r>
          </a:p>
          <a:p>
            <a:pPr marL="342900" lvl="1"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Use automatically generated measures, create custom measures, or create Calculated Tables with Data Analysis Expressions (DAX) formulas</a:t>
            </a:r>
          </a:p>
          <a:p>
            <a:pPr marL="342900" indent="-342900" defTabSz="914400" fontAlgn="base">
              <a:lnSpc>
                <a:spcPct val="100000"/>
              </a:lnSpc>
              <a:spcBef>
                <a:spcPts val="600"/>
              </a:spcBef>
              <a:spcAft>
                <a:spcPts val="600"/>
              </a:spcAft>
              <a:buFont typeface="Symbol" panose="05050102010706020507" pitchFamily="18" charset="2"/>
              <a:buChar char=""/>
            </a:pPr>
            <a:r>
              <a:rPr lang="en-GB" sz="2000" dirty="0">
                <a:solidFill>
                  <a:schemeClr val="tx1"/>
                </a:solidFill>
                <a:ea typeface="Calibri" panose="020F0502020204030204" pitchFamily="34" charset="0"/>
                <a:cs typeface="Times New Roman" panose="02020603050405020304" pitchFamily="18" charset="0"/>
              </a:rPr>
              <a:t>High-performance, in-memory engine</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Secure your data at the row level by defining security filters for Roles or in the model</a:t>
            </a:r>
            <a:endParaRPr lang="en-GB" sz="2000" dirty="0">
              <a:solidFill>
                <a:schemeClr val="tx1"/>
              </a:solidFill>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a:xfrm>
            <a:off x="2808281" y="0"/>
            <a:ext cx="9383719" cy="1280160"/>
          </a:xfrm>
          <a:solidFill>
            <a:schemeClr val="bg1"/>
          </a:solidFill>
        </p:spPr>
        <p:txBody>
          <a:bodyPr/>
          <a:lstStyle/>
          <a:p>
            <a:r>
              <a:rPr lang="en-US" sz="3600" dirty="0">
                <a:solidFill>
                  <a:schemeClr val="tx1"/>
                </a:solidFill>
              </a:rPr>
              <a:t>Produce rich data models using formulas and relationships</a:t>
            </a:r>
          </a:p>
        </p:txBody>
      </p:sp>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solidFill>
                    <a:srgbClr val="000000"/>
                  </a:solidFill>
                  <a:ea typeface="Segoe UI" pitchFamily="34" charset="0"/>
                  <a:cs typeface="Segoe UI" pitchFamily="34" charset="0"/>
                </a:rPr>
                <a:t>Share &amp;</a:t>
              </a:r>
            </a:p>
            <a:p>
              <a:pPr algn="ctr" defTabSz="932472" fontAlgn="base">
                <a:spcBef>
                  <a:spcPct val="0"/>
                </a:spcBef>
                <a:spcAft>
                  <a:spcPct val="0"/>
                </a:spcAft>
              </a:pPr>
              <a:r>
                <a:rPr lang="en-US" sz="1400" b="1" dirty="0">
                  <a:solidFill>
                    <a:srgbClr val="000000"/>
                  </a:solidFill>
                  <a:ea typeface="Segoe UI" pitchFamily="34" charset="0"/>
                  <a:cs typeface="Segoe UI" pitchFamily="34" charset="0"/>
                </a:rPr>
                <a:t>collaborate </a:t>
              </a: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solidFill>
                    <a:srgbClr val="000000"/>
                  </a:solidFill>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endParaRPr lang="en-US" sz="1600" b="1" dirty="0">
                <a:solidFill>
                  <a:srgbClr val="217346"/>
                </a:solidFill>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algn="ctr" defTabSz="932472" fontAlgn="base">
                <a:spcBef>
                  <a:spcPct val="0"/>
                </a:spcBef>
                <a:spcAft>
                  <a:spcPct val="0"/>
                </a:spcAft>
              </a:pPr>
              <a:endParaRPr lang="en-US" sz="1400" b="1" dirty="0">
                <a:solidFill>
                  <a:srgbClr val="217346"/>
                </a:solidFill>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84" name="Rectangle 83"/>
            <p:cNvSpPr/>
            <p:nvPr/>
          </p:nvSpPr>
          <p:spPr>
            <a:xfrm>
              <a:off x="1600398" y="2677430"/>
              <a:ext cx="820353" cy="307777"/>
            </a:xfrm>
            <a:prstGeom prst="rect">
              <a:avLst/>
            </a:prstGeom>
          </p:spPr>
          <p:txBody>
            <a:bodyPr wrap="none">
              <a:spAutoFit/>
            </a:bodyPr>
            <a:lstStyle/>
            <a:p>
              <a:pPr algn="ctr"/>
              <a:r>
                <a:rPr lang="en-US" sz="1400" b="1" dirty="0">
                  <a:solidFill>
                    <a:srgbClr val="000000"/>
                  </a:solidFill>
                  <a:ea typeface="Segoe UI" pitchFamily="34" charset="0"/>
                  <a:cs typeface="Segoe UI" pitchFamily="34" charset="0"/>
                </a:rPr>
                <a:t>Explore</a:t>
              </a:r>
              <a:endParaRPr lang="en-US" sz="1600" dirty="0">
                <a:solidFill>
                  <a:srgbClr val="000000"/>
                </a:solidFill>
              </a:endParaRPr>
            </a:p>
          </p:txBody>
        </p:sp>
        <p:sp>
          <p:nvSpPr>
            <p:cNvPr id="85" name="Rectangle 84"/>
            <p:cNvSpPr/>
            <p:nvPr/>
          </p:nvSpPr>
          <p:spPr>
            <a:xfrm>
              <a:off x="509174" y="1475232"/>
              <a:ext cx="838756" cy="307777"/>
            </a:xfrm>
            <a:prstGeom prst="rect">
              <a:avLst/>
            </a:prstGeom>
          </p:spPr>
          <p:txBody>
            <a:bodyPr wrap="none">
              <a:spAutoFit/>
            </a:bodyPr>
            <a:lstStyle/>
            <a:p>
              <a:r>
                <a:rPr lang="en-US" sz="1400" b="1" dirty="0">
                  <a:solidFill>
                    <a:srgbClr val="000000"/>
                  </a:solidFill>
                  <a:ea typeface="Segoe UI" pitchFamily="34" charset="0"/>
                  <a:cs typeface="Segoe UI" pitchFamily="34" charset="0"/>
                </a:rPr>
                <a:t>Prepare</a:t>
              </a:r>
              <a:endParaRPr lang="en-US" sz="1400" dirty="0">
                <a:solidFill>
                  <a:srgbClr val="000000"/>
                </a:solidFill>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rot="2745734">
              <a:off x="868542" y="2225466"/>
              <a:ext cx="1638776"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r>
              <a:rPr lang="en-US" sz="2200" dirty="0">
                <a:latin typeface="Segoe UI Light"/>
              </a:rPr>
              <a:t>Power BI Desktop</a:t>
            </a:r>
          </a:p>
        </p:txBody>
      </p:sp>
      <p:sp>
        <p:nvSpPr>
          <p:cNvPr id="4" name="TextBox 3">
            <a:hlinkClick r:id="rId3"/>
          </p:cNvPr>
          <p:cNvSpPr txBox="1"/>
          <p:nvPr/>
        </p:nvSpPr>
        <p:spPr>
          <a:xfrm>
            <a:off x="8662020" y="6178249"/>
            <a:ext cx="235481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hlinkClick r:id="rId3"/>
              </a:rPr>
              <a:t>DAX Function Reference</a:t>
            </a:r>
            <a:endParaRPr lang="en-US" sz="1400" dirty="0">
              <a:gradFill>
                <a:gsLst>
                  <a:gs pos="2917">
                    <a:schemeClr val="tx1"/>
                  </a:gs>
                  <a:gs pos="30000">
                    <a:schemeClr val="tx1"/>
                  </a:gs>
                </a:gsLst>
                <a:lin ang="5400000" scaled="0"/>
              </a:gradFill>
            </a:endParaRPr>
          </a:p>
        </p:txBody>
      </p:sp>
      <p:pic>
        <p:nvPicPr>
          <p:cNvPr id="38" name="Picture 37"/>
          <p:cNvPicPr>
            <a:picLocks noChangeAspect="1"/>
          </p:cNvPicPr>
          <p:nvPr/>
        </p:nvPicPr>
        <p:blipFill>
          <a:blip r:embed="rId4"/>
          <a:stretch>
            <a:fillRect/>
          </a:stretch>
        </p:blipFill>
        <p:spPr>
          <a:xfrm>
            <a:off x="8748432" y="1406842"/>
            <a:ext cx="3200400" cy="2164161"/>
          </a:xfrm>
          <a:prstGeom prst="rect">
            <a:avLst/>
          </a:prstGeom>
          <a:ln>
            <a:noFill/>
          </a:ln>
          <a:effectLst>
            <a:outerShdw blurRad="292100" dist="139700" dir="2700000" algn="tl" rotWithShape="0">
              <a:srgbClr val="333333">
                <a:alpha val="65000"/>
              </a:srgbClr>
            </a:outerShdw>
          </a:effectLst>
        </p:spPr>
      </p:pic>
      <p:pic>
        <p:nvPicPr>
          <p:cNvPr id="39" name="Picture 38"/>
          <p:cNvPicPr>
            <a:picLocks noChangeAspect="1"/>
          </p:cNvPicPr>
          <p:nvPr/>
        </p:nvPicPr>
        <p:blipFill rotWithShape="1">
          <a:blip r:embed="rId5"/>
          <a:srcRect r="353"/>
          <a:stretch/>
        </p:blipFill>
        <p:spPr>
          <a:xfrm>
            <a:off x="8748432" y="3956718"/>
            <a:ext cx="3200400" cy="19360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309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36863" y="1280160"/>
            <a:ext cx="5142374" cy="5195722"/>
          </a:xfrm>
        </p:spPr>
        <p:txBody>
          <a:bodyPr vert="horz" wrap="square" lIns="182880" tIns="146304" rIns="182880" bIns="146304" rtlCol="0">
            <a:noAutofit/>
          </a:bodyPr>
          <a:lstStyle/>
          <a:p>
            <a:pPr marL="342900" indent="-342900" defTabSz="914400" fontAlgn="base">
              <a:lnSpc>
                <a:spcPct val="100000"/>
              </a:lnSpc>
              <a:spcBef>
                <a:spcPts val="600"/>
              </a:spcBef>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Explore data in a variety of ways and across multiple visualizations</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Pivot and slice data</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Drill into and across datasets</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Date sort and filters including Min, Max functions</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Quick Calc functions</a:t>
            </a:r>
          </a:p>
          <a:p>
            <a:pPr marL="548640" lvl="1" indent="-228600">
              <a:lnSpc>
                <a:spcPct val="100000"/>
              </a:lnSpc>
              <a:spcBef>
                <a:spcPts val="60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Change visualization types</a:t>
            </a:r>
          </a:p>
          <a:p>
            <a:pPr marL="342900" indent="-342900" defTabSz="914400" fontAlgn="base">
              <a:lnSpc>
                <a:spcPct val="100000"/>
              </a:lnSpc>
              <a:spcBef>
                <a:spcPts val="600"/>
              </a:spcBef>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Select, transform and mashup data via freeform, drag-and-drop canvas </a:t>
            </a:r>
          </a:p>
          <a:p>
            <a:pPr marL="342900" lvl="1" indent="-342900" defTabSz="914400" fontAlgn="base">
              <a:lnSpc>
                <a:spcPct val="100000"/>
              </a:lnSpc>
              <a:spcBef>
                <a:spcPts val="600"/>
              </a:spcBef>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Filter data and use cross-filters</a:t>
            </a:r>
          </a:p>
          <a:p>
            <a:pPr marL="342900" lvl="1" indent="-342900" defTabSz="914400" fontAlgn="base">
              <a:lnSpc>
                <a:spcPct val="100000"/>
              </a:lnSpc>
              <a:spcBef>
                <a:spcPts val="600"/>
              </a:spcBef>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Run R scripts and import the resulting datasets into a Power BI Desktop data model</a:t>
            </a:r>
            <a:endParaRPr lang="en-US" sz="1800" dirty="0">
              <a:solidFill>
                <a:schemeClr val="tx1"/>
              </a:solidFill>
              <a:ea typeface="Calibri" panose="020F0502020204030204" pitchFamily="34" charset="0"/>
              <a:cs typeface="Times New Roman" panose="02020603050405020304" pitchFamily="18" charset="0"/>
            </a:endParaRPr>
          </a:p>
          <a:p>
            <a:pPr marL="525745" lvl="1" indent="-342900">
              <a:lnSpc>
                <a:spcPct val="100000"/>
              </a:lnSpc>
              <a:spcBef>
                <a:spcPts val="600"/>
              </a:spcBef>
              <a:buFont typeface="Courier New" panose="02070309020205020404" pitchFamily="49" charset="0"/>
              <a:buChar char="o"/>
            </a:pPr>
            <a:endParaRPr lang="en-GB" sz="1800" dirty="0"/>
          </a:p>
        </p:txBody>
      </p:sp>
      <p:grpSp>
        <p:nvGrpSpPr>
          <p:cNvPr id="67" name="Group 66"/>
          <p:cNvGrpSpPr/>
          <p:nvPr/>
        </p:nvGrpSpPr>
        <p:grpSpPr>
          <a:xfrm>
            <a:off x="2" y="1"/>
            <a:ext cx="2849058" cy="6858000"/>
            <a:chOff x="2" y="1"/>
            <a:chExt cx="2849058" cy="6858000"/>
          </a:xfrm>
        </p:grpSpPr>
        <p:sp>
          <p:nvSpPr>
            <p:cNvPr id="68" name="Rectangle 67"/>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ea typeface="Segoe UI" pitchFamily="34" charset="0"/>
                  <a:cs typeface="Segoe UI" pitchFamily="34" charset="0"/>
                </a:rPr>
                <a:t>Share &amp;</a:t>
              </a:r>
            </a:p>
            <a:p>
              <a:pPr algn="ctr" defTabSz="932472" fontAlgn="base">
                <a:spcBef>
                  <a:spcPct val="0"/>
                </a:spcBef>
                <a:spcAft>
                  <a:spcPct val="0"/>
                </a:spcAft>
              </a:pPr>
              <a:r>
                <a:rPr lang="en-US" sz="1400" b="1" dirty="0">
                  <a:ea typeface="Segoe UI" pitchFamily="34" charset="0"/>
                  <a:cs typeface="Segoe UI" pitchFamily="34" charset="0"/>
                </a:rPr>
                <a:t>collaborate </a:t>
              </a:r>
            </a:p>
          </p:txBody>
        </p:sp>
        <p:grpSp>
          <p:nvGrpSpPr>
            <p:cNvPr id="74" name="Group 38"/>
            <p:cNvGrpSpPr>
              <a:grpSpLocks noChangeAspect="1"/>
            </p:cNvGrpSpPr>
            <p:nvPr/>
          </p:nvGrpSpPr>
          <p:grpSpPr>
            <a:xfrm>
              <a:off x="676996" y="3930692"/>
              <a:ext cx="383905" cy="351536"/>
              <a:chOff x="4363684" y="5330386"/>
              <a:chExt cx="1409956" cy="1291077"/>
            </a:xfrm>
            <a:solidFill>
              <a:srgbClr val="217346"/>
            </a:solidFill>
          </p:grpSpPr>
          <p:sp>
            <p:nvSpPr>
              <p:cNvPr id="101"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102"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endParaRPr>
              </a:p>
            </p:txBody>
          </p:sp>
        </p:grpSp>
        <p:sp>
          <p:nvSpPr>
            <p:cNvPr id="75"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ea typeface="Segoe UI" pitchFamily="34" charset="0"/>
                  <a:cs typeface="Segoe UI" pitchFamily="34" charset="0"/>
                </a:rPr>
                <a:t>Report</a:t>
              </a:r>
            </a:p>
          </p:txBody>
        </p:sp>
        <p:sp>
          <p:nvSpPr>
            <p:cNvPr id="76"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endParaRPr lang="en-US" sz="1600" b="1" dirty="0">
                <a:solidFill>
                  <a:srgbClr val="217346"/>
                </a:solidFill>
                <a:ea typeface="Segoe UI" pitchFamily="34" charset="0"/>
                <a:cs typeface="Segoe UI" pitchFamily="34" charset="0"/>
              </a:endParaRPr>
            </a:p>
          </p:txBody>
        </p:sp>
        <p:grpSp>
          <p:nvGrpSpPr>
            <p:cNvPr id="77" name="Group 76"/>
            <p:cNvGrpSpPr/>
            <p:nvPr/>
          </p:nvGrpSpPr>
          <p:grpSpPr>
            <a:xfrm>
              <a:off x="1264851" y="3482890"/>
              <a:ext cx="292254" cy="354906"/>
              <a:chOff x="1296521" y="3253388"/>
              <a:chExt cx="292254" cy="354906"/>
            </a:xfrm>
            <a:solidFill>
              <a:srgbClr val="F2C812"/>
            </a:solidFill>
          </p:grpSpPr>
          <p:sp>
            <p:nvSpPr>
              <p:cNvPr id="98" name="Isosceles Triangle 97"/>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Isosceles Triangle 98"/>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Isosceles Triangle 99"/>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8" name="Group 77"/>
            <p:cNvGrpSpPr/>
            <p:nvPr/>
          </p:nvGrpSpPr>
          <p:grpSpPr>
            <a:xfrm rot="15940603">
              <a:off x="1334576" y="2204404"/>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2" name="Isosceles Triangle 91"/>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Isosceles Triangle 92"/>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Isosceles Triangle 93"/>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algn="ctr" defTabSz="932472" fontAlgn="base">
                <a:spcBef>
                  <a:spcPct val="0"/>
                </a:spcBef>
                <a:spcAft>
                  <a:spcPct val="0"/>
                </a:spcAft>
              </a:pPr>
              <a:endParaRPr lang="en-US" sz="1400" b="1" dirty="0">
                <a:solidFill>
                  <a:srgbClr val="217346"/>
                </a:solidFill>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84" name="Rectangle 83"/>
            <p:cNvSpPr/>
            <p:nvPr/>
          </p:nvSpPr>
          <p:spPr>
            <a:xfrm>
              <a:off x="1600398" y="2677430"/>
              <a:ext cx="820353" cy="307777"/>
            </a:xfrm>
            <a:prstGeom prst="rect">
              <a:avLst/>
            </a:prstGeom>
          </p:spPr>
          <p:txBody>
            <a:bodyPr wrap="none">
              <a:spAutoFit/>
            </a:bodyPr>
            <a:lstStyle/>
            <a:p>
              <a:pPr algn="ctr"/>
              <a:r>
                <a:rPr lang="en-US" sz="1400" b="1" dirty="0">
                  <a:ea typeface="Segoe UI" pitchFamily="34" charset="0"/>
                  <a:cs typeface="Segoe UI" pitchFamily="34" charset="0"/>
                </a:rPr>
                <a:t>Explore</a:t>
              </a:r>
              <a:endParaRPr lang="en-US" sz="1600" dirty="0"/>
            </a:p>
          </p:txBody>
        </p:sp>
        <p:sp>
          <p:nvSpPr>
            <p:cNvPr id="85" name="Rectangle 84"/>
            <p:cNvSpPr/>
            <p:nvPr/>
          </p:nvSpPr>
          <p:spPr>
            <a:xfrm>
              <a:off x="509174" y="1475232"/>
              <a:ext cx="838756" cy="307777"/>
            </a:xfrm>
            <a:prstGeom prst="rect">
              <a:avLst/>
            </a:prstGeom>
          </p:spPr>
          <p:txBody>
            <a:bodyPr wrap="none">
              <a:spAutoFit/>
            </a:bodyPr>
            <a:lstStyle/>
            <a:p>
              <a:r>
                <a:rPr lang="en-US" sz="1400" b="1" dirty="0">
                  <a:ea typeface="Segoe UI" pitchFamily="34" charset="0"/>
                  <a:cs typeface="Segoe UI" pitchFamily="34" charset="0"/>
                </a:rPr>
                <a:t>Prepare</a:t>
              </a:r>
              <a:endParaRPr lang="en-US" sz="1400" dirty="0"/>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rot="2745734">
              <a:off x="363759" y="1085979"/>
              <a:ext cx="157324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rot="2745734">
              <a:off x="365708" y="3486952"/>
              <a:ext cx="1610349" cy="162638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200" dirty="0">
                <a:solidFill>
                  <a:schemeClr val="tx1"/>
                </a:solidFill>
              </a:rPr>
              <a:t>Explore your data with freeform, drag and drop canvas</a:t>
            </a:r>
            <a:endParaRPr lang="en-IN" sz="3200" dirty="0">
              <a:solidFill>
                <a:schemeClr val="tx1"/>
              </a:solidFill>
            </a:endParaRPr>
          </a:p>
        </p:txBody>
      </p:sp>
      <p:sp>
        <p:nvSpPr>
          <p:cNvPr id="39" name="TextBox 38"/>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r>
              <a:rPr lang="en-US" sz="2200" dirty="0">
                <a:latin typeface="Segoe UI Light"/>
              </a:rPr>
              <a:t>Power BI Desktop</a:t>
            </a:r>
          </a:p>
        </p:txBody>
      </p:sp>
      <p:pic>
        <p:nvPicPr>
          <p:cNvPr id="2" name="Picture 1"/>
          <p:cNvPicPr>
            <a:picLocks noChangeAspect="1"/>
          </p:cNvPicPr>
          <p:nvPr/>
        </p:nvPicPr>
        <p:blipFill>
          <a:blip r:embed="rId3"/>
          <a:stretch>
            <a:fillRect/>
          </a:stretch>
        </p:blipFill>
        <p:spPr>
          <a:xfrm>
            <a:off x="7979237" y="2308383"/>
            <a:ext cx="3843249" cy="22258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015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3403" y="1280160"/>
            <a:ext cx="6150471" cy="4454349"/>
          </a:xfrm>
        </p:spPr>
        <p:txBody>
          <a:bodyPr/>
          <a:lstStyle/>
          <a:p>
            <a:pPr>
              <a:lnSpc>
                <a:spcPct val="100000"/>
              </a:lnSpc>
              <a:spcBef>
                <a:spcPts val="600"/>
              </a:spcBef>
              <a:spcAft>
                <a:spcPts val="600"/>
              </a:spcAft>
            </a:pPr>
            <a:r>
              <a:rPr lang="en-US" sz="1800" dirty="0">
                <a:ln w="3175">
                  <a:noFill/>
                </a:ln>
                <a:solidFill>
                  <a:schemeClr val="tx1"/>
                </a:solidFill>
              </a:rPr>
              <a:t>Depict data in compelling reports that tell stories using a range of interactive visualizations</a:t>
            </a:r>
          </a:p>
          <a:p>
            <a:pPr marL="182845" lvl="1" indent="-182845">
              <a:lnSpc>
                <a:spcPct val="100000"/>
              </a:lnSpc>
              <a:spcBef>
                <a:spcPts val="600"/>
              </a:spcBef>
              <a:spcAft>
                <a:spcPts val="600"/>
              </a:spcAft>
              <a:buFont typeface="Arial" pitchFamily="34" charset="0"/>
              <a:buChar char="•"/>
            </a:pPr>
            <a:r>
              <a:rPr lang="en-US" sz="1800" dirty="0">
                <a:ln w="3175">
                  <a:noFill/>
                </a:ln>
                <a:solidFill>
                  <a:schemeClr val="tx1"/>
                </a:solidFill>
              </a:rPr>
              <a:t>Use data from many sources in a single, consolidated report</a:t>
            </a:r>
          </a:p>
          <a:p>
            <a:pPr marL="182845" lvl="1" indent="-182845">
              <a:lnSpc>
                <a:spcPct val="100000"/>
              </a:lnSpc>
              <a:spcBef>
                <a:spcPts val="600"/>
              </a:spcBef>
              <a:spcAft>
                <a:spcPts val="600"/>
              </a:spcAft>
              <a:buFont typeface="Arial" pitchFamily="34" charset="0"/>
              <a:buChar char="•"/>
            </a:pPr>
            <a:r>
              <a:rPr lang="en-US" sz="1800" dirty="0">
                <a:ln w="3175">
                  <a:noFill/>
                </a:ln>
                <a:solidFill>
                  <a:schemeClr val="tx1"/>
                </a:solidFill>
              </a:rPr>
              <a:t>Create compelling visuals by integrating with R</a:t>
            </a:r>
          </a:p>
          <a:p>
            <a:pPr marL="182845" lvl="1" indent="-182845">
              <a:lnSpc>
                <a:spcPct val="100000"/>
              </a:lnSpc>
              <a:spcBef>
                <a:spcPts val="600"/>
              </a:spcBef>
              <a:spcAft>
                <a:spcPts val="600"/>
              </a:spcAft>
              <a:buFont typeface="Arial" pitchFamily="34" charset="0"/>
              <a:buChar char="•"/>
            </a:pPr>
            <a:r>
              <a:rPr lang="en-US" sz="1800" dirty="0">
                <a:ln w="3175">
                  <a:noFill/>
                </a:ln>
                <a:solidFill>
                  <a:schemeClr val="tx1"/>
                </a:solidFill>
              </a:rPr>
              <a:t>Ability to incorporate custom visualizations</a:t>
            </a:r>
          </a:p>
          <a:p>
            <a:pPr marL="182845" lvl="1" indent="-182845">
              <a:lnSpc>
                <a:spcPct val="100000"/>
              </a:lnSpc>
              <a:spcBef>
                <a:spcPts val="600"/>
              </a:spcBef>
              <a:spcAft>
                <a:spcPts val="600"/>
              </a:spcAft>
              <a:buFont typeface="Arial" pitchFamily="34" charset="0"/>
              <a:buChar char="•"/>
            </a:pPr>
            <a:r>
              <a:rPr lang="en-US" sz="1800" dirty="0">
                <a:ln w="3175">
                  <a:noFill/>
                </a:ln>
                <a:solidFill>
                  <a:schemeClr val="tx1"/>
                </a:solidFill>
              </a:rPr>
              <a:t>Build reports with KPI trends </a:t>
            </a:r>
          </a:p>
          <a:p>
            <a:pPr marL="182845" lvl="1" indent="-182845">
              <a:lnSpc>
                <a:spcPct val="100000"/>
              </a:lnSpc>
              <a:spcBef>
                <a:spcPts val="600"/>
              </a:spcBef>
              <a:spcAft>
                <a:spcPts val="600"/>
              </a:spcAft>
              <a:buFont typeface="Arial" pitchFamily="34" charset="0"/>
              <a:buChar char="•"/>
            </a:pPr>
            <a:r>
              <a:rPr lang="en-US" sz="1800" dirty="0">
                <a:ln w="3175">
                  <a:noFill/>
                </a:ln>
                <a:solidFill>
                  <a:schemeClr val="tx1"/>
                </a:solidFill>
              </a:rPr>
              <a:t>Change color, format and customize visualizations</a:t>
            </a:r>
          </a:p>
          <a:p>
            <a:pPr marL="182845" lvl="1" indent="-182845">
              <a:lnSpc>
                <a:spcPct val="100000"/>
              </a:lnSpc>
              <a:spcBef>
                <a:spcPts val="600"/>
              </a:spcBef>
              <a:spcAft>
                <a:spcPts val="600"/>
              </a:spcAft>
              <a:buFont typeface="Arial" pitchFamily="34" charset="0"/>
              <a:buChar char="•"/>
            </a:pPr>
            <a:r>
              <a:rPr lang="en-US" sz="1800" dirty="0">
                <a:ln w="3175">
                  <a:noFill/>
                </a:ln>
                <a:solidFill>
                  <a:schemeClr val="tx1"/>
                </a:solidFill>
              </a:rPr>
              <a:t>Linear or Logarithmic scales in Y-axis</a:t>
            </a:r>
          </a:p>
          <a:p>
            <a:pPr marL="182845" lvl="1" indent="-182845">
              <a:lnSpc>
                <a:spcPct val="100000"/>
              </a:lnSpc>
              <a:spcBef>
                <a:spcPts val="600"/>
              </a:spcBef>
              <a:spcAft>
                <a:spcPts val="600"/>
              </a:spcAft>
              <a:buFont typeface="Arial" pitchFamily="34" charset="0"/>
              <a:buChar char="•"/>
            </a:pPr>
            <a:r>
              <a:rPr lang="en-US" sz="1800" dirty="0">
                <a:ln w="3175">
                  <a:noFill/>
                </a:ln>
                <a:solidFill>
                  <a:schemeClr val="tx1"/>
                </a:solidFill>
              </a:rPr>
              <a:t>Customizable tooltips</a:t>
            </a:r>
          </a:p>
          <a:p>
            <a:pPr marL="0" indent="0">
              <a:lnSpc>
                <a:spcPct val="100000"/>
              </a:lnSpc>
              <a:spcBef>
                <a:spcPts val="600"/>
              </a:spcBef>
              <a:spcAft>
                <a:spcPts val="600"/>
              </a:spcAft>
              <a:buNone/>
            </a:pPr>
            <a:endParaRPr lang="en-GB" sz="1600" dirty="0">
              <a:solidFill>
                <a:schemeClr val="tx1"/>
              </a:solidFill>
            </a:endParaRPr>
          </a:p>
          <a:p>
            <a:pPr lvl="1">
              <a:lnSpc>
                <a:spcPct val="100000"/>
              </a:lnSpc>
              <a:spcBef>
                <a:spcPts val="600"/>
              </a:spcBef>
              <a:spcAft>
                <a:spcPts val="600"/>
              </a:spcAft>
            </a:pPr>
            <a:endParaRPr lang="en-GB" sz="1400" dirty="0">
              <a:solidFill>
                <a:schemeClr val="tx1"/>
              </a:solidFill>
            </a:endParaRPr>
          </a:p>
        </p:txBody>
      </p:sp>
      <p:sp>
        <p:nvSpPr>
          <p:cNvPr id="2" name="Title 1"/>
          <p:cNvSpPr>
            <a:spLocks noGrp="1"/>
          </p:cNvSpPr>
          <p:nvPr>
            <p:ph type="title"/>
          </p:nvPr>
        </p:nvSpPr>
        <p:spPr>
          <a:xfrm>
            <a:off x="2849060" y="-1"/>
            <a:ext cx="9342940" cy="668595"/>
          </a:xfrm>
          <a:solidFill>
            <a:schemeClr val="bg1"/>
          </a:solidFill>
        </p:spPr>
        <p:txBody>
          <a:bodyPr/>
          <a:lstStyle/>
          <a:p>
            <a:r>
              <a:rPr lang="en-US" sz="3200" dirty="0">
                <a:solidFill>
                  <a:schemeClr val="tx1"/>
                </a:solidFill>
              </a:rPr>
              <a:t>Deliver valuable insights with customizable visual reports</a:t>
            </a:r>
          </a:p>
        </p:txBody>
      </p:sp>
      <p:grpSp>
        <p:nvGrpSpPr>
          <p:cNvPr id="68" name="Group 67"/>
          <p:cNvGrpSpPr/>
          <p:nvPr/>
        </p:nvGrpSpPr>
        <p:grpSpPr>
          <a:xfrm>
            <a:off x="2" y="1"/>
            <a:ext cx="2849058" cy="6858000"/>
            <a:chOff x="2" y="1"/>
            <a:chExt cx="2849058" cy="6858000"/>
          </a:xfrm>
        </p:grpSpPr>
        <p:sp>
          <p:nvSpPr>
            <p:cNvPr id="69" name="Rectangle 68"/>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solidFill>
                    <a:srgbClr val="000000"/>
                  </a:solidFill>
                  <a:ea typeface="Segoe UI" pitchFamily="34" charset="0"/>
                  <a:cs typeface="Segoe UI" pitchFamily="34" charset="0"/>
                </a:rPr>
                <a:t>Share &amp;</a:t>
              </a:r>
            </a:p>
            <a:p>
              <a:pPr algn="ctr" defTabSz="932472" fontAlgn="base">
                <a:spcBef>
                  <a:spcPct val="0"/>
                </a:spcBef>
                <a:spcAft>
                  <a:spcPct val="0"/>
                </a:spcAft>
              </a:pPr>
              <a:r>
                <a:rPr lang="en-US" sz="1400" b="1" dirty="0">
                  <a:solidFill>
                    <a:srgbClr val="000000"/>
                  </a:solidFill>
                  <a:ea typeface="Segoe UI" pitchFamily="34" charset="0"/>
                  <a:cs typeface="Segoe UI" pitchFamily="34" charset="0"/>
                </a:rPr>
                <a:t>collaborate </a:t>
              </a:r>
            </a:p>
          </p:txBody>
        </p:sp>
        <p:grpSp>
          <p:nvGrpSpPr>
            <p:cNvPr id="75"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endParaRPr>
              </a:p>
            </p:txBody>
          </p:sp>
        </p:grpSp>
        <p:sp>
          <p:nvSpPr>
            <p:cNvPr id="76"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solidFill>
                    <a:srgbClr val="000000"/>
                  </a:solidFill>
                  <a:ea typeface="Segoe UI" pitchFamily="34" charset="0"/>
                  <a:cs typeface="Segoe UI" pitchFamily="34" charset="0"/>
                </a:rPr>
                <a:t>Report</a:t>
              </a:r>
            </a:p>
          </p:txBody>
        </p:sp>
        <p:sp>
          <p:nvSpPr>
            <p:cNvPr id="77"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endParaRPr lang="en-US" sz="1600" b="1" dirty="0">
                <a:solidFill>
                  <a:srgbClr val="217346"/>
                </a:solidFill>
                <a:ea typeface="Segoe UI" pitchFamily="34" charset="0"/>
                <a:cs typeface="Segoe UI" pitchFamily="34" charset="0"/>
              </a:endParaRPr>
            </a:p>
          </p:txBody>
        </p:sp>
        <p:grpSp>
          <p:nvGrpSpPr>
            <p:cNvPr id="78" name="Group 77"/>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9" name="Group 78"/>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2" name="Group 81"/>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3"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algn="ctr" defTabSz="932472" fontAlgn="base">
                <a:spcBef>
                  <a:spcPct val="0"/>
                </a:spcBef>
                <a:spcAft>
                  <a:spcPct val="0"/>
                </a:spcAft>
              </a:pPr>
              <a:endParaRPr lang="en-US" sz="1400" b="1" dirty="0">
                <a:solidFill>
                  <a:srgbClr val="217346"/>
                </a:solidFill>
                <a:ea typeface="Segoe UI" pitchFamily="34" charset="0"/>
                <a:cs typeface="Segoe UI" pitchFamily="34" charset="0"/>
              </a:endParaRPr>
            </a:p>
          </p:txBody>
        </p:sp>
        <p:sp>
          <p:nvSpPr>
            <p:cNvPr id="84"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85" name="Rectangle 84"/>
            <p:cNvSpPr/>
            <p:nvPr/>
          </p:nvSpPr>
          <p:spPr>
            <a:xfrm>
              <a:off x="1600398" y="2677430"/>
              <a:ext cx="820353" cy="307777"/>
            </a:xfrm>
            <a:prstGeom prst="rect">
              <a:avLst/>
            </a:prstGeom>
          </p:spPr>
          <p:txBody>
            <a:bodyPr wrap="none">
              <a:spAutoFit/>
            </a:bodyPr>
            <a:lstStyle/>
            <a:p>
              <a:pPr algn="ctr"/>
              <a:r>
                <a:rPr lang="en-US" sz="1400" b="1" dirty="0">
                  <a:solidFill>
                    <a:srgbClr val="000000"/>
                  </a:solidFill>
                  <a:ea typeface="Segoe UI" pitchFamily="34" charset="0"/>
                  <a:cs typeface="Segoe UI" pitchFamily="34" charset="0"/>
                </a:rPr>
                <a:t>Explore</a:t>
              </a:r>
              <a:endParaRPr lang="en-US" sz="1600" dirty="0">
                <a:solidFill>
                  <a:srgbClr val="000000"/>
                </a:solidFill>
              </a:endParaRPr>
            </a:p>
          </p:txBody>
        </p:sp>
        <p:sp>
          <p:nvSpPr>
            <p:cNvPr id="86" name="Rectangle 85"/>
            <p:cNvSpPr/>
            <p:nvPr/>
          </p:nvSpPr>
          <p:spPr>
            <a:xfrm>
              <a:off x="509174" y="1475232"/>
              <a:ext cx="838756" cy="307777"/>
            </a:xfrm>
            <a:prstGeom prst="rect">
              <a:avLst/>
            </a:prstGeom>
          </p:spPr>
          <p:txBody>
            <a:bodyPr wrap="none">
              <a:spAutoFit/>
            </a:bodyPr>
            <a:lstStyle/>
            <a:p>
              <a:r>
                <a:rPr lang="en-US" sz="1400" b="1" dirty="0">
                  <a:solidFill>
                    <a:srgbClr val="000000"/>
                  </a:solidFill>
                  <a:ea typeface="Segoe UI" pitchFamily="34" charset="0"/>
                  <a:cs typeface="Segoe UI" pitchFamily="34" charset="0"/>
                </a:rPr>
                <a:t>Prepare</a:t>
              </a:r>
              <a:endParaRPr lang="en-US" sz="1400" dirty="0">
                <a:solidFill>
                  <a:srgbClr val="000000"/>
                </a:solidFill>
              </a:endParaRPr>
            </a:p>
          </p:txBody>
        </p:sp>
        <p:sp>
          <p:nvSpPr>
            <p:cNvPr id="87" name="Freeform 86"/>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sp>
          <p:nvSpPr>
            <p:cNvPr id="88" name="Freeform 87"/>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89" name="Freeform 88"/>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rot="2745734">
              <a:off x="363759" y="1085979"/>
              <a:ext cx="157324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rot="2745734">
              <a:off x="1245212" y="2402623"/>
              <a:ext cx="1179229" cy="1620846"/>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rot="2745734">
              <a:off x="987058" y="4777043"/>
              <a:ext cx="165044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7" name="TextBox 36"/>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r>
              <a:rPr lang="en-US" sz="2200" dirty="0">
                <a:latin typeface="Segoe UI Light"/>
              </a:rPr>
              <a:t>Power BI Desktop</a:t>
            </a:r>
          </a:p>
        </p:txBody>
      </p:sp>
      <p:pic>
        <p:nvPicPr>
          <p:cNvPr id="38" name="Picture 37"/>
          <p:cNvPicPr>
            <a:picLocks noChangeAspect="1"/>
          </p:cNvPicPr>
          <p:nvPr/>
        </p:nvPicPr>
        <p:blipFill>
          <a:blip r:embed="rId3"/>
          <a:stretch>
            <a:fillRect/>
          </a:stretch>
        </p:blipFill>
        <p:spPr>
          <a:xfrm>
            <a:off x="8955423" y="3531989"/>
            <a:ext cx="2747237" cy="2732878"/>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8955423" y="1097616"/>
            <a:ext cx="2743200" cy="21522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2431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80294" y="1280160"/>
            <a:ext cx="4660675" cy="4296561"/>
          </a:xfrm>
        </p:spPr>
        <p:txBody>
          <a:bodyPr wrap="square">
            <a:spAutoFit/>
          </a:bodyPr>
          <a:lstStyle/>
          <a:p>
            <a:pPr marL="342900" indent="-342900" defTabSz="914400">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Save Power BI Desktop report files and easily publish them to Power BI</a:t>
            </a:r>
          </a:p>
          <a:p>
            <a:pPr marL="342900" indent="-342900" defTabSz="914400">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Share as appropriate with other Power BI users in your organization</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Copy table, cells or columns to clipboard</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Use Power BI template (.</a:t>
            </a:r>
            <a:r>
              <a:rPr lang="en-US" sz="2000" dirty="0" err="1">
                <a:solidFill>
                  <a:schemeClr val="tx1"/>
                </a:solidFill>
                <a:ea typeface="Calibri" panose="020F0502020204030204" pitchFamily="34" charset="0"/>
                <a:cs typeface="Times New Roman" panose="02020603050405020304" pitchFamily="18" charset="0"/>
              </a:rPr>
              <a:t>pbit</a:t>
            </a:r>
            <a:r>
              <a:rPr lang="en-US" sz="2000" dirty="0">
                <a:solidFill>
                  <a:schemeClr val="tx1"/>
                </a:solidFill>
                <a:ea typeface="Calibri" panose="020F0502020204030204" pitchFamily="34" charset="0"/>
                <a:cs typeface="Times New Roman" panose="02020603050405020304" pitchFamily="18" charset="0"/>
              </a:rPr>
              <a:t> file) to save and share the definition of a Report, Data Model and queries, not actual data</a:t>
            </a:r>
          </a:p>
          <a:p>
            <a:pPr marL="0" indent="0" defTabSz="914400" fontAlgn="base">
              <a:lnSpc>
                <a:spcPct val="100000"/>
              </a:lnSpc>
              <a:spcBef>
                <a:spcPts val="600"/>
              </a:spcBef>
              <a:spcAft>
                <a:spcPts val="600"/>
              </a:spcAft>
              <a:buNone/>
            </a:pPr>
            <a:r>
              <a:rPr lang="en-US" sz="2000" dirty="0">
                <a:solidFill>
                  <a:schemeClr val="tx1"/>
                </a:solidFill>
                <a:ea typeface="Calibri" panose="020F0502020204030204" pitchFamily="34" charset="0"/>
                <a:cs typeface="Times New Roman" panose="02020603050405020304" pitchFamily="18" charset="0"/>
              </a:rPr>
              <a:t> </a:t>
            </a:r>
          </a:p>
        </p:txBody>
      </p:sp>
      <p:sp>
        <p:nvSpPr>
          <p:cNvPr id="63" name="Rectangle 62"/>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ea typeface="Segoe UI" pitchFamily="34" charset="0"/>
                <a:cs typeface="Segoe UI" pitchFamily="34" charset="0"/>
              </a:rPr>
              <a:t>Share &amp;</a:t>
            </a:r>
          </a:p>
          <a:p>
            <a:pPr algn="ctr" defTabSz="932472" fontAlgn="base">
              <a:spcBef>
                <a:spcPct val="0"/>
              </a:spcBef>
              <a:spcAft>
                <a:spcPct val="0"/>
              </a:spcAft>
            </a:pPr>
            <a:r>
              <a:rPr lang="en-US" sz="1400" b="1" dirty="0">
                <a:ea typeface="Segoe UI" pitchFamily="34" charset="0"/>
                <a:cs typeface="Segoe UI" pitchFamily="34" charset="0"/>
              </a:rPr>
              <a:t>collaborate </a:t>
            </a:r>
          </a:p>
        </p:txBody>
      </p:sp>
      <p:grpSp>
        <p:nvGrpSpPr>
          <p:cNvPr id="68" name="Group 38"/>
          <p:cNvGrpSpPr>
            <a:grpSpLocks noChangeAspect="1"/>
          </p:cNvGrpSpPr>
          <p:nvPr/>
        </p:nvGrpSpPr>
        <p:grpSpPr>
          <a:xfrm>
            <a:off x="676996" y="3930692"/>
            <a:ext cx="383905" cy="351536"/>
            <a:chOff x="4363684" y="5330386"/>
            <a:chExt cx="1409956" cy="1291077"/>
          </a:xfrm>
          <a:solidFill>
            <a:srgbClr val="217346"/>
          </a:solidFill>
        </p:grpSpPr>
        <p:sp>
          <p:nvSpPr>
            <p:cNvPr id="71"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72"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endParaRPr>
            </a:p>
          </p:txBody>
        </p:sp>
      </p:grpSp>
      <p:sp>
        <p:nvSpPr>
          <p:cNvPr id="73"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ea typeface="Segoe UI" pitchFamily="34" charset="0"/>
                <a:cs typeface="Segoe UI" pitchFamily="34" charset="0"/>
              </a:rPr>
              <a:t>Report</a:t>
            </a:r>
          </a:p>
        </p:txBody>
      </p:sp>
      <p:sp>
        <p:nvSpPr>
          <p:cNvPr id="74"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endParaRPr lang="en-US" sz="1600" b="1" dirty="0">
              <a:solidFill>
                <a:srgbClr val="217346"/>
              </a:solidFill>
              <a:ea typeface="Segoe UI" pitchFamily="34" charset="0"/>
              <a:cs typeface="Segoe UI" pitchFamily="34" charset="0"/>
            </a:endParaRPr>
          </a:p>
        </p:txBody>
      </p:sp>
      <p:grpSp>
        <p:nvGrpSpPr>
          <p:cNvPr id="75" name="Group 74"/>
          <p:cNvGrpSpPr/>
          <p:nvPr/>
        </p:nvGrpSpPr>
        <p:grpSpPr>
          <a:xfrm>
            <a:off x="1264851" y="3482890"/>
            <a:ext cx="292254" cy="354906"/>
            <a:chOff x="1296521" y="3253388"/>
            <a:chExt cx="292254" cy="354906"/>
          </a:xfrm>
          <a:solidFill>
            <a:srgbClr val="F2C812"/>
          </a:solidFill>
        </p:grpSpPr>
        <p:sp>
          <p:nvSpPr>
            <p:cNvPr id="76" name="Isosceles Triangle 7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Isosceles Triangle 7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Isosceles Triangle 7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9" name="Group 78"/>
          <p:cNvGrpSpPr/>
          <p:nvPr/>
        </p:nvGrpSpPr>
        <p:grpSpPr>
          <a:xfrm rot="15940603">
            <a:off x="1334576" y="2204404"/>
            <a:ext cx="292254" cy="354906"/>
            <a:chOff x="1296521" y="3253388"/>
            <a:chExt cx="292254" cy="354906"/>
          </a:xfrm>
          <a:solidFill>
            <a:srgbClr val="F2C812"/>
          </a:solidFill>
        </p:grpSpPr>
        <p:sp>
          <p:nvSpPr>
            <p:cNvPr id="80" name="Isosceles Triangle 79"/>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Isosceles Triangle 80"/>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Isosceles Triangle 81"/>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3" name="Group 82"/>
          <p:cNvGrpSpPr/>
          <p:nvPr/>
        </p:nvGrpSpPr>
        <p:grpSpPr>
          <a:xfrm rot="16043978">
            <a:off x="1317220" y="4717577"/>
            <a:ext cx="292254" cy="354906"/>
            <a:chOff x="1296521" y="3253388"/>
            <a:chExt cx="292254" cy="354906"/>
          </a:xfrm>
          <a:solidFill>
            <a:srgbClr val="F2C812"/>
          </a:solidFill>
        </p:grpSpPr>
        <p:sp>
          <p:nvSpPr>
            <p:cNvPr id="84" name="Isosceles Triangle 83"/>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Isosceles Triangle 84"/>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Isosceles Triangle 85"/>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7"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algn="ctr" defTabSz="932472" fontAlgn="base">
              <a:spcBef>
                <a:spcPct val="0"/>
              </a:spcBef>
              <a:spcAft>
                <a:spcPct val="0"/>
              </a:spcAft>
            </a:pPr>
            <a:endParaRPr lang="en-US" sz="1400" b="1" dirty="0">
              <a:solidFill>
                <a:srgbClr val="217346"/>
              </a:solidFill>
              <a:ea typeface="Segoe UI" pitchFamily="34" charset="0"/>
              <a:cs typeface="Segoe UI" pitchFamily="34" charset="0"/>
            </a:endParaRPr>
          </a:p>
        </p:txBody>
      </p:sp>
      <p:sp>
        <p:nvSpPr>
          <p:cNvPr id="88"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89" name="Rectangle 88"/>
          <p:cNvSpPr/>
          <p:nvPr/>
        </p:nvSpPr>
        <p:spPr>
          <a:xfrm>
            <a:off x="1600398" y="2677430"/>
            <a:ext cx="820353" cy="307777"/>
          </a:xfrm>
          <a:prstGeom prst="rect">
            <a:avLst/>
          </a:prstGeom>
        </p:spPr>
        <p:txBody>
          <a:bodyPr wrap="none">
            <a:spAutoFit/>
          </a:bodyPr>
          <a:lstStyle/>
          <a:p>
            <a:pPr algn="ctr"/>
            <a:r>
              <a:rPr lang="en-US" sz="1400" b="1" dirty="0">
                <a:ea typeface="Segoe UI" pitchFamily="34" charset="0"/>
                <a:cs typeface="Segoe UI" pitchFamily="34" charset="0"/>
              </a:rPr>
              <a:t>Explore</a:t>
            </a:r>
            <a:endParaRPr lang="en-US" sz="1600" dirty="0"/>
          </a:p>
        </p:txBody>
      </p:sp>
      <p:sp>
        <p:nvSpPr>
          <p:cNvPr id="90" name="Rectangle 89"/>
          <p:cNvSpPr/>
          <p:nvPr/>
        </p:nvSpPr>
        <p:spPr>
          <a:xfrm>
            <a:off x="509174" y="1475232"/>
            <a:ext cx="838756" cy="307777"/>
          </a:xfrm>
          <a:prstGeom prst="rect">
            <a:avLst/>
          </a:prstGeom>
        </p:spPr>
        <p:txBody>
          <a:bodyPr wrap="none">
            <a:spAutoFit/>
          </a:bodyPr>
          <a:lstStyle/>
          <a:p>
            <a:r>
              <a:rPr lang="en-US" sz="1400" b="1" dirty="0">
                <a:ea typeface="Segoe UI" pitchFamily="34" charset="0"/>
                <a:cs typeface="Segoe UI" pitchFamily="34" charset="0"/>
              </a:rPr>
              <a:t>Prepare</a:t>
            </a:r>
            <a:endParaRPr lang="en-US" sz="1400" dirty="0"/>
          </a:p>
        </p:txBody>
      </p:sp>
      <p:sp>
        <p:nvSpPr>
          <p:cNvPr id="91" name="Freeform 90"/>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p>
        </p:txBody>
      </p:sp>
      <p:sp>
        <p:nvSpPr>
          <p:cNvPr id="92" name="Freeform 91"/>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93" name="Freeform 92"/>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rot="2745734">
            <a:off x="363759" y="1085979"/>
            <a:ext cx="157324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rot="2745734">
            <a:off x="1207007" y="2364693"/>
            <a:ext cx="1179229" cy="162638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rot="2745734">
            <a:off x="248044" y="3819677"/>
            <a:ext cx="1626798" cy="122767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91440">
              <a:lnSpc>
                <a:spcPct val="100000"/>
              </a:lnSpc>
            </a:pPr>
            <a:r>
              <a:rPr lang="en-US" sz="2800" dirty="0">
                <a:solidFill>
                  <a:schemeClr val="tx1"/>
                </a:solidFill>
              </a:rPr>
              <a:t>Share reports, visualizations and data with a broad audience</a:t>
            </a:r>
            <a:endParaRPr lang="en-IN" sz="2800" dirty="0">
              <a:solidFill>
                <a:schemeClr val="tx1"/>
              </a:solidFill>
            </a:endParaRPr>
          </a:p>
        </p:txBody>
      </p:sp>
      <p:sp>
        <p:nvSpPr>
          <p:cNvPr id="44" name="TextBox 43"/>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r>
              <a:rPr lang="en-US" sz="2200" dirty="0">
                <a:latin typeface="Segoe UI Light"/>
              </a:rPr>
              <a:t>Power BI Desktop</a:t>
            </a:r>
          </a:p>
        </p:txBody>
      </p:sp>
      <p:pic>
        <p:nvPicPr>
          <p:cNvPr id="2" name="Picture 1"/>
          <p:cNvPicPr>
            <a:picLocks noChangeAspect="1"/>
          </p:cNvPicPr>
          <p:nvPr/>
        </p:nvPicPr>
        <p:blipFill>
          <a:blip r:embed="rId3"/>
          <a:stretch>
            <a:fillRect/>
          </a:stretch>
        </p:blipFill>
        <p:spPr>
          <a:xfrm>
            <a:off x="7669906" y="1486090"/>
            <a:ext cx="4114800" cy="1093445"/>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a:off x="7669906" y="3029560"/>
            <a:ext cx="4114800" cy="23974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335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462702" y="3756924"/>
            <a:ext cx="1078282" cy="1191995"/>
            <a:chOff x="3186958" y="3107652"/>
            <a:chExt cx="1328157" cy="1191995"/>
          </a:xfrm>
        </p:grpSpPr>
        <p:sp>
          <p:nvSpPr>
            <p:cNvPr id="244" name="Rectangle 243"/>
            <p:cNvSpPr/>
            <p:nvPr/>
          </p:nvSpPr>
          <p:spPr bwMode="auto">
            <a:xfrm>
              <a:off x="3187087" y="3107652"/>
              <a:ext cx="1328027" cy="457200"/>
            </a:xfrm>
            <a:prstGeom prst="rect">
              <a:avLst/>
            </a:prstGeom>
            <a:solidFill>
              <a:srgbClr val="F2C81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200" kern="0" dirty="0">
                  <a:latin typeface="Segoe UI Semibold" panose="020B0702040204020203" pitchFamily="34" charset="0"/>
                  <a:ea typeface="Segoe UI" pitchFamily="34" charset="0"/>
                  <a:cs typeface="Segoe UI" pitchFamily="34" charset="0"/>
                </a:rPr>
                <a:t>Push data</a:t>
              </a:r>
            </a:p>
          </p:txBody>
        </p:sp>
        <p:sp>
          <p:nvSpPr>
            <p:cNvPr id="253" name="Rectangle 252"/>
            <p:cNvSpPr/>
            <p:nvPr/>
          </p:nvSpPr>
          <p:spPr bwMode="auto">
            <a:xfrm>
              <a:off x="3186958" y="3556019"/>
              <a:ext cx="1328157" cy="7436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lnSpc>
                  <a:spcPct val="90000"/>
                </a:lnSpc>
                <a:spcBef>
                  <a:spcPct val="20000"/>
                </a:spcBef>
                <a:buSzPct val="90000"/>
                <a:defRPr/>
              </a:pPr>
              <a:r>
                <a:rPr lang="en-US" sz="1100" dirty="0">
                  <a:ln w="3175">
                    <a:noFill/>
                  </a:ln>
                  <a:gradFill>
                    <a:gsLst>
                      <a:gs pos="1250">
                        <a:schemeClr val="tx2"/>
                      </a:gs>
                      <a:gs pos="99000">
                        <a:schemeClr val="tx2"/>
                      </a:gs>
                    </a:gsLst>
                    <a:lin ang="5400000" scaled="0"/>
                  </a:gradFill>
                </a:rPr>
                <a:t>Push data directly from an application into Power BI </a:t>
              </a:r>
            </a:p>
          </p:txBody>
        </p:sp>
      </p:grpSp>
      <p:grpSp>
        <p:nvGrpSpPr>
          <p:cNvPr id="12" name="Group 11"/>
          <p:cNvGrpSpPr/>
          <p:nvPr/>
        </p:nvGrpSpPr>
        <p:grpSpPr>
          <a:xfrm>
            <a:off x="10699910" y="2998603"/>
            <a:ext cx="1156087" cy="1200178"/>
            <a:chOff x="10930691" y="3448641"/>
            <a:chExt cx="1020359" cy="1200178"/>
          </a:xfrm>
        </p:grpSpPr>
        <p:sp>
          <p:nvSpPr>
            <p:cNvPr id="237" name="Rectangle 236"/>
            <p:cNvSpPr/>
            <p:nvPr/>
          </p:nvSpPr>
          <p:spPr bwMode="auto">
            <a:xfrm>
              <a:off x="10930691" y="3448641"/>
              <a:ext cx="1012672" cy="457200"/>
            </a:xfrm>
            <a:prstGeom prst="rect">
              <a:avLst/>
            </a:prstGeom>
            <a:solidFill>
              <a:srgbClr val="F2C812"/>
            </a:solidFill>
            <a:ln w="9525" cap="flat" cmpd="sng" algn="ctr">
              <a:solidFill>
                <a:srgbClr val="EDC30D"/>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200" kern="0" dirty="0">
                  <a:latin typeface="Segoe UI Semibold" panose="020B0702040204020203" pitchFamily="34" charset="0"/>
                  <a:ea typeface="Segoe UI" pitchFamily="34" charset="0"/>
                  <a:cs typeface="Segoe UI" pitchFamily="34" charset="0"/>
                </a:rPr>
                <a:t>Integration</a:t>
              </a:r>
            </a:p>
          </p:txBody>
        </p:sp>
        <p:sp>
          <p:nvSpPr>
            <p:cNvPr id="460" name="Rectangle 459"/>
            <p:cNvSpPr/>
            <p:nvPr/>
          </p:nvSpPr>
          <p:spPr bwMode="auto">
            <a:xfrm>
              <a:off x="10938378" y="3911040"/>
              <a:ext cx="1012672" cy="73777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defRPr/>
              </a:pPr>
              <a:r>
                <a:rPr lang="en-US" sz="1100" dirty="0">
                  <a:ln w="3175">
                    <a:noFill/>
                  </a:ln>
                  <a:gradFill>
                    <a:gsLst>
                      <a:gs pos="1250">
                        <a:schemeClr val="tx2"/>
                      </a:gs>
                      <a:gs pos="99000">
                        <a:schemeClr val="tx2"/>
                      </a:gs>
                    </a:gsLst>
                    <a:lin ang="5400000" scaled="0"/>
                  </a:gradFill>
                </a:rPr>
                <a:t>Integrate Power BI into existing applications</a:t>
              </a:r>
            </a:p>
          </p:txBody>
        </p:sp>
      </p:grpSp>
      <p:grpSp>
        <p:nvGrpSpPr>
          <p:cNvPr id="13" name="Group 12"/>
          <p:cNvGrpSpPr/>
          <p:nvPr/>
        </p:nvGrpSpPr>
        <p:grpSpPr>
          <a:xfrm>
            <a:off x="6277611" y="5243723"/>
            <a:ext cx="4479525" cy="548640"/>
            <a:chOff x="5676992" y="6441234"/>
            <a:chExt cx="4479525" cy="548640"/>
          </a:xfrm>
        </p:grpSpPr>
        <p:sp>
          <p:nvSpPr>
            <p:cNvPr id="461" name="Rectangle 460"/>
            <p:cNvSpPr/>
            <p:nvPr/>
          </p:nvSpPr>
          <p:spPr bwMode="auto">
            <a:xfrm>
              <a:off x="6499952" y="6441234"/>
              <a:ext cx="3656565" cy="5486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defRPr/>
              </a:pPr>
              <a:r>
                <a:rPr lang="en-US" sz="1100" dirty="0">
                  <a:ln w="3175">
                    <a:noFill/>
                  </a:ln>
                  <a:gradFill>
                    <a:gsLst>
                      <a:gs pos="1250">
                        <a:schemeClr val="tx2"/>
                      </a:gs>
                      <a:gs pos="99000">
                        <a:schemeClr val="tx2"/>
                      </a:gs>
                    </a:gsLst>
                    <a:lin ang="5400000" scaled="0"/>
                  </a:gradFill>
                </a:rPr>
                <a:t>Enable real-time content management and monitoring so users can uncover the latest insights from device, sensor and application data</a:t>
              </a:r>
            </a:p>
          </p:txBody>
        </p:sp>
        <p:sp>
          <p:nvSpPr>
            <p:cNvPr id="236" name="Rectangle 235"/>
            <p:cNvSpPr/>
            <p:nvPr/>
          </p:nvSpPr>
          <p:spPr bwMode="auto">
            <a:xfrm>
              <a:off x="5676992" y="6441234"/>
              <a:ext cx="822960" cy="548640"/>
            </a:xfrm>
            <a:prstGeom prst="rect">
              <a:avLst/>
            </a:prstGeom>
            <a:solidFill>
              <a:srgbClr val="F2C81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200" kern="0" dirty="0">
                  <a:latin typeface="Segoe UI Semibold" panose="020B0702040204020203" pitchFamily="34" charset="0"/>
                  <a:ea typeface="Segoe UI" pitchFamily="34" charset="0"/>
                  <a:cs typeface="Segoe UI" pitchFamily="34" charset="0"/>
                </a:rPr>
                <a:t>Real-time</a:t>
              </a:r>
            </a:p>
          </p:txBody>
        </p:sp>
      </p:grpSp>
      <p:sp>
        <p:nvSpPr>
          <p:cNvPr id="65" name="Rectangle 3"/>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EDC30D"/>
              </a:solidFill>
              <a:ea typeface="Segoe UI" pitchFamily="34" charset="0"/>
              <a:cs typeface="Segoe UI" pitchFamily="34" charset="0"/>
            </a:endParaRPr>
          </a:p>
        </p:txBody>
      </p:sp>
      <p:sp>
        <p:nvSpPr>
          <p:cNvPr id="69" name="Text Placeholder 2"/>
          <p:cNvSpPr txBox="1">
            <a:spLocks/>
          </p:cNvSpPr>
          <p:nvPr/>
        </p:nvSpPr>
        <p:spPr>
          <a:xfrm>
            <a:off x="133686" y="1673229"/>
            <a:ext cx="2336559" cy="4959583"/>
          </a:xfrm>
          <a:prstGeom prst="rect">
            <a:avLst/>
          </a:prstGeom>
          <a:noFill/>
          <a:ln w="10795" cap="flat" cmpd="sng" algn="ctr">
            <a:noFill/>
            <a:prstDash val="solid"/>
          </a:ln>
        </p:spPr>
        <p:style>
          <a:lnRef idx="2">
            <a:schemeClr val="dk1"/>
          </a:lnRef>
          <a:fillRef idx="1">
            <a:schemeClr val="lt1"/>
          </a:fillRef>
          <a:effectRef idx="0">
            <a:schemeClr val="dk1"/>
          </a:effectRef>
          <a:fontRef idx="minor">
            <a:schemeClr val="dk1"/>
          </a:fontRef>
        </p:style>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dk1"/>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dk1"/>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indent="0">
              <a:lnSpc>
                <a:spcPct val="100000"/>
              </a:lnSpc>
              <a:spcBef>
                <a:spcPts val="600"/>
              </a:spcBef>
              <a:spcAft>
                <a:spcPts val="600"/>
              </a:spcAft>
              <a:buFont typeface="Arial" pitchFamily="34" charset="0"/>
              <a:buNone/>
            </a:pPr>
            <a:r>
              <a:rPr lang="en-US" sz="1800" dirty="0">
                <a:solidFill>
                  <a:srgbClr val="EDC30D"/>
                </a:solidFill>
                <a:latin typeface="+mn-lt"/>
              </a:rPr>
              <a:t>embed</a:t>
            </a:r>
          </a:p>
          <a:p>
            <a:pPr marL="0" indent="0">
              <a:lnSpc>
                <a:spcPct val="100000"/>
              </a:lnSpc>
              <a:spcBef>
                <a:spcPts val="600"/>
              </a:spcBef>
              <a:spcAft>
                <a:spcPts val="600"/>
              </a:spcAft>
              <a:buNone/>
            </a:pPr>
            <a:r>
              <a:rPr lang="en-US" sz="1800" dirty="0">
                <a:solidFill>
                  <a:srgbClr val="EDC30D"/>
                </a:solidFill>
                <a:latin typeface="+mn-lt"/>
              </a:rPr>
              <a:t>extend</a:t>
            </a:r>
          </a:p>
          <a:p>
            <a:pPr marL="0" indent="0">
              <a:lnSpc>
                <a:spcPct val="100000"/>
              </a:lnSpc>
              <a:spcBef>
                <a:spcPts val="600"/>
              </a:spcBef>
              <a:spcAft>
                <a:spcPts val="600"/>
              </a:spcAft>
              <a:buFont typeface="Arial" pitchFamily="34" charset="0"/>
              <a:buNone/>
            </a:pPr>
            <a:r>
              <a:rPr lang="en-US" sz="1800" dirty="0">
                <a:solidFill>
                  <a:srgbClr val="EDC30D"/>
                </a:solidFill>
                <a:latin typeface="+mn-lt"/>
              </a:rPr>
              <a:t>integrate</a:t>
            </a:r>
          </a:p>
          <a:p>
            <a:pPr marL="0" indent="0">
              <a:buFont typeface="Arial" pitchFamily="34" charset="0"/>
              <a:buNone/>
            </a:pPr>
            <a:endParaRPr lang="en-US" sz="1400" dirty="0">
              <a:solidFill>
                <a:srgbClr val="EDC30D"/>
              </a:solidFill>
              <a:latin typeface="+mn-lt"/>
            </a:endParaRPr>
          </a:p>
        </p:txBody>
      </p:sp>
      <p:sp>
        <p:nvSpPr>
          <p:cNvPr id="70" name="TextBox 8"/>
          <p:cNvSpPr txBox="1"/>
          <p:nvPr/>
        </p:nvSpPr>
        <p:spPr>
          <a:xfrm>
            <a:off x="-1465" y="95250"/>
            <a:ext cx="2798469" cy="1071062"/>
          </a:xfrm>
          <a:prstGeom prst="rect">
            <a:avLst/>
          </a:prstGeom>
          <a:noFill/>
        </p:spPr>
        <p:txBody>
          <a:bodyPr wrap="square" lIns="182880" tIns="146304" rIns="182880" bIns="146304" rtlCol="0">
            <a:spAutoFit/>
          </a:bodyPr>
          <a:lstStyle/>
          <a:p>
            <a:pPr>
              <a:lnSpc>
                <a:spcPct val="90000"/>
              </a:lnSpc>
              <a:spcAft>
                <a:spcPts val="600"/>
              </a:spcAft>
            </a:pPr>
            <a:r>
              <a:rPr lang="en-US" sz="2800" dirty="0">
                <a:solidFill>
                  <a:srgbClr val="F2C812"/>
                </a:solidFill>
                <a:latin typeface="+mj-lt"/>
              </a:rPr>
              <a:t>Power BI </a:t>
            </a:r>
            <a:br>
              <a:rPr lang="en-US" sz="2800" dirty="0">
                <a:solidFill>
                  <a:srgbClr val="F2C812"/>
                </a:solidFill>
                <a:latin typeface="+mj-lt"/>
              </a:rPr>
            </a:br>
            <a:r>
              <a:rPr lang="en-US" sz="2800" dirty="0">
                <a:solidFill>
                  <a:srgbClr val="F2C812"/>
                </a:solidFill>
                <a:latin typeface="+mj-lt"/>
              </a:rPr>
              <a:t>Platform</a:t>
            </a:r>
          </a:p>
        </p:txBody>
      </p:sp>
      <p:sp>
        <p:nvSpPr>
          <p:cNvPr id="251" name="Isosceles Triangle 250"/>
          <p:cNvSpPr/>
          <p:nvPr/>
        </p:nvSpPr>
        <p:spPr bwMode="auto">
          <a:xfrm rot="10800000" flipV="1">
            <a:off x="6274796" y="4229291"/>
            <a:ext cx="4479525" cy="983921"/>
          </a:xfrm>
          <a:prstGeom prst="triangle">
            <a:avLst>
              <a:gd name="adj" fmla="val 71445"/>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Isosceles Triangle 251"/>
          <p:cNvSpPr/>
          <p:nvPr/>
        </p:nvSpPr>
        <p:spPr bwMode="auto">
          <a:xfrm rot="16200000" flipH="1">
            <a:off x="9889267" y="3393311"/>
            <a:ext cx="1200178" cy="386698"/>
          </a:xfrm>
          <a:prstGeom prst="triangle">
            <a:avLst>
              <a:gd name="adj" fmla="val 38397"/>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3" name="Isosceles Triangle 372"/>
          <p:cNvSpPr/>
          <p:nvPr/>
        </p:nvSpPr>
        <p:spPr bwMode="auto">
          <a:xfrm rot="5400000">
            <a:off x="4130310" y="4184857"/>
            <a:ext cx="1192608" cy="335522"/>
          </a:xfrm>
          <a:prstGeom prst="triangle">
            <a:avLst>
              <a:gd name="adj" fmla="val 27342"/>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dirty="0"/>
              <a:t>Develop exactly what your organization needs</a:t>
            </a:r>
            <a:endParaRPr lang="en-IN" sz="3600" dirty="0">
              <a:solidFill>
                <a:schemeClr val="tx1"/>
              </a:solidFill>
            </a:endParaRPr>
          </a:p>
        </p:txBody>
      </p:sp>
      <p:grpSp>
        <p:nvGrpSpPr>
          <p:cNvPr id="48" name="Group 47"/>
          <p:cNvGrpSpPr/>
          <p:nvPr/>
        </p:nvGrpSpPr>
        <p:grpSpPr>
          <a:xfrm>
            <a:off x="3462703" y="2056253"/>
            <a:ext cx="1078282" cy="1191995"/>
            <a:chOff x="3186958" y="3107652"/>
            <a:chExt cx="1328157" cy="1191995"/>
          </a:xfrm>
        </p:grpSpPr>
        <p:sp>
          <p:nvSpPr>
            <p:cNvPr id="49" name="Rectangle 48"/>
            <p:cNvSpPr/>
            <p:nvPr/>
          </p:nvSpPr>
          <p:spPr bwMode="auto">
            <a:xfrm>
              <a:off x="3187087" y="3107652"/>
              <a:ext cx="1328027" cy="457200"/>
            </a:xfrm>
            <a:prstGeom prst="rect">
              <a:avLst/>
            </a:prstGeom>
            <a:solidFill>
              <a:srgbClr val="F2C81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200" kern="0" dirty="0">
                  <a:latin typeface="Segoe UI Semibold" panose="020B0702040204020203" pitchFamily="34" charset="0"/>
                  <a:ea typeface="Segoe UI" pitchFamily="34" charset="0"/>
                  <a:cs typeface="Segoe UI" pitchFamily="34" charset="0"/>
                </a:rPr>
                <a:t>Visuals</a:t>
              </a:r>
            </a:p>
          </p:txBody>
        </p:sp>
        <p:sp>
          <p:nvSpPr>
            <p:cNvPr id="50" name="Rectangle 49"/>
            <p:cNvSpPr/>
            <p:nvPr/>
          </p:nvSpPr>
          <p:spPr bwMode="auto">
            <a:xfrm>
              <a:off x="3186958" y="3556019"/>
              <a:ext cx="1328157" cy="7436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lnSpc>
                  <a:spcPct val="90000"/>
                </a:lnSpc>
                <a:spcBef>
                  <a:spcPct val="20000"/>
                </a:spcBef>
                <a:buSzPct val="90000"/>
                <a:defRPr/>
              </a:pPr>
              <a:r>
                <a:rPr lang="en-US" sz="1100" dirty="0">
                  <a:ln w="3175">
                    <a:noFill/>
                  </a:ln>
                  <a:gradFill>
                    <a:gsLst>
                      <a:gs pos="1250">
                        <a:schemeClr val="tx2"/>
                      </a:gs>
                      <a:gs pos="99000">
                        <a:schemeClr val="tx2"/>
                      </a:gs>
                    </a:gsLst>
                    <a:lin ang="5400000" scaled="0"/>
                  </a:gradFill>
                </a:rPr>
                <a:t>Create your own custom visuals for Power BI</a:t>
              </a:r>
            </a:p>
          </p:txBody>
        </p:sp>
      </p:grpSp>
      <p:sp>
        <p:nvSpPr>
          <p:cNvPr id="51" name="Isosceles Triangle 50"/>
          <p:cNvSpPr/>
          <p:nvPr/>
        </p:nvSpPr>
        <p:spPr bwMode="auto">
          <a:xfrm rot="5400000">
            <a:off x="4130311" y="2484186"/>
            <a:ext cx="1192608" cy="335522"/>
          </a:xfrm>
          <a:prstGeom prst="triangle">
            <a:avLst>
              <a:gd name="adj" fmla="val 90911"/>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133686" y="1150009"/>
            <a:ext cx="861986" cy="523220"/>
          </a:xfrm>
          <a:prstGeom prst="rect">
            <a:avLst/>
          </a:prstGeom>
        </p:spPr>
        <p:txBody>
          <a:bodyPr wrap="square">
            <a:spAutoFit/>
          </a:bodyPr>
          <a:lstStyle/>
          <a:p>
            <a:pPr algn="ctr" defTabSz="932597">
              <a:spcAft>
                <a:spcPts val="600"/>
              </a:spcAft>
            </a:pPr>
            <a:r>
              <a:rPr lang="en-US" sz="2800" b="1" dirty="0">
                <a:solidFill>
                  <a:srgbClr val="EDC30D"/>
                </a:solidFill>
              </a:rPr>
              <a:t>&lt;/&gt;</a:t>
            </a:r>
            <a:endParaRPr lang="en-US" sz="1050" dirty="0">
              <a:solidFill>
                <a:srgbClr val="000000"/>
              </a:solidFill>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4857632" y="1473417"/>
            <a:ext cx="5461228" cy="3121347"/>
          </a:xfrm>
          <a:prstGeom prst="rect">
            <a:avLst/>
          </a:prstGeom>
        </p:spPr>
      </p:pic>
      <p:sp>
        <p:nvSpPr>
          <p:cNvPr id="319" name="Rectangle 318"/>
          <p:cNvSpPr/>
          <p:nvPr/>
        </p:nvSpPr>
        <p:spPr bwMode="auto">
          <a:xfrm>
            <a:off x="4906567" y="1351599"/>
            <a:ext cx="5394960" cy="3243165"/>
          </a:xfrm>
          <a:prstGeom prst="rect">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207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159488" y="25246"/>
            <a:ext cx="11887200" cy="646331"/>
          </a:xfrm>
          <a:prstGeom prst="rect">
            <a:avLst/>
          </a:prstGeom>
          <a:noFill/>
        </p:spPr>
        <p:txBody>
          <a:bodyPr wrap="square" rtlCol="0">
            <a:spAutoFit/>
          </a:bodyPr>
          <a:lstStyle/>
          <a:p>
            <a:r>
              <a:rPr lang="en-US" sz="3600" dirty="0">
                <a:latin typeface="+mj-lt"/>
              </a:rPr>
              <a:t>Today, BI extends to everyone</a:t>
            </a:r>
            <a:endParaRPr lang="en-US" sz="3600" dirty="0">
              <a:latin typeface="+mj-lt"/>
              <a:cs typeface="Segoe UI" panose="020B0502040204020203" pitchFamily="34" charset="0"/>
            </a:endParaRPr>
          </a:p>
        </p:txBody>
      </p:sp>
      <p:sp>
        <p:nvSpPr>
          <p:cNvPr id="11" name="Flowchart: Document 3"/>
          <p:cNvSpPr/>
          <p:nvPr/>
        </p:nvSpPr>
        <p:spPr bwMode="auto">
          <a:xfrm flipH="1" flipV="1">
            <a:off x="0" y="1448851"/>
            <a:ext cx="12192000" cy="5849640"/>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Document 3"/>
          <p:cNvSpPr/>
          <p:nvPr/>
        </p:nvSpPr>
        <p:spPr bwMode="auto">
          <a:xfrm flipH="1" flipV="1">
            <a:off x="0" y="2965567"/>
            <a:ext cx="12192000" cy="421416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Document 3"/>
          <p:cNvSpPr/>
          <p:nvPr/>
        </p:nvSpPr>
        <p:spPr bwMode="auto">
          <a:xfrm flipH="1" flipV="1">
            <a:off x="0" y="4323238"/>
            <a:ext cx="12192000" cy="275247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p:cNvGrpSpPr/>
          <p:nvPr/>
        </p:nvGrpSpPr>
        <p:grpSpPr>
          <a:xfrm>
            <a:off x="9056781" y="1595305"/>
            <a:ext cx="2914554" cy="873806"/>
            <a:chOff x="9130727" y="1677837"/>
            <a:chExt cx="2914554" cy="873806"/>
          </a:xfrm>
          <a:solidFill>
            <a:srgbClr val="EDC30D"/>
          </a:solidFill>
        </p:grpSpPr>
        <p:sp>
          <p:nvSpPr>
            <p:cNvPr id="16" name="Freeform 13"/>
            <p:cNvSpPr>
              <a:spLocks noChangeAspect="1" noEditPoints="1"/>
            </p:cNvSpPr>
            <p:nvPr/>
          </p:nvSpPr>
          <p:spPr bwMode="auto">
            <a:xfrm>
              <a:off x="11387797" y="1748186"/>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sp>
          <p:nvSpPr>
            <p:cNvPr id="17" name="Freeform 25"/>
            <p:cNvSpPr>
              <a:spLocks noChangeAspect="1" noEditPoints="1"/>
            </p:cNvSpPr>
            <p:nvPr/>
          </p:nvSpPr>
          <p:spPr bwMode="auto">
            <a:xfrm>
              <a:off x="10640907" y="1677837"/>
              <a:ext cx="637477" cy="685800"/>
            </a:xfrm>
            <a:custGeom>
              <a:avLst/>
              <a:gdLst>
                <a:gd name="T0" fmla="*/ 106 w 287"/>
                <a:gd name="T1" fmla="*/ 17 h 309"/>
                <a:gd name="T2" fmla="*/ 147 w 287"/>
                <a:gd name="T3" fmla="*/ 115 h 309"/>
                <a:gd name="T4" fmla="*/ 107 w 287"/>
                <a:gd name="T5" fmla="*/ 99 h 309"/>
                <a:gd name="T6" fmla="*/ 195 w 287"/>
                <a:gd name="T7" fmla="*/ 238 h 309"/>
                <a:gd name="T8" fmla="*/ 207 w 287"/>
                <a:gd name="T9" fmla="*/ 218 h 309"/>
                <a:gd name="T10" fmla="*/ 226 w 287"/>
                <a:gd name="T11" fmla="*/ 216 h 309"/>
                <a:gd name="T12" fmla="*/ 243 w 287"/>
                <a:gd name="T13" fmla="*/ 180 h 309"/>
                <a:gd name="T14" fmla="*/ 241 w 287"/>
                <a:gd name="T15" fmla="*/ 177 h 309"/>
                <a:gd name="T16" fmla="*/ 229 w 287"/>
                <a:gd name="T17" fmla="*/ 191 h 309"/>
                <a:gd name="T18" fmla="*/ 217 w 287"/>
                <a:gd name="T19" fmla="*/ 203 h 309"/>
                <a:gd name="T20" fmla="*/ 208 w 287"/>
                <a:gd name="T21" fmla="*/ 200 h 309"/>
                <a:gd name="T22" fmla="*/ 198 w 287"/>
                <a:gd name="T23" fmla="*/ 191 h 309"/>
                <a:gd name="T24" fmla="*/ 204 w 287"/>
                <a:gd name="T25" fmla="*/ 175 h 309"/>
                <a:gd name="T26" fmla="*/ 217 w 287"/>
                <a:gd name="T27" fmla="*/ 172 h 309"/>
                <a:gd name="T28" fmla="*/ 211 w 287"/>
                <a:gd name="T29" fmla="*/ 157 h 309"/>
                <a:gd name="T30" fmla="*/ 191 w 287"/>
                <a:gd name="T31" fmla="*/ 166 h 309"/>
                <a:gd name="T32" fmla="*/ 189 w 287"/>
                <a:gd name="T33" fmla="*/ 203 h 309"/>
                <a:gd name="T34" fmla="*/ 159 w 287"/>
                <a:gd name="T35" fmla="*/ 250 h 309"/>
                <a:gd name="T36" fmla="*/ 144 w 287"/>
                <a:gd name="T37" fmla="*/ 250 h 309"/>
                <a:gd name="T38" fmla="*/ 128 w 287"/>
                <a:gd name="T39" fmla="*/ 288 h 309"/>
                <a:gd name="T40" fmla="*/ 140 w 287"/>
                <a:gd name="T41" fmla="*/ 287 h 309"/>
                <a:gd name="T42" fmla="*/ 142 w 287"/>
                <a:gd name="T43" fmla="*/ 272 h 309"/>
                <a:gd name="T44" fmla="*/ 163 w 287"/>
                <a:gd name="T45" fmla="*/ 264 h 309"/>
                <a:gd name="T46" fmla="*/ 171 w 287"/>
                <a:gd name="T47" fmla="*/ 279 h 309"/>
                <a:gd name="T48" fmla="*/ 164 w 287"/>
                <a:gd name="T49" fmla="*/ 292 h 309"/>
                <a:gd name="T50" fmla="*/ 154 w 287"/>
                <a:gd name="T51" fmla="*/ 297 h 309"/>
                <a:gd name="T52" fmla="*/ 158 w 287"/>
                <a:gd name="T53" fmla="*/ 309 h 309"/>
                <a:gd name="T54" fmla="*/ 183 w 287"/>
                <a:gd name="T55" fmla="*/ 292 h 309"/>
                <a:gd name="T56" fmla="*/ 187 w 287"/>
                <a:gd name="T57" fmla="*/ 274 h 309"/>
                <a:gd name="T58" fmla="*/ 189 w 287"/>
                <a:gd name="T59" fmla="*/ 134 h 309"/>
                <a:gd name="T60" fmla="*/ 122 w 287"/>
                <a:gd name="T61" fmla="*/ 134 h 309"/>
                <a:gd name="T62" fmla="*/ 109 w 287"/>
                <a:gd name="T63" fmla="*/ 134 h 309"/>
                <a:gd name="T64" fmla="*/ 0 w 287"/>
                <a:gd name="T65" fmla="*/ 292 h 309"/>
                <a:gd name="T66" fmla="*/ 83 w 287"/>
                <a:gd name="T67" fmla="*/ 221 h 309"/>
                <a:gd name="T68" fmla="*/ 119 w 287"/>
                <a:gd name="T69" fmla="*/ 290 h 309"/>
                <a:gd name="T70" fmla="*/ 121 w 287"/>
                <a:gd name="T71" fmla="*/ 261 h 309"/>
                <a:gd name="T72" fmla="*/ 145 w 287"/>
                <a:gd name="T73" fmla="*/ 241 h 309"/>
                <a:gd name="T74" fmla="*/ 181 w 287"/>
                <a:gd name="T75" fmla="*/ 205 h 309"/>
                <a:gd name="T76" fmla="*/ 176 w 287"/>
                <a:gd name="T77" fmla="*/ 194 h 309"/>
                <a:gd name="T78" fmla="*/ 175 w 287"/>
                <a:gd name="T79" fmla="*/ 187 h 309"/>
                <a:gd name="T80" fmla="*/ 207 w 287"/>
                <a:gd name="T81" fmla="*/ 150 h 309"/>
                <a:gd name="T82" fmla="*/ 211 w 287"/>
                <a:gd name="T83" fmla="*/ 149 h 309"/>
                <a:gd name="T84" fmla="*/ 222 w 287"/>
                <a:gd name="T85" fmla="*/ 156 h 309"/>
                <a:gd name="T86" fmla="*/ 225 w 287"/>
                <a:gd name="T87" fmla="*/ 173 h 309"/>
                <a:gd name="T88" fmla="*/ 241 w 287"/>
                <a:gd name="T89" fmla="*/ 169 h 309"/>
                <a:gd name="T90" fmla="*/ 251 w 287"/>
                <a:gd name="T91" fmla="*/ 178 h 309"/>
                <a:gd name="T92" fmla="*/ 254 w 287"/>
                <a:gd name="T93" fmla="*/ 199 h 309"/>
                <a:gd name="T94" fmla="*/ 250 w 287"/>
                <a:gd name="T95" fmla="*/ 204 h 309"/>
                <a:gd name="T96" fmla="*/ 225 w 287"/>
                <a:gd name="T97" fmla="*/ 226 h 309"/>
                <a:gd name="T98" fmla="*/ 220 w 287"/>
                <a:gd name="T99" fmla="*/ 226 h 309"/>
                <a:gd name="T100" fmla="*/ 255 w 287"/>
                <a:gd name="T101" fmla="*/ 184 h 309"/>
                <a:gd name="T102" fmla="*/ 194 w 287"/>
                <a:gd name="T103" fmla="*/ 270 h 309"/>
                <a:gd name="T104" fmla="*/ 195 w 287"/>
                <a:gd name="T105" fmla="*/ 277 h 309"/>
                <a:gd name="T106" fmla="*/ 191 w 287"/>
                <a:gd name="T107" fmla="*/ 292 h 309"/>
                <a:gd name="T108" fmla="*/ 188 w 287"/>
                <a:gd name="T109" fmla="*/ 26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7" h="309">
                  <a:moveTo>
                    <a:pt x="107" y="99"/>
                  </a:moveTo>
                  <a:cubicBezTo>
                    <a:pt x="96" y="88"/>
                    <a:pt x="90" y="74"/>
                    <a:pt x="90" y="58"/>
                  </a:cubicBezTo>
                  <a:cubicBezTo>
                    <a:pt x="90" y="43"/>
                    <a:pt x="95" y="28"/>
                    <a:pt x="106" y="17"/>
                  </a:cubicBezTo>
                  <a:cubicBezTo>
                    <a:pt x="117" y="6"/>
                    <a:pt x="131" y="0"/>
                    <a:pt x="146" y="0"/>
                  </a:cubicBezTo>
                  <a:cubicBezTo>
                    <a:pt x="177" y="0"/>
                    <a:pt x="202" y="26"/>
                    <a:pt x="202" y="57"/>
                  </a:cubicBezTo>
                  <a:cubicBezTo>
                    <a:pt x="203" y="89"/>
                    <a:pt x="178" y="115"/>
                    <a:pt x="147" y="115"/>
                  </a:cubicBezTo>
                  <a:cubicBezTo>
                    <a:pt x="147" y="115"/>
                    <a:pt x="147" y="115"/>
                    <a:pt x="147" y="115"/>
                  </a:cubicBezTo>
                  <a:cubicBezTo>
                    <a:pt x="146" y="115"/>
                    <a:pt x="146" y="115"/>
                    <a:pt x="146" y="115"/>
                  </a:cubicBezTo>
                  <a:cubicBezTo>
                    <a:pt x="131" y="115"/>
                    <a:pt x="117" y="110"/>
                    <a:pt x="107" y="99"/>
                  </a:cubicBezTo>
                  <a:close/>
                  <a:moveTo>
                    <a:pt x="180" y="264"/>
                  </a:moveTo>
                  <a:cubicBezTo>
                    <a:pt x="180" y="264"/>
                    <a:pt x="179" y="262"/>
                    <a:pt x="180" y="260"/>
                  </a:cubicBezTo>
                  <a:cubicBezTo>
                    <a:pt x="186" y="251"/>
                    <a:pt x="191" y="244"/>
                    <a:pt x="195" y="238"/>
                  </a:cubicBezTo>
                  <a:cubicBezTo>
                    <a:pt x="205" y="221"/>
                    <a:pt x="207" y="219"/>
                    <a:pt x="207" y="219"/>
                  </a:cubicBezTo>
                  <a:cubicBezTo>
                    <a:pt x="207" y="218"/>
                    <a:pt x="207" y="218"/>
                    <a:pt x="207" y="218"/>
                  </a:cubicBezTo>
                  <a:cubicBezTo>
                    <a:pt x="207" y="218"/>
                    <a:pt x="207" y="218"/>
                    <a:pt x="207" y="218"/>
                  </a:cubicBezTo>
                  <a:cubicBezTo>
                    <a:pt x="209" y="217"/>
                    <a:pt x="210" y="216"/>
                    <a:pt x="210" y="216"/>
                  </a:cubicBezTo>
                  <a:cubicBezTo>
                    <a:pt x="224" y="218"/>
                    <a:pt x="224" y="218"/>
                    <a:pt x="224" y="218"/>
                  </a:cubicBezTo>
                  <a:cubicBezTo>
                    <a:pt x="224" y="218"/>
                    <a:pt x="225" y="218"/>
                    <a:pt x="226" y="216"/>
                  </a:cubicBezTo>
                  <a:cubicBezTo>
                    <a:pt x="244" y="199"/>
                    <a:pt x="244" y="199"/>
                    <a:pt x="244" y="199"/>
                  </a:cubicBezTo>
                  <a:cubicBezTo>
                    <a:pt x="245" y="197"/>
                    <a:pt x="245" y="197"/>
                    <a:pt x="245" y="197"/>
                  </a:cubicBezTo>
                  <a:cubicBezTo>
                    <a:pt x="243" y="180"/>
                    <a:pt x="243" y="180"/>
                    <a:pt x="243" y="180"/>
                  </a:cubicBezTo>
                  <a:cubicBezTo>
                    <a:pt x="243" y="178"/>
                    <a:pt x="243" y="178"/>
                    <a:pt x="243" y="178"/>
                  </a:cubicBezTo>
                  <a:cubicBezTo>
                    <a:pt x="243" y="178"/>
                    <a:pt x="242" y="177"/>
                    <a:pt x="241" y="177"/>
                  </a:cubicBezTo>
                  <a:cubicBezTo>
                    <a:pt x="241" y="177"/>
                    <a:pt x="241" y="177"/>
                    <a:pt x="241" y="177"/>
                  </a:cubicBezTo>
                  <a:cubicBezTo>
                    <a:pt x="230" y="179"/>
                    <a:pt x="230" y="179"/>
                    <a:pt x="230" y="179"/>
                  </a:cubicBezTo>
                  <a:cubicBezTo>
                    <a:pt x="228" y="179"/>
                    <a:pt x="229" y="181"/>
                    <a:pt x="229" y="183"/>
                  </a:cubicBezTo>
                  <a:cubicBezTo>
                    <a:pt x="229" y="191"/>
                    <a:pt x="229" y="191"/>
                    <a:pt x="229" y="191"/>
                  </a:cubicBezTo>
                  <a:cubicBezTo>
                    <a:pt x="229" y="192"/>
                    <a:pt x="228" y="194"/>
                    <a:pt x="228" y="194"/>
                  </a:cubicBezTo>
                  <a:cubicBezTo>
                    <a:pt x="220" y="203"/>
                    <a:pt x="220" y="203"/>
                    <a:pt x="220" y="203"/>
                  </a:cubicBezTo>
                  <a:cubicBezTo>
                    <a:pt x="220" y="203"/>
                    <a:pt x="219" y="203"/>
                    <a:pt x="217" y="203"/>
                  </a:cubicBezTo>
                  <a:cubicBezTo>
                    <a:pt x="212" y="203"/>
                    <a:pt x="212" y="203"/>
                    <a:pt x="212" y="203"/>
                  </a:cubicBezTo>
                  <a:cubicBezTo>
                    <a:pt x="212" y="203"/>
                    <a:pt x="212" y="203"/>
                    <a:pt x="211" y="203"/>
                  </a:cubicBezTo>
                  <a:cubicBezTo>
                    <a:pt x="210" y="203"/>
                    <a:pt x="209" y="202"/>
                    <a:pt x="208" y="200"/>
                  </a:cubicBezTo>
                  <a:cubicBezTo>
                    <a:pt x="205" y="199"/>
                    <a:pt x="205" y="199"/>
                    <a:pt x="205" y="199"/>
                  </a:cubicBezTo>
                  <a:cubicBezTo>
                    <a:pt x="203" y="198"/>
                    <a:pt x="203" y="197"/>
                    <a:pt x="201" y="195"/>
                  </a:cubicBezTo>
                  <a:cubicBezTo>
                    <a:pt x="198" y="191"/>
                    <a:pt x="198" y="191"/>
                    <a:pt x="198" y="191"/>
                  </a:cubicBezTo>
                  <a:cubicBezTo>
                    <a:pt x="198" y="191"/>
                    <a:pt x="198" y="189"/>
                    <a:pt x="199" y="188"/>
                  </a:cubicBezTo>
                  <a:cubicBezTo>
                    <a:pt x="202" y="179"/>
                    <a:pt x="202" y="179"/>
                    <a:pt x="202" y="179"/>
                  </a:cubicBezTo>
                  <a:cubicBezTo>
                    <a:pt x="202" y="177"/>
                    <a:pt x="203" y="175"/>
                    <a:pt x="204" y="175"/>
                  </a:cubicBezTo>
                  <a:cubicBezTo>
                    <a:pt x="214" y="173"/>
                    <a:pt x="214" y="173"/>
                    <a:pt x="214" y="173"/>
                  </a:cubicBezTo>
                  <a:cubicBezTo>
                    <a:pt x="215" y="172"/>
                    <a:pt x="215" y="172"/>
                    <a:pt x="215" y="172"/>
                  </a:cubicBezTo>
                  <a:cubicBezTo>
                    <a:pt x="215" y="172"/>
                    <a:pt x="215" y="172"/>
                    <a:pt x="217" y="172"/>
                  </a:cubicBezTo>
                  <a:cubicBezTo>
                    <a:pt x="217" y="172"/>
                    <a:pt x="216" y="171"/>
                    <a:pt x="216" y="169"/>
                  </a:cubicBezTo>
                  <a:cubicBezTo>
                    <a:pt x="214" y="158"/>
                    <a:pt x="214" y="158"/>
                    <a:pt x="214" y="158"/>
                  </a:cubicBezTo>
                  <a:cubicBezTo>
                    <a:pt x="214" y="158"/>
                    <a:pt x="212" y="157"/>
                    <a:pt x="211" y="157"/>
                  </a:cubicBezTo>
                  <a:cubicBezTo>
                    <a:pt x="211" y="157"/>
                    <a:pt x="210" y="157"/>
                    <a:pt x="210" y="157"/>
                  </a:cubicBezTo>
                  <a:cubicBezTo>
                    <a:pt x="194" y="164"/>
                    <a:pt x="194" y="164"/>
                    <a:pt x="194" y="164"/>
                  </a:cubicBezTo>
                  <a:cubicBezTo>
                    <a:pt x="192" y="164"/>
                    <a:pt x="191" y="165"/>
                    <a:pt x="191" y="166"/>
                  </a:cubicBezTo>
                  <a:cubicBezTo>
                    <a:pt x="183" y="189"/>
                    <a:pt x="183" y="189"/>
                    <a:pt x="183" y="189"/>
                  </a:cubicBezTo>
                  <a:cubicBezTo>
                    <a:pt x="183" y="189"/>
                    <a:pt x="183" y="191"/>
                    <a:pt x="184" y="193"/>
                  </a:cubicBezTo>
                  <a:cubicBezTo>
                    <a:pt x="189" y="203"/>
                    <a:pt x="189" y="203"/>
                    <a:pt x="189" y="203"/>
                  </a:cubicBezTo>
                  <a:cubicBezTo>
                    <a:pt x="191" y="204"/>
                    <a:pt x="190" y="206"/>
                    <a:pt x="190" y="206"/>
                  </a:cubicBezTo>
                  <a:cubicBezTo>
                    <a:pt x="162" y="250"/>
                    <a:pt x="162" y="250"/>
                    <a:pt x="162" y="250"/>
                  </a:cubicBezTo>
                  <a:cubicBezTo>
                    <a:pt x="162" y="250"/>
                    <a:pt x="160" y="250"/>
                    <a:pt x="159" y="250"/>
                  </a:cubicBezTo>
                  <a:cubicBezTo>
                    <a:pt x="147" y="250"/>
                    <a:pt x="147" y="250"/>
                    <a:pt x="147" y="250"/>
                  </a:cubicBezTo>
                  <a:cubicBezTo>
                    <a:pt x="146" y="249"/>
                    <a:pt x="145" y="249"/>
                    <a:pt x="145" y="249"/>
                  </a:cubicBezTo>
                  <a:cubicBezTo>
                    <a:pt x="144" y="249"/>
                    <a:pt x="144" y="249"/>
                    <a:pt x="144" y="250"/>
                  </a:cubicBezTo>
                  <a:cubicBezTo>
                    <a:pt x="126" y="267"/>
                    <a:pt x="126" y="267"/>
                    <a:pt x="126" y="267"/>
                  </a:cubicBezTo>
                  <a:cubicBezTo>
                    <a:pt x="125" y="268"/>
                    <a:pt x="125" y="269"/>
                    <a:pt x="125" y="271"/>
                  </a:cubicBezTo>
                  <a:cubicBezTo>
                    <a:pt x="128" y="288"/>
                    <a:pt x="128" y="288"/>
                    <a:pt x="128" y="288"/>
                  </a:cubicBezTo>
                  <a:cubicBezTo>
                    <a:pt x="126" y="289"/>
                    <a:pt x="127" y="290"/>
                    <a:pt x="129" y="290"/>
                  </a:cubicBezTo>
                  <a:cubicBezTo>
                    <a:pt x="129" y="290"/>
                    <a:pt x="129" y="290"/>
                    <a:pt x="129" y="290"/>
                  </a:cubicBezTo>
                  <a:cubicBezTo>
                    <a:pt x="140" y="287"/>
                    <a:pt x="140" y="287"/>
                    <a:pt x="140" y="287"/>
                  </a:cubicBezTo>
                  <a:cubicBezTo>
                    <a:pt x="142" y="287"/>
                    <a:pt x="142" y="285"/>
                    <a:pt x="142" y="285"/>
                  </a:cubicBezTo>
                  <a:cubicBezTo>
                    <a:pt x="141" y="275"/>
                    <a:pt x="141" y="275"/>
                    <a:pt x="141" y="275"/>
                  </a:cubicBezTo>
                  <a:cubicBezTo>
                    <a:pt x="141" y="274"/>
                    <a:pt x="140" y="272"/>
                    <a:pt x="142" y="272"/>
                  </a:cubicBezTo>
                  <a:cubicBezTo>
                    <a:pt x="149" y="266"/>
                    <a:pt x="149" y="266"/>
                    <a:pt x="149" y="266"/>
                  </a:cubicBezTo>
                  <a:cubicBezTo>
                    <a:pt x="150" y="264"/>
                    <a:pt x="152" y="263"/>
                    <a:pt x="153" y="263"/>
                  </a:cubicBezTo>
                  <a:cubicBezTo>
                    <a:pt x="163" y="264"/>
                    <a:pt x="163" y="264"/>
                    <a:pt x="163" y="264"/>
                  </a:cubicBezTo>
                  <a:cubicBezTo>
                    <a:pt x="164" y="266"/>
                    <a:pt x="165" y="265"/>
                    <a:pt x="165" y="267"/>
                  </a:cubicBezTo>
                  <a:cubicBezTo>
                    <a:pt x="171" y="276"/>
                    <a:pt x="171" y="276"/>
                    <a:pt x="171" y="276"/>
                  </a:cubicBezTo>
                  <a:cubicBezTo>
                    <a:pt x="173" y="277"/>
                    <a:pt x="171" y="279"/>
                    <a:pt x="171" y="279"/>
                  </a:cubicBezTo>
                  <a:cubicBezTo>
                    <a:pt x="169" y="289"/>
                    <a:pt x="169" y="289"/>
                    <a:pt x="169" y="289"/>
                  </a:cubicBezTo>
                  <a:cubicBezTo>
                    <a:pt x="167" y="289"/>
                    <a:pt x="167" y="291"/>
                    <a:pt x="166" y="291"/>
                  </a:cubicBezTo>
                  <a:cubicBezTo>
                    <a:pt x="165" y="292"/>
                    <a:pt x="165" y="292"/>
                    <a:pt x="164" y="292"/>
                  </a:cubicBezTo>
                  <a:cubicBezTo>
                    <a:pt x="157" y="295"/>
                    <a:pt x="157" y="295"/>
                    <a:pt x="157" y="295"/>
                  </a:cubicBezTo>
                  <a:cubicBezTo>
                    <a:pt x="155" y="295"/>
                    <a:pt x="154" y="296"/>
                    <a:pt x="154" y="296"/>
                  </a:cubicBezTo>
                  <a:cubicBezTo>
                    <a:pt x="154" y="296"/>
                    <a:pt x="154" y="296"/>
                    <a:pt x="154" y="297"/>
                  </a:cubicBezTo>
                  <a:cubicBezTo>
                    <a:pt x="156" y="308"/>
                    <a:pt x="156" y="308"/>
                    <a:pt x="156" y="308"/>
                  </a:cubicBezTo>
                  <a:cubicBezTo>
                    <a:pt x="157" y="309"/>
                    <a:pt x="157" y="309"/>
                    <a:pt x="158" y="309"/>
                  </a:cubicBezTo>
                  <a:cubicBezTo>
                    <a:pt x="158" y="309"/>
                    <a:pt x="158" y="309"/>
                    <a:pt x="158" y="309"/>
                  </a:cubicBezTo>
                  <a:cubicBezTo>
                    <a:pt x="177" y="304"/>
                    <a:pt x="177" y="304"/>
                    <a:pt x="177" y="304"/>
                  </a:cubicBezTo>
                  <a:cubicBezTo>
                    <a:pt x="177" y="304"/>
                    <a:pt x="178" y="302"/>
                    <a:pt x="180" y="302"/>
                  </a:cubicBezTo>
                  <a:cubicBezTo>
                    <a:pt x="181" y="298"/>
                    <a:pt x="182" y="295"/>
                    <a:pt x="183" y="292"/>
                  </a:cubicBezTo>
                  <a:cubicBezTo>
                    <a:pt x="187" y="280"/>
                    <a:pt x="188" y="279"/>
                    <a:pt x="188" y="278"/>
                  </a:cubicBezTo>
                  <a:cubicBezTo>
                    <a:pt x="188" y="278"/>
                    <a:pt x="188" y="278"/>
                    <a:pt x="188" y="278"/>
                  </a:cubicBezTo>
                  <a:cubicBezTo>
                    <a:pt x="187" y="277"/>
                    <a:pt x="187" y="275"/>
                    <a:pt x="187" y="274"/>
                  </a:cubicBezTo>
                  <a:cubicBezTo>
                    <a:pt x="180" y="264"/>
                    <a:pt x="180" y="264"/>
                    <a:pt x="180" y="264"/>
                  </a:cubicBezTo>
                  <a:close/>
                  <a:moveTo>
                    <a:pt x="255" y="184"/>
                  </a:moveTo>
                  <a:cubicBezTo>
                    <a:pt x="249" y="167"/>
                    <a:pt x="227" y="135"/>
                    <a:pt x="189" y="134"/>
                  </a:cubicBezTo>
                  <a:cubicBezTo>
                    <a:pt x="172" y="134"/>
                    <a:pt x="172" y="134"/>
                    <a:pt x="172" y="134"/>
                  </a:cubicBezTo>
                  <a:cubicBezTo>
                    <a:pt x="172" y="134"/>
                    <a:pt x="172" y="134"/>
                    <a:pt x="172" y="134"/>
                  </a:cubicBezTo>
                  <a:cubicBezTo>
                    <a:pt x="122" y="134"/>
                    <a:pt x="122" y="134"/>
                    <a:pt x="122" y="134"/>
                  </a:cubicBezTo>
                  <a:cubicBezTo>
                    <a:pt x="122" y="134"/>
                    <a:pt x="122" y="134"/>
                    <a:pt x="122" y="134"/>
                  </a:cubicBezTo>
                  <a:cubicBezTo>
                    <a:pt x="111" y="134"/>
                    <a:pt x="111" y="134"/>
                    <a:pt x="111" y="134"/>
                  </a:cubicBezTo>
                  <a:cubicBezTo>
                    <a:pt x="109" y="134"/>
                    <a:pt x="109" y="134"/>
                    <a:pt x="109" y="134"/>
                  </a:cubicBezTo>
                  <a:cubicBezTo>
                    <a:pt x="100" y="134"/>
                    <a:pt x="100" y="134"/>
                    <a:pt x="100" y="134"/>
                  </a:cubicBezTo>
                  <a:cubicBezTo>
                    <a:pt x="61" y="135"/>
                    <a:pt x="38" y="167"/>
                    <a:pt x="33" y="185"/>
                  </a:cubicBezTo>
                  <a:cubicBezTo>
                    <a:pt x="0" y="292"/>
                    <a:pt x="0" y="292"/>
                    <a:pt x="0" y="292"/>
                  </a:cubicBezTo>
                  <a:cubicBezTo>
                    <a:pt x="48" y="292"/>
                    <a:pt x="48" y="292"/>
                    <a:pt x="48" y="292"/>
                  </a:cubicBezTo>
                  <a:cubicBezTo>
                    <a:pt x="69" y="221"/>
                    <a:pt x="69" y="221"/>
                    <a:pt x="69" y="221"/>
                  </a:cubicBezTo>
                  <a:cubicBezTo>
                    <a:pt x="83" y="221"/>
                    <a:pt x="83" y="221"/>
                    <a:pt x="83" y="221"/>
                  </a:cubicBezTo>
                  <a:cubicBezTo>
                    <a:pt x="63" y="292"/>
                    <a:pt x="63" y="292"/>
                    <a:pt x="63" y="292"/>
                  </a:cubicBezTo>
                  <a:cubicBezTo>
                    <a:pt x="120" y="292"/>
                    <a:pt x="120" y="292"/>
                    <a:pt x="120" y="292"/>
                  </a:cubicBezTo>
                  <a:cubicBezTo>
                    <a:pt x="119" y="291"/>
                    <a:pt x="119" y="291"/>
                    <a:pt x="119" y="290"/>
                  </a:cubicBezTo>
                  <a:cubicBezTo>
                    <a:pt x="119" y="289"/>
                    <a:pt x="119" y="287"/>
                    <a:pt x="119" y="286"/>
                  </a:cubicBezTo>
                  <a:cubicBezTo>
                    <a:pt x="117" y="272"/>
                    <a:pt x="117" y="272"/>
                    <a:pt x="117" y="272"/>
                  </a:cubicBezTo>
                  <a:cubicBezTo>
                    <a:pt x="116" y="265"/>
                    <a:pt x="119" y="262"/>
                    <a:pt x="121" y="261"/>
                  </a:cubicBezTo>
                  <a:cubicBezTo>
                    <a:pt x="137" y="246"/>
                    <a:pt x="137" y="246"/>
                    <a:pt x="137" y="246"/>
                  </a:cubicBezTo>
                  <a:cubicBezTo>
                    <a:pt x="137" y="246"/>
                    <a:pt x="137" y="245"/>
                    <a:pt x="138" y="244"/>
                  </a:cubicBezTo>
                  <a:cubicBezTo>
                    <a:pt x="139" y="242"/>
                    <a:pt x="142" y="241"/>
                    <a:pt x="145" y="241"/>
                  </a:cubicBezTo>
                  <a:cubicBezTo>
                    <a:pt x="146" y="241"/>
                    <a:pt x="148" y="241"/>
                    <a:pt x="149" y="242"/>
                  </a:cubicBezTo>
                  <a:cubicBezTo>
                    <a:pt x="157" y="242"/>
                    <a:pt x="157" y="242"/>
                    <a:pt x="157" y="242"/>
                  </a:cubicBezTo>
                  <a:cubicBezTo>
                    <a:pt x="181" y="205"/>
                    <a:pt x="181" y="205"/>
                    <a:pt x="181" y="205"/>
                  </a:cubicBezTo>
                  <a:cubicBezTo>
                    <a:pt x="177" y="196"/>
                    <a:pt x="177" y="196"/>
                    <a:pt x="177" y="196"/>
                  </a:cubicBezTo>
                  <a:cubicBezTo>
                    <a:pt x="176" y="195"/>
                    <a:pt x="176" y="195"/>
                    <a:pt x="176" y="195"/>
                  </a:cubicBezTo>
                  <a:cubicBezTo>
                    <a:pt x="176" y="194"/>
                    <a:pt x="176" y="194"/>
                    <a:pt x="176" y="194"/>
                  </a:cubicBezTo>
                  <a:cubicBezTo>
                    <a:pt x="175" y="191"/>
                    <a:pt x="175" y="191"/>
                    <a:pt x="175" y="191"/>
                  </a:cubicBezTo>
                  <a:cubicBezTo>
                    <a:pt x="175" y="189"/>
                    <a:pt x="175" y="189"/>
                    <a:pt x="175" y="189"/>
                  </a:cubicBezTo>
                  <a:cubicBezTo>
                    <a:pt x="175" y="187"/>
                    <a:pt x="175" y="187"/>
                    <a:pt x="175" y="187"/>
                  </a:cubicBezTo>
                  <a:cubicBezTo>
                    <a:pt x="183" y="165"/>
                    <a:pt x="183" y="165"/>
                    <a:pt x="183" y="165"/>
                  </a:cubicBezTo>
                  <a:cubicBezTo>
                    <a:pt x="183" y="162"/>
                    <a:pt x="185" y="158"/>
                    <a:pt x="191" y="156"/>
                  </a:cubicBezTo>
                  <a:cubicBezTo>
                    <a:pt x="207" y="150"/>
                    <a:pt x="207" y="150"/>
                    <a:pt x="207" y="150"/>
                  </a:cubicBezTo>
                  <a:cubicBezTo>
                    <a:pt x="208" y="150"/>
                    <a:pt x="208" y="150"/>
                    <a:pt x="208" y="150"/>
                  </a:cubicBezTo>
                  <a:cubicBezTo>
                    <a:pt x="209" y="149"/>
                    <a:pt x="209" y="149"/>
                    <a:pt x="209" y="149"/>
                  </a:cubicBezTo>
                  <a:cubicBezTo>
                    <a:pt x="209" y="149"/>
                    <a:pt x="210" y="149"/>
                    <a:pt x="211" y="149"/>
                  </a:cubicBezTo>
                  <a:cubicBezTo>
                    <a:pt x="214" y="149"/>
                    <a:pt x="217" y="151"/>
                    <a:pt x="218" y="151"/>
                  </a:cubicBezTo>
                  <a:cubicBezTo>
                    <a:pt x="221" y="153"/>
                    <a:pt x="221" y="153"/>
                    <a:pt x="221" y="153"/>
                  </a:cubicBezTo>
                  <a:cubicBezTo>
                    <a:pt x="222" y="156"/>
                    <a:pt x="222" y="156"/>
                    <a:pt x="222" y="156"/>
                  </a:cubicBezTo>
                  <a:cubicBezTo>
                    <a:pt x="224" y="167"/>
                    <a:pt x="224" y="167"/>
                    <a:pt x="224" y="167"/>
                  </a:cubicBezTo>
                  <a:cubicBezTo>
                    <a:pt x="225" y="170"/>
                    <a:pt x="225" y="170"/>
                    <a:pt x="225" y="170"/>
                  </a:cubicBezTo>
                  <a:cubicBezTo>
                    <a:pt x="225" y="173"/>
                    <a:pt x="225" y="173"/>
                    <a:pt x="225" y="173"/>
                  </a:cubicBezTo>
                  <a:cubicBezTo>
                    <a:pt x="227" y="172"/>
                    <a:pt x="228" y="171"/>
                    <a:pt x="228" y="171"/>
                  </a:cubicBezTo>
                  <a:cubicBezTo>
                    <a:pt x="239" y="169"/>
                    <a:pt x="239" y="169"/>
                    <a:pt x="239" y="169"/>
                  </a:cubicBezTo>
                  <a:cubicBezTo>
                    <a:pt x="240" y="169"/>
                    <a:pt x="240" y="169"/>
                    <a:pt x="241" y="169"/>
                  </a:cubicBezTo>
                  <a:cubicBezTo>
                    <a:pt x="246" y="169"/>
                    <a:pt x="250" y="172"/>
                    <a:pt x="250" y="176"/>
                  </a:cubicBezTo>
                  <a:cubicBezTo>
                    <a:pt x="251" y="178"/>
                    <a:pt x="251" y="178"/>
                    <a:pt x="251" y="178"/>
                  </a:cubicBezTo>
                  <a:cubicBezTo>
                    <a:pt x="251" y="178"/>
                    <a:pt x="251" y="178"/>
                    <a:pt x="251" y="178"/>
                  </a:cubicBezTo>
                  <a:cubicBezTo>
                    <a:pt x="251" y="179"/>
                    <a:pt x="251" y="179"/>
                    <a:pt x="251" y="179"/>
                  </a:cubicBezTo>
                  <a:cubicBezTo>
                    <a:pt x="253" y="196"/>
                    <a:pt x="253" y="196"/>
                    <a:pt x="253" y="196"/>
                  </a:cubicBezTo>
                  <a:cubicBezTo>
                    <a:pt x="254" y="199"/>
                    <a:pt x="254" y="199"/>
                    <a:pt x="254" y="199"/>
                  </a:cubicBezTo>
                  <a:cubicBezTo>
                    <a:pt x="252" y="201"/>
                    <a:pt x="252" y="201"/>
                    <a:pt x="252" y="201"/>
                  </a:cubicBezTo>
                  <a:cubicBezTo>
                    <a:pt x="251" y="203"/>
                    <a:pt x="251" y="203"/>
                    <a:pt x="251" y="203"/>
                  </a:cubicBezTo>
                  <a:cubicBezTo>
                    <a:pt x="250" y="204"/>
                    <a:pt x="250" y="204"/>
                    <a:pt x="250" y="204"/>
                  </a:cubicBezTo>
                  <a:cubicBezTo>
                    <a:pt x="250" y="205"/>
                    <a:pt x="250" y="205"/>
                    <a:pt x="250" y="205"/>
                  </a:cubicBezTo>
                  <a:cubicBezTo>
                    <a:pt x="232" y="221"/>
                    <a:pt x="232" y="221"/>
                    <a:pt x="232" y="221"/>
                  </a:cubicBezTo>
                  <a:cubicBezTo>
                    <a:pt x="230" y="225"/>
                    <a:pt x="226" y="226"/>
                    <a:pt x="225" y="226"/>
                  </a:cubicBezTo>
                  <a:cubicBezTo>
                    <a:pt x="224" y="226"/>
                    <a:pt x="224" y="226"/>
                    <a:pt x="224" y="226"/>
                  </a:cubicBezTo>
                  <a:cubicBezTo>
                    <a:pt x="222" y="226"/>
                    <a:pt x="222" y="226"/>
                    <a:pt x="222" y="226"/>
                  </a:cubicBezTo>
                  <a:cubicBezTo>
                    <a:pt x="220" y="226"/>
                    <a:pt x="220" y="226"/>
                    <a:pt x="220" y="226"/>
                  </a:cubicBezTo>
                  <a:cubicBezTo>
                    <a:pt x="240" y="292"/>
                    <a:pt x="240" y="292"/>
                    <a:pt x="240" y="292"/>
                  </a:cubicBezTo>
                  <a:cubicBezTo>
                    <a:pt x="287" y="292"/>
                    <a:pt x="287" y="292"/>
                    <a:pt x="287" y="292"/>
                  </a:cubicBezTo>
                  <a:lnTo>
                    <a:pt x="255" y="184"/>
                  </a:lnTo>
                  <a:close/>
                  <a:moveTo>
                    <a:pt x="188" y="263"/>
                  </a:moveTo>
                  <a:cubicBezTo>
                    <a:pt x="193" y="269"/>
                    <a:pt x="193" y="269"/>
                    <a:pt x="193" y="269"/>
                  </a:cubicBezTo>
                  <a:cubicBezTo>
                    <a:pt x="194" y="270"/>
                    <a:pt x="194" y="270"/>
                    <a:pt x="194" y="270"/>
                  </a:cubicBezTo>
                  <a:cubicBezTo>
                    <a:pt x="194" y="272"/>
                    <a:pt x="194" y="272"/>
                    <a:pt x="194" y="272"/>
                  </a:cubicBezTo>
                  <a:cubicBezTo>
                    <a:pt x="195" y="275"/>
                    <a:pt x="195" y="275"/>
                    <a:pt x="195" y="275"/>
                  </a:cubicBezTo>
                  <a:cubicBezTo>
                    <a:pt x="195" y="277"/>
                    <a:pt x="195" y="277"/>
                    <a:pt x="195" y="277"/>
                  </a:cubicBezTo>
                  <a:cubicBezTo>
                    <a:pt x="196" y="279"/>
                    <a:pt x="196" y="279"/>
                    <a:pt x="196" y="279"/>
                  </a:cubicBezTo>
                  <a:cubicBezTo>
                    <a:pt x="195" y="281"/>
                    <a:pt x="195" y="281"/>
                    <a:pt x="195" y="281"/>
                  </a:cubicBezTo>
                  <a:cubicBezTo>
                    <a:pt x="191" y="292"/>
                    <a:pt x="191" y="292"/>
                    <a:pt x="191" y="292"/>
                  </a:cubicBezTo>
                  <a:cubicBezTo>
                    <a:pt x="225" y="292"/>
                    <a:pt x="225" y="292"/>
                    <a:pt x="225" y="292"/>
                  </a:cubicBezTo>
                  <a:cubicBezTo>
                    <a:pt x="208" y="233"/>
                    <a:pt x="208" y="233"/>
                    <a:pt x="208" y="233"/>
                  </a:cubicBezTo>
                  <a:lnTo>
                    <a:pt x="188" y="263"/>
                  </a:lnTo>
                  <a:close/>
                </a:path>
              </a:pathLst>
            </a:custGeom>
            <a:grpFill/>
            <a:ln>
              <a:noFill/>
            </a:ln>
          </p:spPr>
          <p:txBody>
            <a:bodyPr vert="horz" wrap="square" lIns="91427" tIns="45713" rIns="91427" bIns="45713" numCol="1" anchor="t" anchorCtr="0" compatLnSpc="1">
              <a:prstTxWarp prst="textNoShape">
                <a:avLst/>
              </a:prstTxWarp>
            </a:bodyPr>
            <a:lstStyle/>
            <a:p>
              <a:pPr algn="ctr" defTabSz="914225"/>
              <a:endParaRPr lang="en-US">
                <a:solidFill>
                  <a:srgbClr val="505050"/>
                </a:solidFill>
              </a:endParaRPr>
            </a:p>
          </p:txBody>
        </p:sp>
        <p:sp>
          <p:nvSpPr>
            <p:cNvPr id="18" name="Freeform 5"/>
            <p:cNvSpPr>
              <a:spLocks noChangeAspect="1" noEditPoints="1"/>
            </p:cNvSpPr>
            <p:nvPr/>
          </p:nvSpPr>
          <p:spPr bwMode="auto">
            <a:xfrm>
              <a:off x="9130727" y="1886719"/>
              <a:ext cx="633114" cy="664924"/>
            </a:xfrm>
            <a:custGeom>
              <a:avLst/>
              <a:gdLst>
                <a:gd name="T0" fmla="*/ 81 w 258"/>
                <a:gd name="T1" fmla="*/ 52 h 271"/>
                <a:gd name="T2" fmla="*/ 131 w 258"/>
                <a:gd name="T3" fmla="*/ 0 h 271"/>
                <a:gd name="T4" fmla="*/ 132 w 258"/>
                <a:gd name="T5" fmla="*/ 103 h 271"/>
                <a:gd name="T6" fmla="*/ 96 w 258"/>
                <a:gd name="T7" fmla="*/ 89 h 271"/>
                <a:gd name="T8" fmla="*/ 217 w 258"/>
                <a:gd name="T9" fmla="*/ 263 h 271"/>
                <a:gd name="T10" fmla="*/ 118 w 258"/>
                <a:gd name="T11" fmla="*/ 271 h 271"/>
                <a:gd name="T12" fmla="*/ 110 w 258"/>
                <a:gd name="T13" fmla="*/ 197 h 271"/>
                <a:gd name="T14" fmla="*/ 209 w 258"/>
                <a:gd name="T15" fmla="*/ 189 h 271"/>
                <a:gd name="T16" fmla="*/ 203 w 258"/>
                <a:gd name="T17" fmla="*/ 253 h 271"/>
                <a:gd name="T18" fmla="*/ 124 w 258"/>
                <a:gd name="T19" fmla="*/ 203 h 271"/>
                <a:gd name="T20" fmla="*/ 203 w 258"/>
                <a:gd name="T21" fmla="*/ 253 h 271"/>
                <a:gd name="T22" fmla="*/ 164 w 258"/>
                <a:gd name="T23" fmla="*/ 266 h 271"/>
                <a:gd name="T24" fmla="*/ 160 w 258"/>
                <a:gd name="T25" fmla="*/ 262 h 271"/>
                <a:gd name="T26" fmla="*/ 164 w 258"/>
                <a:gd name="T27" fmla="*/ 266 h 271"/>
                <a:gd name="T28" fmla="*/ 164 w 258"/>
                <a:gd name="T29" fmla="*/ 261 h 271"/>
                <a:gd name="T30" fmla="*/ 160 w 258"/>
                <a:gd name="T31" fmla="*/ 259 h 271"/>
                <a:gd name="T32" fmla="*/ 164 w 258"/>
                <a:gd name="T33" fmla="*/ 261 h 271"/>
                <a:gd name="T34" fmla="*/ 170 w 258"/>
                <a:gd name="T35" fmla="*/ 266 h 271"/>
                <a:gd name="T36" fmla="*/ 164 w 258"/>
                <a:gd name="T37" fmla="*/ 262 h 271"/>
                <a:gd name="T38" fmla="*/ 170 w 258"/>
                <a:gd name="T39" fmla="*/ 266 h 271"/>
                <a:gd name="T40" fmla="*/ 170 w 258"/>
                <a:gd name="T41" fmla="*/ 261 h 271"/>
                <a:gd name="T42" fmla="*/ 164 w 258"/>
                <a:gd name="T43" fmla="*/ 258 h 271"/>
                <a:gd name="T44" fmla="*/ 170 w 258"/>
                <a:gd name="T45" fmla="*/ 261 h 271"/>
                <a:gd name="T46" fmla="*/ 62 w 258"/>
                <a:gd name="T47" fmla="*/ 262 h 271"/>
                <a:gd name="T48" fmla="*/ 75 w 258"/>
                <a:gd name="T49" fmla="*/ 198 h 271"/>
                <a:gd name="T50" fmla="*/ 43 w 258"/>
                <a:gd name="T51" fmla="*/ 262 h 271"/>
                <a:gd name="T52" fmla="*/ 0 w 258"/>
                <a:gd name="T53" fmla="*/ 262 h 271"/>
                <a:gd name="T54" fmla="*/ 88 w 258"/>
                <a:gd name="T55" fmla="*/ 120 h 271"/>
                <a:gd name="T56" fmla="*/ 168 w 258"/>
                <a:gd name="T57" fmla="*/ 120 h 271"/>
                <a:gd name="T58" fmla="*/ 229 w 258"/>
                <a:gd name="T59" fmla="*/ 165 h 271"/>
                <a:gd name="T60" fmla="*/ 223 w 258"/>
                <a:gd name="T61" fmla="*/ 262 h 271"/>
                <a:gd name="T62" fmla="*/ 209 w 258"/>
                <a:gd name="T63" fmla="*/ 183 h 271"/>
                <a:gd name="T64" fmla="*/ 104 w 258"/>
                <a:gd name="T65" fmla="*/ 197 h 271"/>
                <a:gd name="T66" fmla="*/ 223 w 258"/>
                <a:gd name="T67" fmla="*/ 154 h 271"/>
                <a:gd name="T68" fmla="*/ 223 w 258"/>
                <a:gd name="T69" fmla="*/ 154 h 271"/>
                <a:gd name="T70" fmla="*/ 33 w 258"/>
                <a:gd name="T71" fmla="*/ 15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8" h="271">
                  <a:moveTo>
                    <a:pt x="96" y="89"/>
                  </a:moveTo>
                  <a:cubicBezTo>
                    <a:pt x="86" y="79"/>
                    <a:pt x="81" y="66"/>
                    <a:pt x="81" y="52"/>
                  </a:cubicBezTo>
                  <a:cubicBezTo>
                    <a:pt x="81" y="38"/>
                    <a:pt x="85" y="25"/>
                    <a:pt x="95" y="15"/>
                  </a:cubicBezTo>
                  <a:cubicBezTo>
                    <a:pt x="105" y="5"/>
                    <a:pt x="118" y="0"/>
                    <a:pt x="131" y="0"/>
                  </a:cubicBezTo>
                  <a:cubicBezTo>
                    <a:pt x="159" y="0"/>
                    <a:pt x="182" y="23"/>
                    <a:pt x="182" y="51"/>
                  </a:cubicBezTo>
                  <a:cubicBezTo>
                    <a:pt x="182" y="80"/>
                    <a:pt x="160" y="103"/>
                    <a:pt x="132" y="103"/>
                  </a:cubicBezTo>
                  <a:cubicBezTo>
                    <a:pt x="131" y="103"/>
                    <a:pt x="131" y="103"/>
                    <a:pt x="131" y="103"/>
                  </a:cubicBezTo>
                  <a:cubicBezTo>
                    <a:pt x="118" y="103"/>
                    <a:pt x="105" y="99"/>
                    <a:pt x="96" y="89"/>
                  </a:cubicBezTo>
                  <a:close/>
                  <a:moveTo>
                    <a:pt x="217" y="197"/>
                  </a:moveTo>
                  <a:cubicBezTo>
                    <a:pt x="217" y="263"/>
                    <a:pt x="217" y="263"/>
                    <a:pt x="217" y="263"/>
                  </a:cubicBezTo>
                  <a:cubicBezTo>
                    <a:pt x="217" y="267"/>
                    <a:pt x="213" y="271"/>
                    <a:pt x="209" y="271"/>
                  </a:cubicBezTo>
                  <a:cubicBezTo>
                    <a:pt x="118" y="271"/>
                    <a:pt x="118" y="271"/>
                    <a:pt x="118" y="271"/>
                  </a:cubicBezTo>
                  <a:cubicBezTo>
                    <a:pt x="114" y="271"/>
                    <a:pt x="110" y="267"/>
                    <a:pt x="110" y="263"/>
                  </a:cubicBezTo>
                  <a:cubicBezTo>
                    <a:pt x="110" y="197"/>
                    <a:pt x="110" y="197"/>
                    <a:pt x="110" y="197"/>
                  </a:cubicBezTo>
                  <a:cubicBezTo>
                    <a:pt x="110" y="193"/>
                    <a:pt x="113" y="189"/>
                    <a:pt x="118" y="189"/>
                  </a:cubicBezTo>
                  <a:cubicBezTo>
                    <a:pt x="209" y="189"/>
                    <a:pt x="209" y="189"/>
                    <a:pt x="209" y="189"/>
                  </a:cubicBezTo>
                  <a:cubicBezTo>
                    <a:pt x="214" y="189"/>
                    <a:pt x="217" y="193"/>
                    <a:pt x="217" y="197"/>
                  </a:cubicBezTo>
                  <a:close/>
                  <a:moveTo>
                    <a:pt x="203" y="253"/>
                  </a:moveTo>
                  <a:cubicBezTo>
                    <a:pt x="203" y="203"/>
                    <a:pt x="203" y="203"/>
                    <a:pt x="203" y="203"/>
                  </a:cubicBezTo>
                  <a:cubicBezTo>
                    <a:pt x="124" y="203"/>
                    <a:pt x="124" y="203"/>
                    <a:pt x="124" y="203"/>
                  </a:cubicBezTo>
                  <a:cubicBezTo>
                    <a:pt x="124" y="253"/>
                    <a:pt x="124" y="253"/>
                    <a:pt x="124" y="253"/>
                  </a:cubicBezTo>
                  <a:lnTo>
                    <a:pt x="203" y="253"/>
                  </a:lnTo>
                  <a:close/>
                  <a:moveTo>
                    <a:pt x="164" y="266"/>
                  </a:moveTo>
                  <a:cubicBezTo>
                    <a:pt x="164" y="266"/>
                    <a:pt x="164" y="266"/>
                    <a:pt x="164" y="266"/>
                  </a:cubicBezTo>
                  <a:cubicBezTo>
                    <a:pt x="164" y="262"/>
                    <a:pt x="164" y="262"/>
                    <a:pt x="164" y="262"/>
                  </a:cubicBezTo>
                  <a:cubicBezTo>
                    <a:pt x="164" y="262"/>
                    <a:pt x="164" y="262"/>
                    <a:pt x="160" y="262"/>
                  </a:cubicBezTo>
                  <a:cubicBezTo>
                    <a:pt x="160" y="262"/>
                    <a:pt x="160" y="262"/>
                    <a:pt x="160" y="265"/>
                  </a:cubicBezTo>
                  <a:cubicBezTo>
                    <a:pt x="160" y="265"/>
                    <a:pt x="160" y="265"/>
                    <a:pt x="164" y="266"/>
                  </a:cubicBezTo>
                  <a:close/>
                  <a:moveTo>
                    <a:pt x="164" y="261"/>
                  </a:moveTo>
                  <a:cubicBezTo>
                    <a:pt x="164" y="261"/>
                    <a:pt x="164" y="261"/>
                    <a:pt x="164" y="261"/>
                  </a:cubicBezTo>
                  <a:cubicBezTo>
                    <a:pt x="164" y="258"/>
                    <a:pt x="164" y="258"/>
                    <a:pt x="164" y="258"/>
                  </a:cubicBezTo>
                  <a:cubicBezTo>
                    <a:pt x="164" y="258"/>
                    <a:pt x="164" y="258"/>
                    <a:pt x="160" y="259"/>
                  </a:cubicBezTo>
                  <a:cubicBezTo>
                    <a:pt x="160" y="259"/>
                    <a:pt x="160" y="259"/>
                    <a:pt x="160" y="261"/>
                  </a:cubicBezTo>
                  <a:cubicBezTo>
                    <a:pt x="160" y="261"/>
                    <a:pt x="160" y="261"/>
                    <a:pt x="164" y="261"/>
                  </a:cubicBezTo>
                  <a:close/>
                  <a:moveTo>
                    <a:pt x="170" y="266"/>
                  </a:moveTo>
                  <a:cubicBezTo>
                    <a:pt x="170" y="266"/>
                    <a:pt x="170" y="266"/>
                    <a:pt x="170" y="266"/>
                  </a:cubicBezTo>
                  <a:cubicBezTo>
                    <a:pt x="170" y="262"/>
                    <a:pt x="170" y="262"/>
                    <a:pt x="170" y="262"/>
                  </a:cubicBezTo>
                  <a:cubicBezTo>
                    <a:pt x="170" y="262"/>
                    <a:pt x="170" y="262"/>
                    <a:pt x="164" y="262"/>
                  </a:cubicBezTo>
                  <a:cubicBezTo>
                    <a:pt x="164" y="262"/>
                    <a:pt x="164" y="262"/>
                    <a:pt x="164" y="266"/>
                  </a:cubicBezTo>
                  <a:cubicBezTo>
                    <a:pt x="164" y="266"/>
                    <a:pt x="164" y="266"/>
                    <a:pt x="170" y="266"/>
                  </a:cubicBezTo>
                  <a:close/>
                  <a:moveTo>
                    <a:pt x="170" y="261"/>
                  </a:moveTo>
                  <a:cubicBezTo>
                    <a:pt x="170" y="261"/>
                    <a:pt x="170" y="261"/>
                    <a:pt x="170" y="261"/>
                  </a:cubicBezTo>
                  <a:cubicBezTo>
                    <a:pt x="170" y="257"/>
                    <a:pt x="170" y="257"/>
                    <a:pt x="170" y="257"/>
                  </a:cubicBezTo>
                  <a:cubicBezTo>
                    <a:pt x="170" y="257"/>
                    <a:pt x="170" y="257"/>
                    <a:pt x="164" y="258"/>
                  </a:cubicBezTo>
                  <a:cubicBezTo>
                    <a:pt x="164" y="258"/>
                    <a:pt x="164" y="258"/>
                    <a:pt x="164" y="261"/>
                  </a:cubicBezTo>
                  <a:cubicBezTo>
                    <a:pt x="164" y="261"/>
                    <a:pt x="164" y="261"/>
                    <a:pt x="170" y="261"/>
                  </a:cubicBezTo>
                  <a:close/>
                  <a:moveTo>
                    <a:pt x="104" y="262"/>
                  </a:moveTo>
                  <a:cubicBezTo>
                    <a:pt x="62" y="262"/>
                    <a:pt x="62" y="262"/>
                    <a:pt x="62" y="262"/>
                  </a:cubicBezTo>
                  <a:cubicBezTo>
                    <a:pt x="57" y="262"/>
                    <a:pt x="57" y="262"/>
                    <a:pt x="57" y="262"/>
                  </a:cubicBezTo>
                  <a:cubicBezTo>
                    <a:pt x="57" y="262"/>
                    <a:pt x="57" y="262"/>
                    <a:pt x="75" y="198"/>
                  </a:cubicBezTo>
                  <a:cubicBezTo>
                    <a:pt x="75" y="198"/>
                    <a:pt x="75" y="198"/>
                    <a:pt x="62" y="198"/>
                  </a:cubicBezTo>
                  <a:cubicBezTo>
                    <a:pt x="62" y="198"/>
                    <a:pt x="62" y="198"/>
                    <a:pt x="43" y="262"/>
                  </a:cubicBezTo>
                  <a:cubicBezTo>
                    <a:pt x="43" y="262"/>
                    <a:pt x="43" y="262"/>
                    <a:pt x="42" y="262"/>
                  </a:cubicBezTo>
                  <a:cubicBezTo>
                    <a:pt x="40" y="262"/>
                    <a:pt x="31" y="262"/>
                    <a:pt x="0" y="262"/>
                  </a:cubicBezTo>
                  <a:cubicBezTo>
                    <a:pt x="29" y="165"/>
                    <a:pt x="29" y="165"/>
                    <a:pt x="29" y="165"/>
                  </a:cubicBezTo>
                  <a:cubicBezTo>
                    <a:pt x="34" y="150"/>
                    <a:pt x="54" y="121"/>
                    <a:pt x="88" y="120"/>
                  </a:cubicBezTo>
                  <a:cubicBezTo>
                    <a:pt x="89" y="120"/>
                    <a:pt x="89" y="120"/>
                    <a:pt x="90" y="120"/>
                  </a:cubicBezTo>
                  <a:cubicBezTo>
                    <a:pt x="90" y="120"/>
                    <a:pt x="165" y="120"/>
                    <a:pt x="168" y="120"/>
                  </a:cubicBezTo>
                  <a:cubicBezTo>
                    <a:pt x="169" y="120"/>
                    <a:pt x="169" y="120"/>
                    <a:pt x="170" y="120"/>
                  </a:cubicBezTo>
                  <a:cubicBezTo>
                    <a:pt x="204" y="121"/>
                    <a:pt x="224" y="150"/>
                    <a:pt x="229" y="165"/>
                  </a:cubicBezTo>
                  <a:cubicBezTo>
                    <a:pt x="258" y="262"/>
                    <a:pt x="258" y="262"/>
                    <a:pt x="258" y="262"/>
                  </a:cubicBezTo>
                  <a:cubicBezTo>
                    <a:pt x="258" y="262"/>
                    <a:pt x="258" y="262"/>
                    <a:pt x="223" y="262"/>
                  </a:cubicBezTo>
                  <a:cubicBezTo>
                    <a:pt x="223" y="197"/>
                    <a:pt x="223" y="197"/>
                    <a:pt x="223" y="197"/>
                  </a:cubicBezTo>
                  <a:cubicBezTo>
                    <a:pt x="223" y="190"/>
                    <a:pt x="217" y="183"/>
                    <a:pt x="209" y="183"/>
                  </a:cubicBezTo>
                  <a:cubicBezTo>
                    <a:pt x="118" y="183"/>
                    <a:pt x="118" y="183"/>
                    <a:pt x="118" y="183"/>
                  </a:cubicBezTo>
                  <a:cubicBezTo>
                    <a:pt x="110" y="183"/>
                    <a:pt x="104" y="190"/>
                    <a:pt x="104" y="197"/>
                  </a:cubicBezTo>
                  <a:lnTo>
                    <a:pt x="104" y="262"/>
                  </a:lnTo>
                  <a:close/>
                  <a:moveTo>
                    <a:pt x="223" y="154"/>
                  </a:moveTo>
                  <a:cubicBezTo>
                    <a:pt x="224" y="155"/>
                    <a:pt x="224" y="156"/>
                    <a:pt x="225" y="157"/>
                  </a:cubicBezTo>
                  <a:cubicBezTo>
                    <a:pt x="224" y="156"/>
                    <a:pt x="224" y="155"/>
                    <a:pt x="223" y="154"/>
                  </a:cubicBezTo>
                  <a:close/>
                  <a:moveTo>
                    <a:pt x="35" y="154"/>
                  </a:moveTo>
                  <a:cubicBezTo>
                    <a:pt x="34" y="155"/>
                    <a:pt x="34" y="156"/>
                    <a:pt x="33" y="157"/>
                  </a:cubicBezTo>
                  <a:cubicBezTo>
                    <a:pt x="34" y="156"/>
                    <a:pt x="34" y="155"/>
                    <a:pt x="35" y="1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a:solidFill>
                  <a:srgbClr val="505050"/>
                </a:solidFill>
              </a:endParaRPr>
            </a:p>
          </p:txBody>
        </p:sp>
        <p:grpSp>
          <p:nvGrpSpPr>
            <p:cNvPr id="19" name="Group 4"/>
            <p:cNvGrpSpPr>
              <a:grpSpLocks/>
            </p:cNvGrpSpPr>
            <p:nvPr/>
          </p:nvGrpSpPr>
          <p:grpSpPr bwMode="auto">
            <a:xfrm>
              <a:off x="9890692" y="1712108"/>
              <a:ext cx="629033" cy="664924"/>
              <a:chOff x="3730" y="2047"/>
              <a:chExt cx="222" cy="226"/>
            </a:xfrm>
            <a:grpFill/>
          </p:grpSpPr>
          <p:sp>
            <p:nvSpPr>
              <p:cNvPr id="20" name="AutoShape 3"/>
              <p:cNvSpPr>
                <a:spLocks noChangeAspect="1" noChangeArrowheads="1" noTextEdit="1"/>
              </p:cNvSpPr>
              <p:nvPr/>
            </p:nvSpPr>
            <p:spPr bwMode="auto">
              <a:xfrm>
                <a:off x="3730" y="2047"/>
                <a:ext cx="220" cy="22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a:solidFill>
                    <a:srgbClr val="505050"/>
                  </a:solidFill>
                </a:endParaRPr>
              </a:p>
            </p:txBody>
          </p:sp>
          <p:sp>
            <p:nvSpPr>
              <p:cNvPr id="21" name="Oval 5"/>
              <p:cNvSpPr>
                <a:spLocks noChangeArrowheads="1"/>
              </p:cNvSpPr>
              <p:nvPr/>
            </p:nvSpPr>
            <p:spPr bwMode="auto">
              <a:xfrm>
                <a:off x="3798" y="2049"/>
                <a:ext cx="88" cy="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a:solidFill>
                    <a:srgbClr val="505050"/>
                  </a:solidFill>
                </a:endParaRPr>
              </a:p>
            </p:txBody>
          </p:sp>
          <p:sp>
            <p:nvSpPr>
              <p:cNvPr id="22" name="Freeform 6"/>
              <p:cNvSpPr>
                <a:spLocks noEditPoints="1"/>
              </p:cNvSpPr>
              <p:nvPr/>
            </p:nvSpPr>
            <p:spPr bwMode="auto">
              <a:xfrm>
                <a:off x="3835" y="2181"/>
                <a:ext cx="58" cy="41"/>
              </a:xfrm>
              <a:custGeom>
                <a:avLst/>
                <a:gdLst>
                  <a:gd name="T0" fmla="*/ 12 w 24"/>
                  <a:gd name="T1" fmla="*/ 0 h 17"/>
                  <a:gd name="T2" fmla="*/ 0 w 24"/>
                  <a:gd name="T3" fmla="*/ 12 h 17"/>
                  <a:gd name="T4" fmla="*/ 0 w 24"/>
                  <a:gd name="T5" fmla="*/ 15 h 17"/>
                  <a:gd name="T6" fmla="*/ 7 w 24"/>
                  <a:gd name="T7" fmla="*/ 15 h 17"/>
                  <a:gd name="T8" fmla="*/ 12 w 24"/>
                  <a:gd name="T9" fmla="*/ 17 h 17"/>
                  <a:gd name="T10" fmla="*/ 17 w 24"/>
                  <a:gd name="T11" fmla="*/ 15 h 17"/>
                  <a:gd name="T12" fmla="*/ 21 w 24"/>
                  <a:gd name="T13" fmla="*/ 15 h 17"/>
                  <a:gd name="T14" fmla="*/ 21 w 24"/>
                  <a:gd name="T15" fmla="*/ 14 h 17"/>
                  <a:gd name="T16" fmla="*/ 24 w 24"/>
                  <a:gd name="T17" fmla="*/ 14 h 17"/>
                  <a:gd name="T18" fmla="*/ 24 w 24"/>
                  <a:gd name="T19" fmla="*/ 12 h 17"/>
                  <a:gd name="T20" fmla="*/ 12 w 24"/>
                  <a:gd name="T21" fmla="*/ 0 h 17"/>
                  <a:gd name="T22" fmla="*/ 5 w 24"/>
                  <a:gd name="T23" fmla="*/ 12 h 17"/>
                  <a:gd name="T24" fmla="*/ 3 w 24"/>
                  <a:gd name="T25" fmla="*/ 12 h 17"/>
                  <a:gd name="T26" fmla="*/ 2 w 24"/>
                  <a:gd name="T27" fmla="*/ 12 h 17"/>
                  <a:gd name="T28" fmla="*/ 3 w 24"/>
                  <a:gd name="T29" fmla="*/ 11 h 17"/>
                  <a:gd name="T30" fmla="*/ 5 w 24"/>
                  <a:gd name="T31" fmla="*/ 11 h 17"/>
                  <a:gd name="T32" fmla="*/ 5 w 24"/>
                  <a:gd name="T33" fmla="*/ 12 h 17"/>
                  <a:gd name="T34" fmla="*/ 5 w 24"/>
                  <a:gd name="T35" fmla="*/ 12 h 17"/>
                  <a:gd name="T36" fmla="*/ 7 w 24"/>
                  <a:gd name="T37" fmla="*/ 9 h 17"/>
                  <a:gd name="T38" fmla="*/ 6 w 24"/>
                  <a:gd name="T39" fmla="*/ 9 h 17"/>
                  <a:gd name="T40" fmla="*/ 6 w 24"/>
                  <a:gd name="T41" fmla="*/ 9 h 17"/>
                  <a:gd name="T42" fmla="*/ 4 w 24"/>
                  <a:gd name="T43" fmla="*/ 8 h 17"/>
                  <a:gd name="T44" fmla="*/ 4 w 24"/>
                  <a:gd name="T45" fmla="*/ 7 h 17"/>
                  <a:gd name="T46" fmla="*/ 5 w 24"/>
                  <a:gd name="T47" fmla="*/ 7 h 17"/>
                  <a:gd name="T48" fmla="*/ 6 w 24"/>
                  <a:gd name="T49" fmla="*/ 8 h 17"/>
                  <a:gd name="T50" fmla="*/ 7 w 24"/>
                  <a:gd name="T51" fmla="*/ 9 h 17"/>
                  <a:gd name="T52" fmla="*/ 12 w 24"/>
                  <a:gd name="T53" fmla="*/ 4 h 17"/>
                  <a:gd name="T54" fmla="*/ 12 w 24"/>
                  <a:gd name="T55" fmla="*/ 3 h 17"/>
                  <a:gd name="T56" fmla="*/ 13 w 24"/>
                  <a:gd name="T57" fmla="*/ 4 h 17"/>
                  <a:gd name="T58" fmla="*/ 13 w 24"/>
                  <a:gd name="T59" fmla="*/ 5 h 17"/>
                  <a:gd name="T60" fmla="*/ 12 w 24"/>
                  <a:gd name="T61" fmla="*/ 6 h 17"/>
                  <a:gd name="T62" fmla="*/ 12 w 24"/>
                  <a:gd name="T63" fmla="*/ 5 h 17"/>
                  <a:gd name="T64" fmla="*/ 12 w 24"/>
                  <a:gd name="T65" fmla="*/ 4 h 17"/>
                  <a:gd name="T66" fmla="*/ 13 w 24"/>
                  <a:gd name="T67" fmla="*/ 14 h 17"/>
                  <a:gd name="T68" fmla="*/ 10 w 24"/>
                  <a:gd name="T69" fmla="*/ 13 h 17"/>
                  <a:gd name="T70" fmla="*/ 7 w 24"/>
                  <a:gd name="T71" fmla="*/ 4 h 17"/>
                  <a:gd name="T72" fmla="*/ 14 w 24"/>
                  <a:gd name="T73" fmla="*/ 11 h 17"/>
                  <a:gd name="T74" fmla="*/ 13 w 24"/>
                  <a:gd name="T75" fmla="*/ 14 h 17"/>
                  <a:gd name="T76" fmla="*/ 17 w 24"/>
                  <a:gd name="T77" fmla="*/ 5 h 17"/>
                  <a:gd name="T78" fmla="*/ 16 w 24"/>
                  <a:gd name="T79" fmla="*/ 6 h 17"/>
                  <a:gd name="T80" fmla="*/ 15 w 24"/>
                  <a:gd name="T81" fmla="*/ 7 h 17"/>
                  <a:gd name="T82" fmla="*/ 15 w 24"/>
                  <a:gd name="T83" fmla="*/ 7 h 17"/>
                  <a:gd name="T84" fmla="*/ 15 w 24"/>
                  <a:gd name="T85" fmla="*/ 6 h 17"/>
                  <a:gd name="T86" fmla="*/ 16 w 24"/>
                  <a:gd name="T87" fmla="*/ 4 h 17"/>
                  <a:gd name="T88" fmla="*/ 17 w 24"/>
                  <a:gd name="T89" fmla="*/ 4 h 17"/>
                  <a:gd name="T90" fmla="*/ 17 w 24"/>
                  <a:gd name="T91" fmla="*/ 5 h 17"/>
                  <a:gd name="T92" fmla="*/ 18 w 24"/>
                  <a:gd name="T93" fmla="*/ 9 h 17"/>
                  <a:gd name="T94" fmla="*/ 17 w 24"/>
                  <a:gd name="T95" fmla="*/ 9 h 17"/>
                  <a:gd name="T96" fmla="*/ 18 w 24"/>
                  <a:gd name="T97" fmla="*/ 8 h 17"/>
                  <a:gd name="T98" fmla="*/ 19 w 24"/>
                  <a:gd name="T99" fmla="*/ 7 h 17"/>
                  <a:gd name="T100" fmla="*/ 20 w 24"/>
                  <a:gd name="T101" fmla="*/ 7 h 17"/>
                  <a:gd name="T102" fmla="*/ 20 w 24"/>
                  <a:gd name="T103" fmla="*/ 8 h 17"/>
                  <a:gd name="T104" fmla="*/ 18 w 24"/>
                  <a:gd name="T105" fmla="*/ 9 h 17"/>
                  <a:gd name="T106" fmla="*/ 18 w 24"/>
                  <a:gd name="T107" fmla="*/ 9 h 17"/>
                  <a:gd name="T108" fmla="*/ 22 w 24"/>
                  <a:gd name="T109" fmla="*/ 12 h 17"/>
                  <a:gd name="T110" fmla="*/ 21 w 24"/>
                  <a:gd name="T111" fmla="*/ 12 h 17"/>
                  <a:gd name="T112" fmla="*/ 19 w 24"/>
                  <a:gd name="T113" fmla="*/ 12 h 17"/>
                  <a:gd name="T114" fmla="*/ 19 w 24"/>
                  <a:gd name="T115" fmla="*/ 12 h 17"/>
                  <a:gd name="T116" fmla="*/ 19 w 24"/>
                  <a:gd name="T117" fmla="*/ 11 h 17"/>
                  <a:gd name="T118" fmla="*/ 21 w 24"/>
                  <a:gd name="T119" fmla="*/ 11 h 17"/>
                  <a:gd name="T120" fmla="*/ 22 w 24"/>
                  <a:gd name="T12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 h="17">
                    <a:moveTo>
                      <a:pt x="12" y="0"/>
                    </a:moveTo>
                    <a:cubicBezTo>
                      <a:pt x="6" y="0"/>
                      <a:pt x="0" y="6"/>
                      <a:pt x="0" y="12"/>
                    </a:cubicBezTo>
                    <a:cubicBezTo>
                      <a:pt x="0" y="13"/>
                      <a:pt x="0" y="14"/>
                      <a:pt x="0" y="15"/>
                    </a:cubicBezTo>
                    <a:cubicBezTo>
                      <a:pt x="0" y="15"/>
                      <a:pt x="0" y="15"/>
                      <a:pt x="7" y="15"/>
                    </a:cubicBezTo>
                    <a:cubicBezTo>
                      <a:pt x="8" y="16"/>
                      <a:pt x="10" y="17"/>
                      <a:pt x="12" y="17"/>
                    </a:cubicBezTo>
                    <a:cubicBezTo>
                      <a:pt x="14" y="17"/>
                      <a:pt x="16" y="16"/>
                      <a:pt x="17" y="15"/>
                    </a:cubicBezTo>
                    <a:cubicBezTo>
                      <a:pt x="17" y="15"/>
                      <a:pt x="17" y="15"/>
                      <a:pt x="21" y="15"/>
                    </a:cubicBezTo>
                    <a:cubicBezTo>
                      <a:pt x="21" y="14"/>
                      <a:pt x="21" y="14"/>
                      <a:pt x="21" y="14"/>
                    </a:cubicBezTo>
                    <a:cubicBezTo>
                      <a:pt x="22" y="14"/>
                      <a:pt x="23" y="14"/>
                      <a:pt x="24" y="14"/>
                    </a:cubicBezTo>
                    <a:cubicBezTo>
                      <a:pt x="24" y="14"/>
                      <a:pt x="24" y="13"/>
                      <a:pt x="24" y="12"/>
                    </a:cubicBezTo>
                    <a:cubicBezTo>
                      <a:pt x="24" y="6"/>
                      <a:pt x="19" y="0"/>
                      <a:pt x="12" y="0"/>
                    </a:cubicBezTo>
                    <a:close/>
                    <a:moveTo>
                      <a:pt x="5" y="12"/>
                    </a:moveTo>
                    <a:cubicBezTo>
                      <a:pt x="3" y="12"/>
                      <a:pt x="3" y="12"/>
                      <a:pt x="3" y="12"/>
                    </a:cubicBezTo>
                    <a:cubicBezTo>
                      <a:pt x="3" y="12"/>
                      <a:pt x="2" y="12"/>
                      <a:pt x="2" y="12"/>
                    </a:cubicBezTo>
                    <a:cubicBezTo>
                      <a:pt x="2" y="11"/>
                      <a:pt x="3" y="11"/>
                      <a:pt x="3" y="11"/>
                    </a:cubicBezTo>
                    <a:cubicBezTo>
                      <a:pt x="5" y="11"/>
                      <a:pt x="5" y="11"/>
                      <a:pt x="5" y="11"/>
                    </a:cubicBezTo>
                    <a:cubicBezTo>
                      <a:pt x="5" y="11"/>
                      <a:pt x="5" y="11"/>
                      <a:pt x="5" y="12"/>
                    </a:cubicBezTo>
                    <a:cubicBezTo>
                      <a:pt x="5" y="12"/>
                      <a:pt x="5" y="12"/>
                      <a:pt x="5" y="12"/>
                    </a:cubicBezTo>
                    <a:close/>
                    <a:moveTo>
                      <a:pt x="7" y="9"/>
                    </a:moveTo>
                    <a:cubicBezTo>
                      <a:pt x="7" y="9"/>
                      <a:pt x="6" y="9"/>
                      <a:pt x="6" y="9"/>
                    </a:cubicBezTo>
                    <a:cubicBezTo>
                      <a:pt x="6" y="9"/>
                      <a:pt x="6" y="9"/>
                      <a:pt x="6" y="9"/>
                    </a:cubicBezTo>
                    <a:cubicBezTo>
                      <a:pt x="4" y="8"/>
                      <a:pt x="4" y="8"/>
                      <a:pt x="4" y="8"/>
                    </a:cubicBezTo>
                    <a:cubicBezTo>
                      <a:pt x="4" y="8"/>
                      <a:pt x="4" y="8"/>
                      <a:pt x="4" y="7"/>
                    </a:cubicBezTo>
                    <a:cubicBezTo>
                      <a:pt x="4" y="7"/>
                      <a:pt x="5" y="7"/>
                      <a:pt x="5" y="7"/>
                    </a:cubicBezTo>
                    <a:cubicBezTo>
                      <a:pt x="6" y="8"/>
                      <a:pt x="6" y="8"/>
                      <a:pt x="6" y="8"/>
                    </a:cubicBezTo>
                    <a:cubicBezTo>
                      <a:pt x="7" y="8"/>
                      <a:pt x="7" y="9"/>
                      <a:pt x="7" y="9"/>
                    </a:cubicBezTo>
                    <a:close/>
                    <a:moveTo>
                      <a:pt x="12" y="4"/>
                    </a:moveTo>
                    <a:cubicBezTo>
                      <a:pt x="12" y="3"/>
                      <a:pt x="12" y="3"/>
                      <a:pt x="12" y="3"/>
                    </a:cubicBezTo>
                    <a:cubicBezTo>
                      <a:pt x="12" y="3"/>
                      <a:pt x="13" y="3"/>
                      <a:pt x="13" y="4"/>
                    </a:cubicBezTo>
                    <a:cubicBezTo>
                      <a:pt x="13" y="5"/>
                      <a:pt x="13" y="5"/>
                      <a:pt x="13" y="5"/>
                    </a:cubicBezTo>
                    <a:cubicBezTo>
                      <a:pt x="13" y="6"/>
                      <a:pt x="12" y="6"/>
                      <a:pt x="12" y="6"/>
                    </a:cubicBezTo>
                    <a:cubicBezTo>
                      <a:pt x="12" y="6"/>
                      <a:pt x="12" y="6"/>
                      <a:pt x="12" y="5"/>
                    </a:cubicBezTo>
                    <a:cubicBezTo>
                      <a:pt x="12" y="4"/>
                      <a:pt x="12" y="4"/>
                      <a:pt x="12" y="4"/>
                    </a:cubicBezTo>
                    <a:close/>
                    <a:moveTo>
                      <a:pt x="13" y="14"/>
                    </a:moveTo>
                    <a:cubicBezTo>
                      <a:pt x="12" y="15"/>
                      <a:pt x="11" y="14"/>
                      <a:pt x="10" y="13"/>
                    </a:cubicBezTo>
                    <a:cubicBezTo>
                      <a:pt x="9" y="12"/>
                      <a:pt x="7" y="4"/>
                      <a:pt x="7" y="4"/>
                    </a:cubicBezTo>
                    <a:cubicBezTo>
                      <a:pt x="7" y="4"/>
                      <a:pt x="13" y="10"/>
                      <a:pt x="14" y="11"/>
                    </a:cubicBezTo>
                    <a:cubicBezTo>
                      <a:pt x="14" y="12"/>
                      <a:pt x="14" y="14"/>
                      <a:pt x="13" y="14"/>
                    </a:cubicBezTo>
                    <a:close/>
                    <a:moveTo>
                      <a:pt x="17" y="5"/>
                    </a:moveTo>
                    <a:cubicBezTo>
                      <a:pt x="16" y="6"/>
                      <a:pt x="16" y="6"/>
                      <a:pt x="16" y="6"/>
                    </a:cubicBezTo>
                    <a:cubicBezTo>
                      <a:pt x="16" y="7"/>
                      <a:pt x="16" y="7"/>
                      <a:pt x="15" y="7"/>
                    </a:cubicBezTo>
                    <a:cubicBezTo>
                      <a:pt x="15" y="7"/>
                      <a:pt x="15" y="7"/>
                      <a:pt x="15" y="7"/>
                    </a:cubicBezTo>
                    <a:cubicBezTo>
                      <a:pt x="15" y="6"/>
                      <a:pt x="15" y="6"/>
                      <a:pt x="15" y="6"/>
                    </a:cubicBezTo>
                    <a:cubicBezTo>
                      <a:pt x="16" y="4"/>
                      <a:pt x="16" y="4"/>
                      <a:pt x="16" y="4"/>
                    </a:cubicBezTo>
                    <a:cubicBezTo>
                      <a:pt x="16" y="4"/>
                      <a:pt x="16" y="4"/>
                      <a:pt x="17" y="4"/>
                    </a:cubicBezTo>
                    <a:cubicBezTo>
                      <a:pt x="17" y="4"/>
                      <a:pt x="17" y="5"/>
                      <a:pt x="17" y="5"/>
                    </a:cubicBezTo>
                    <a:close/>
                    <a:moveTo>
                      <a:pt x="18" y="9"/>
                    </a:moveTo>
                    <a:cubicBezTo>
                      <a:pt x="18" y="9"/>
                      <a:pt x="18" y="9"/>
                      <a:pt x="17" y="9"/>
                    </a:cubicBezTo>
                    <a:cubicBezTo>
                      <a:pt x="17" y="8"/>
                      <a:pt x="17" y="8"/>
                      <a:pt x="18" y="8"/>
                    </a:cubicBezTo>
                    <a:cubicBezTo>
                      <a:pt x="19" y="7"/>
                      <a:pt x="19" y="7"/>
                      <a:pt x="19" y="7"/>
                    </a:cubicBezTo>
                    <a:cubicBezTo>
                      <a:pt x="19" y="7"/>
                      <a:pt x="20" y="7"/>
                      <a:pt x="20" y="7"/>
                    </a:cubicBezTo>
                    <a:cubicBezTo>
                      <a:pt x="20" y="7"/>
                      <a:pt x="20" y="8"/>
                      <a:pt x="20" y="8"/>
                    </a:cubicBezTo>
                    <a:cubicBezTo>
                      <a:pt x="18" y="9"/>
                      <a:pt x="18" y="9"/>
                      <a:pt x="18" y="9"/>
                    </a:cubicBezTo>
                    <a:cubicBezTo>
                      <a:pt x="18" y="9"/>
                      <a:pt x="18" y="9"/>
                      <a:pt x="18" y="9"/>
                    </a:cubicBezTo>
                    <a:close/>
                    <a:moveTo>
                      <a:pt x="22" y="12"/>
                    </a:moveTo>
                    <a:cubicBezTo>
                      <a:pt x="22" y="12"/>
                      <a:pt x="21" y="12"/>
                      <a:pt x="21" y="12"/>
                    </a:cubicBezTo>
                    <a:cubicBezTo>
                      <a:pt x="19" y="12"/>
                      <a:pt x="19" y="12"/>
                      <a:pt x="19" y="12"/>
                    </a:cubicBezTo>
                    <a:cubicBezTo>
                      <a:pt x="19" y="12"/>
                      <a:pt x="19" y="12"/>
                      <a:pt x="19" y="12"/>
                    </a:cubicBezTo>
                    <a:cubicBezTo>
                      <a:pt x="19" y="11"/>
                      <a:pt x="19" y="11"/>
                      <a:pt x="19" y="11"/>
                    </a:cubicBezTo>
                    <a:cubicBezTo>
                      <a:pt x="21" y="11"/>
                      <a:pt x="21" y="11"/>
                      <a:pt x="21" y="11"/>
                    </a:cubicBezTo>
                    <a:cubicBezTo>
                      <a:pt x="21" y="11"/>
                      <a:pt x="22" y="11"/>
                      <a:pt x="22"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a:solidFill>
                    <a:srgbClr val="505050"/>
                  </a:solidFill>
                </a:endParaRPr>
              </a:p>
            </p:txBody>
          </p:sp>
          <p:sp>
            <p:nvSpPr>
              <p:cNvPr id="23" name="Freeform 7"/>
              <p:cNvSpPr>
                <a:spLocks/>
              </p:cNvSpPr>
              <p:nvPr/>
            </p:nvSpPr>
            <p:spPr bwMode="auto">
              <a:xfrm>
                <a:off x="3730" y="2149"/>
                <a:ext cx="222" cy="122"/>
              </a:xfrm>
              <a:custGeom>
                <a:avLst/>
                <a:gdLst>
                  <a:gd name="T0" fmla="*/ 76 w 91"/>
                  <a:gd name="T1" fmla="*/ 50 h 50"/>
                  <a:gd name="T2" fmla="*/ 91 w 91"/>
                  <a:gd name="T3" fmla="*/ 50 h 50"/>
                  <a:gd name="T4" fmla="*/ 81 w 91"/>
                  <a:gd name="T5" fmla="*/ 16 h 50"/>
                  <a:gd name="T6" fmla="*/ 60 w 91"/>
                  <a:gd name="T7" fmla="*/ 0 h 50"/>
                  <a:gd name="T8" fmla="*/ 32 w 91"/>
                  <a:gd name="T9" fmla="*/ 0 h 50"/>
                  <a:gd name="T10" fmla="*/ 10 w 91"/>
                  <a:gd name="T11" fmla="*/ 16 h 50"/>
                  <a:gd name="T12" fmla="*/ 0 w 91"/>
                  <a:gd name="T13" fmla="*/ 50 h 50"/>
                  <a:gd name="T14" fmla="*/ 15 w 91"/>
                  <a:gd name="T15" fmla="*/ 50 h 50"/>
                  <a:gd name="T16" fmla="*/ 22 w 91"/>
                  <a:gd name="T17" fmla="*/ 27 h 50"/>
                  <a:gd name="T18" fmla="*/ 27 w 91"/>
                  <a:gd name="T19" fmla="*/ 27 h 50"/>
                  <a:gd name="T20" fmla="*/ 20 w 91"/>
                  <a:gd name="T21" fmla="*/ 50 h 50"/>
                  <a:gd name="T22" fmla="*/ 72 w 91"/>
                  <a:gd name="T23" fmla="*/ 50 h 50"/>
                  <a:gd name="T24" fmla="*/ 68 w 91"/>
                  <a:gd name="T25" fmla="*/ 36 h 50"/>
                  <a:gd name="T26" fmla="*/ 56 w 91"/>
                  <a:gd name="T27" fmla="*/ 41 h 50"/>
                  <a:gd name="T28" fmla="*/ 40 w 91"/>
                  <a:gd name="T29" fmla="*/ 25 h 50"/>
                  <a:gd name="T30" fmla="*/ 56 w 91"/>
                  <a:gd name="T31" fmla="*/ 9 h 50"/>
                  <a:gd name="T32" fmla="*/ 72 w 91"/>
                  <a:gd name="T33" fmla="*/ 25 h 50"/>
                  <a:gd name="T34" fmla="*/ 71 w 91"/>
                  <a:gd name="T35" fmla="*/ 31 h 50"/>
                  <a:gd name="T36" fmla="*/ 76 w 91"/>
                  <a:gd name="T3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50">
                    <a:moveTo>
                      <a:pt x="76" y="50"/>
                    </a:moveTo>
                    <a:cubicBezTo>
                      <a:pt x="91" y="50"/>
                      <a:pt x="91" y="50"/>
                      <a:pt x="91" y="50"/>
                    </a:cubicBezTo>
                    <a:cubicBezTo>
                      <a:pt x="81" y="16"/>
                      <a:pt x="81" y="16"/>
                      <a:pt x="81" y="16"/>
                    </a:cubicBezTo>
                    <a:cubicBezTo>
                      <a:pt x="80" y="10"/>
                      <a:pt x="73" y="0"/>
                      <a:pt x="60" y="0"/>
                    </a:cubicBezTo>
                    <a:cubicBezTo>
                      <a:pt x="32" y="0"/>
                      <a:pt x="32" y="0"/>
                      <a:pt x="32" y="0"/>
                    </a:cubicBezTo>
                    <a:cubicBezTo>
                      <a:pt x="19" y="0"/>
                      <a:pt x="12" y="10"/>
                      <a:pt x="10" y="16"/>
                    </a:cubicBezTo>
                    <a:cubicBezTo>
                      <a:pt x="0" y="50"/>
                      <a:pt x="0" y="50"/>
                      <a:pt x="0" y="50"/>
                    </a:cubicBezTo>
                    <a:cubicBezTo>
                      <a:pt x="15" y="50"/>
                      <a:pt x="15" y="50"/>
                      <a:pt x="15" y="50"/>
                    </a:cubicBezTo>
                    <a:cubicBezTo>
                      <a:pt x="22" y="27"/>
                      <a:pt x="22" y="27"/>
                      <a:pt x="22" y="27"/>
                    </a:cubicBezTo>
                    <a:cubicBezTo>
                      <a:pt x="27" y="27"/>
                      <a:pt x="27" y="27"/>
                      <a:pt x="27" y="27"/>
                    </a:cubicBezTo>
                    <a:cubicBezTo>
                      <a:pt x="20" y="50"/>
                      <a:pt x="20" y="50"/>
                      <a:pt x="20" y="50"/>
                    </a:cubicBezTo>
                    <a:cubicBezTo>
                      <a:pt x="72" y="50"/>
                      <a:pt x="72" y="50"/>
                      <a:pt x="72" y="50"/>
                    </a:cubicBezTo>
                    <a:cubicBezTo>
                      <a:pt x="70" y="44"/>
                      <a:pt x="69" y="39"/>
                      <a:pt x="68" y="36"/>
                    </a:cubicBezTo>
                    <a:cubicBezTo>
                      <a:pt x="65" y="39"/>
                      <a:pt x="61" y="41"/>
                      <a:pt x="56" y="41"/>
                    </a:cubicBezTo>
                    <a:cubicBezTo>
                      <a:pt x="47" y="41"/>
                      <a:pt x="40" y="34"/>
                      <a:pt x="40" y="25"/>
                    </a:cubicBezTo>
                    <a:cubicBezTo>
                      <a:pt x="40" y="17"/>
                      <a:pt x="47" y="9"/>
                      <a:pt x="56" y="9"/>
                    </a:cubicBezTo>
                    <a:cubicBezTo>
                      <a:pt x="65" y="9"/>
                      <a:pt x="72" y="17"/>
                      <a:pt x="72" y="25"/>
                    </a:cubicBezTo>
                    <a:cubicBezTo>
                      <a:pt x="72" y="27"/>
                      <a:pt x="72" y="29"/>
                      <a:pt x="71" y="31"/>
                    </a:cubicBezTo>
                    <a:cubicBezTo>
                      <a:pt x="76" y="50"/>
                      <a:pt x="76" y="50"/>
                      <a:pt x="7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a:solidFill>
                    <a:srgbClr val="505050"/>
                  </a:solidFill>
                </a:endParaRPr>
              </a:p>
            </p:txBody>
          </p:sp>
        </p:grpSp>
      </p:grpSp>
      <p:sp>
        <p:nvSpPr>
          <p:cNvPr id="27" name="TextBox 26"/>
          <p:cNvSpPr txBox="1"/>
          <p:nvPr/>
        </p:nvSpPr>
        <p:spPr>
          <a:xfrm>
            <a:off x="9520328" y="2437059"/>
            <a:ext cx="2135353" cy="332399"/>
          </a:xfrm>
          <a:prstGeom prst="rect">
            <a:avLst/>
          </a:prstGeom>
          <a:noFill/>
        </p:spPr>
        <p:txBody>
          <a:bodyPr wrap="square" lIns="0" tIns="0" rIns="0" bIns="0" rtlCol="0">
            <a:spAutoFit/>
          </a:bodyPr>
          <a:lstStyle/>
          <a:p>
            <a:pPr algn="ctr" defTabSz="914192">
              <a:lnSpc>
                <a:spcPct val="90000"/>
              </a:lnSpc>
              <a:spcAft>
                <a:spcPts val="588"/>
              </a:spcAft>
            </a:pPr>
            <a:r>
              <a:rPr lang="en-US" sz="2400" spc="-100" dirty="0">
                <a:ln w="3175">
                  <a:noFill/>
                </a:ln>
                <a:solidFill>
                  <a:srgbClr val="EDC30D"/>
                </a:solidFill>
                <a:cs typeface="Segoe UI Semibold" panose="020B0702040204020203" pitchFamily="34" charset="0"/>
              </a:rPr>
              <a:t>Everyone</a:t>
            </a:r>
          </a:p>
        </p:txBody>
      </p:sp>
      <p:grpSp>
        <p:nvGrpSpPr>
          <p:cNvPr id="28" name="Group 27"/>
          <p:cNvGrpSpPr/>
          <p:nvPr/>
        </p:nvGrpSpPr>
        <p:grpSpPr>
          <a:xfrm>
            <a:off x="9372283" y="3082344"/>
            <a:ext cx="2431443" cy="1124407"/>
            <a:chOff x="9372283" y="3104116"/>
            <a:chExt cx="2431443" cy="1124407"/>
          </a:xfrm>
          <a:solidFill>
            <a:srgbClr val="EDC30D"/>
          </a:solidFill>
        </p:grpSpPr>
        <p:sp>
          <p:nvSpPr>
            <p:cNvPr id="29" name="TextBox 15"/>
            <p:cNvSpPr txBox="1"/>
            <p:nvPr/>
          </p:nvSpPr>
          <p:spPr>
            <a:xfrm>
              <a:off x="9372283" y="3896124"/>
              <a:ext cx="2431443" cy="332399"/>
            </a:xfrm>
            <a:prstGeom prst="rect">
              <a:avLst/>
            </a:prstGeom>
            <a:noFill/>
          </p:spPr>
          <p:txBody>
            <a:bodyPr wrap="square" lIns="0" tIns="0" rIns="0" bIns="0" rtlCol="0">
              <a:spAutoFit/>
            </a:bodyPr>
            <a:lstStyle/>
            <a:p>
              <a:pPr algn="ctr" defTabSz="914192">
                <a:lnSpc>
                  <a:spcPct val="90000"/>
                </a:lnSpc>
                <a:spcAft>
                  <a:spcPts val="588"/>
                </a:spcAft>
              </a:pPr>
              <a:r>
                <a:rPr lang="en-US" sz="2400" spc="-100" dirty="0">
                  <a:ln w="3175">
                    <a:noFill/>
                  </a:ln>
                  <a:solidFill>
                    <a:srgbClr val="EDC30D"/>
                  </a:solidFill>
                  <a:cs typeface="Segoe UI Semibold" panose="020B0702040204020203" pitchFamily="34" charset="0"/>
                </a:rPr>
                <a:t>Analyst to end user</a:t>
              </a:r>
            </a:p>
          </p:txBody>
        </p:sp>
        <p:sp>
          <p:nvSpPr>
            <p:cNvPr id="30" name="Freeform 13"/>
            <p:cNvSpPr>
              <a:spLocks noChangeAspect="1" noEditPoints="1"/>
            </p:cNvSpPr>
            <p:nvPr/>
          </p:nvSpPr>
          <p:spPr bwMode="auto">
            <a:xfrm>
              <a:off x="10640907" y="3104116"/>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grpSp>
          <p:nvGrpSpPr>
            <p:cNvPr id="31" name="Group 4"/>
            <p:cNvGrpSpPr>
              <a:grpSpLocks/>
            </p:cNvGrpSpPr>
            <p:nvPr/>
          </p:nvGrpSpPr>
          <p:grpSpPr bwMode="auto">
            <a:xfrm>
              <a:off x="9890692" y="3156562"/>
              <a:ext cx="629033" cy="664924"/>
              <a:chOff x="3730" y="2047"/>
              <a:chExt cx="222" cy="226"/>
            </a:xfrm>
            <a:grpFill/>
          </p:grpSpPr>
          <p:sp>
            <p:nvSpPr>
              <p:cNvPr id="32" name="AutoShape 3"/>
              <p:cNvSpPr>
                <a:spLocks noChangeAspect="1" noChangeArrowheads="1" noTextEdit="1"/>
              </p:cNvSpPr>
              <p:nvPr/>
            </p:nvSpPr>
            <p:spPr bwMode="auto">
              <a:xfrm>
                <a:off x="3730" y="2047"/>
                <a:ext cx="220" cy="22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a:solidFill>
                    <a:srgbClr val="505050"/>
                  </a:solidFill>
                </a:endParaRPr>
              </a:p>
            </p:txBody>
          </p:sp>
          <p:sp>
            <p:nvSpPr>
              <p:cNvPr id="33" name="Oval 5"/>
              <p:cNvSpPr>
                <a:spLocks noChangeArrowheads="1"/>
              </p:cNvSpPr>
              <p:nvPr/>
            </p:nvSpPr>
            <p:spPr bwMode="auto">
              <a:xfrm>
                <a:off x="3798" y="2049"/>
                <a:ext cx="88" cy="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a:solidFill>
                    <a:srgbClr val="505050"/>
                  </a:solidFill>
                </a:endParaRPr>
              </a:p>
            </p:txBody>
          </p:sp>
          <p:sp>
            <p:nvSpPr>
              <p:cNvPr id="34" name="Freeform 6"/>
              <p:cNvSpPr>
                <a:spLocks noEditPoints="1"/>
              </p:cNvSpPr>
              <p:nvPr/>
            </p:nvSpPr>
            <p:spPr bwMode="auto">
              <a:xfrm>
                <a:off x="3835" y="2181"/>
                <a:ext cx="58" cy="41"/>
              </a:xfrm>
              <a:custGeom>
                <a:avLst/>
                <a:gdLst>
                  <a:gd name="T0" fmla="*/ 12 w 24"/>
                  <a:gd name="T1" fmla="*/ 0 h 17"/>
                  <a:gd name="T2" fmla="*/ 0 w 24"/>
                  <a:gd name="T3" fmla="*/ 12 h 17"/>
                  <a:gd name="T4" fmla="*/ 0 w 24"/>
                  <a:gd name="T5" fmla="*/ 15 h 17"/>
                  <a:gd name="T6" fmla="*/ 7 w 24"/>
                  <a:gd name="T7" fmla="*/ 15 h 17"/>
                  <a:gd name="T8" fmla="*/ 12 w 24"/>
                  <a:gd name="T9" fmla="*/ 17 h 17"/>
                  <a:gd name="T10" fmla="*/ 17 w 24"/>
                  <a:gd name="T11" fmla="*/ 15 h 17"/>
                  <a:gd name="T12" fmla="*/ 21 w 24"/>
                  <a:gd name="T13" fmla="*/ 15 h 17"/>
                  <a:gd name="T14" fmla="*/ 21 w 24"/>
                  <a:gd name="T15" fmla="*/ 14 h 17"/>
                  <a:gd name="T16" fmla="*/ 24 w 24"/>
                  <a:gd name="T17" fmla="*/ 14 h 17"/>
                  <a:gd name="T18" fmla="*/ 24 w 24"/>
                  <a:gd name="T19" fmla="*/ 12 h 17"/>
                  <a:gd name="T20" fmla="*/ 12 w 24"/>
                  <a:gd name="T21" fmla="*/ 0 h 17"/>
                  <a:gd name="T22" fmla="*/ 5 w 24"/>
                  <a:gd name="T23" fmla="*/ 12 h 17"/>
                  <a:gd name="T24" fmla="*/ 3 w 24"/>
                  <a:gd name="T25" fmla="*/ 12 h 17"/>
                  <a:gd name="T26" fmla="*/ 2 w 24"/>
                  <a:gd name="T27" fmla="*/ 12 h 17"/>
                  <a:gd name="T28" fmla="*/ 3 w 24"/>
                  <a:gd name="T29" fmla="*/ 11 h 17"/>
                  <a:gd name="T30" fmla="*/ 5 w 24"/>
                  <a:gd name="T31" fmla="*/ 11 h 17"/>
                  <a:gd name="T32" fmla="*/ 5 w 24"/>
                  <a:gd name="T33" fmla="*/ 12 h 17"/>
                  <a:gd name="T34" fmla="*/ 5 w 24"/>
                  <a:gd name="T35" fmla="*/ 12 h 17"/>
                  <a:gd name="T36" fmla="*/ 7 w 24"/>
                  <a:gd name="T37" fmla="*/ 9 h 17"/>
                  <a:gd name="T38" fmla="*/ 6 w 24"/>
                  <a:gd name="T39" fmla="*/ 9 h 17"/>
                  <a:gd name="T40" fmla="*/ 6 w 24"/>
                  <a:gd name="T41" fmla="*/ 9 h 17"/>
                  <a:gd name="T42" fmla="*/ 4 w 24"/>
                  <a:gd name="T43" fmla="*/ 8 h 17"/>
                  <a:gd name="T44" fmla="*/ 4 w 24"/>
                  <a:gd name="T45" fmla="*/ 7 h 17"/>
                  <a:gd name="T46" fmla="*/ 5 w 24"/>
                  <a:gd name="T47" fmla="*/ 7 h 17"/>
                  <a:gd name="T48" fmla="*/ 6 w 24"/>
                  <a:gd name="T49" fmla="*/ 8 h 17"/>
                  <a:gd name="T50" fmla="*/ 7 w 24"/>
                  <a:gd name="T51" fmla="*/ 9 h 17"/>
                  <a:gd name="T52" fmla="*/ 12 w 24"/>
                  <a:gd name="T53" fmla="*/ 4 h 17"/>
                  <a:gd name="T54" fmla="*/ 12 w 24"/>
                  <a:gd name="T55" fmla="*/ 3 h 17"/>
                  <a:gd name="T56" fmla="*/ 13 w 24"/>
                  <a:gd name="T57" fmla="*/ 4 h 17"/>
                  <a:gd name="T58" fmla="*/ 13 w 24"/>
                  <a:gd name="T59" fmla="*/ 5 h 17"/>
                  <a:gd name="T60" fmla="*/ 12 w 24"/>
                  <a:gd name="T61" fmla="*/ 6 h 17"/>
                  <a:gd name="T62" fmla="*/ 12 w 24"/>
                  <a:gd name="T63" fmla="*/ 5 h 17"/>
                  <a:gd name="T64" fmla="*/ 12 w 24"/>
                  <a:gd name="T65" fmla="*/ 4 h 17"/>
                  <a:gd name="T66" fmla="*/ 13 w 24"/>
                  <a:gd name="T67" fmla="*/ 14 h 17"/>
                  <a:gd name="T68" fmla="*/ 10 w 24"/>
                  <a:gd name="T69" fmla="*/ 13 h 17"/>
                  <a:gd name="T70" fmla="*/ 7 w 24"/>
                  <a:gd name="T71" fmla="*/ 4 h 17"/>
                  <a:gd name="T72" fmla="*/ 14 w 24"/>
                  <a:gd name="T73" fmla="*/ 11 h 17"/>
                  <a:gd name="T74" fmla="*/ 13 w 24"/>
                  <a:gd name="T75" fmla="*/ 14 h 17"/>
                  <a:gd name="T76" fmla="*/ 17 w 24"/>
                  <a:gd name="T77" fmla="*/ 5 h 17"/>
                  <a:gd name="T78" fmla="*/ 16 w 24"/>
                  <a:gd name="T79" fmla="*/ 6 h 17"/>
                  <a:gd name="T80" fmla="*/ 15 w 24"/>
                  <a:gd name="T81" fmla="*/ 7 h 17"/>
                  <a:gd name="T82" fmla="*/ 15 w 24"/>
                  <a:gd name="T83" fmla="*/ 7 h 17"/>
                  <a:gd name="T84" fmla="*/ 15 w 24"/>
                  <a:gd name="T85" fmla="*/ 6 h 17"/>
                  <a:gd name="T86" fmla="*/ 16 w 24"/>
                  <a:gd name="T87" fmla="*/ 4 h 17"/>
                  <a:gd name="T88" fmla="*/ 17 w 24"/>
                  <a:gd name="T89" fmla="*/ 4 h 17"/>
                  <a:gd name="T90" fmla="*/ 17 w 24"/>
                  <a:gd name="T91" fmla="*/ 5 h 17"/>
                  <a:gd name="T92" fmla="*/ 18 w 24"/>
                  <a:gd name="T93" fmla="*/ 9 h 17"/>
                  <a:gd name="T94" fmla="*/ 17 w 24"/>
                  <a:gd name="T95" fmla="*/ 9 h 17"/>
                  <a:gd name="T96" fmla="*/ 18 w 24"/>
                  <a:gd name="T97" fmla="*/ 8 h 17"/>
                  <a:gd name="T98" fmla="*/ 19 w 24"/>
                  <a:gd name="T99" fmla="*/ 7 h 17"/>
                  <a:gd name="T100" fmla="*/ 20 w 24"/>
                  <a:gd name="T101" fmla="*/ 7 h 17"/>
                  <a:gd name="T102" fmla="*/ 20 w 24"/>
                  <a:gd name="T103" fmla="*/ 8 h 17"/>
                  <a:gd name="T104" fmla="*/ 18 w 24"/>
                  <a:gd name="T105" fmla="*/ 9 h 17"/>
                  <a:gd name="T106" fmla="*/ 18 w 24"/>
                  <a:gd name="T107" fmla="*/ 9 h 17"/>
                  <a:gd name="T108" fmla="*/ 22 w 24"/>
                  <a:gd name="T109" fmla="*/ 12 h 17"/>
                  <a:gd name="T110" fmla="*/ 21 w 24"/>
                  <a:gd name="T111" fmla="*/ 12 h 17"/>
                  <a:gd name="T112" fmla="*/ 19 w 24"/>
                  <a:gd name="T113" fmla="*/ 12 h 17"/>
                  <a:gd name="T114" fmla="*/ 19 w 24"/>
                  <a:gd name="T115" fmla="*/ 12 h 17"/>
                  <a:gd name="T116" fmla="*/ 19 w 24"/>
                  <a:gd name="T117" fmla="*/ 11 h 17"/>
                  <a:gd name="T118" fmla="*/ 21 w 24"/>
                  <a:gd name="T119" fmla="*/ 11 h 17"/>
                  <a:gd name="T120" fmla="*/ 22 w 24"/>
                  <a:gd name="T12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 h="17">
                    <a:moveTo>
                      <a:pt x="12" y="0"/>
                    </a:moveTo>
                    <a:cubicBezTo>
                      <a:pt x="6" y="0"/>
                      <a:pt x="0" y="6"/>
                      <a:pt x="0" y="12"/>
                    </a:cubicBezTo>
                    <a:cubicBezTo>
                      <a:pt x="0" y="13"/>
                      <a:pt x="0" y="14"/>
                      <a:pt x="0" y="15"/>
                    </a:cubicBezTo>
                    <a:cubicBezTo>
                      <a:pt x="0" y="15"/>
                      <a:pt x="0" y="15"/>
                      <a:pt x="7" y="15"/>
                    </a:cubicBezTo>
                    <a:cubicBezTo>
                      <a:pt x="8" y="16"/>
                      <a:pt x="10" y="17"/>
                      <a:pt x="12" y="17"/>
                    </a:cubicBezTo>
                    <a:cubicBezTo>
                      <a:pt x="14" y="17"/>
                      <a:pt x="16" y="16"/>
                      <a:pt x="17" y="15"/>
                    </a:cubicBezTo>
                    <a:cubicBezTo>
                      <a:pt x="17" y="15"/>
                      <a:pt x="17" y="15"/>
                      <a:pt x="21" y="15"/>
                    </a:cubicBezTo>
                    <a:cubicBezTo>
                      <a:pt x="21" y="14"/>
                      <a:pt x="21" y="14"/>
                      <a:pt x="21" y="14"/>
                    </a:cubicBezTo>
                    <a:cubicBezTo>
                      <a:pt x="22" y="14"/>
                      <a:pt x="23" y="14"/>
                      <a:pt x="24" y="14"/>
                    </a:cubicBezTo>
                    <a:cubicBezTo>
                      <a:pt x="24" y="14"/>
                      <a:pt x="24" y="13"/>
                      <a:pt x="24" y="12"/>
                    </a:cubicBezTo>
                    <a:cubicBezTo>
                      <a:pt x="24" y="6"/>
                      <a:pt x="19" y="0"/>
                      <a:pt x="12" y="0"/>
                    </a:cubicBezTo>
                    <a:close/>
                    <a:moveTo>
                      <a:pt x="5" y="12"/>
                    </a:moveTo>
                    <a:cubicBezTo>
                      <a:pt x="3" y="12"/>
                      <a:pt x="3" y="12"/>
                      <a:pt x="3" y="12"/>
                    </a:cubicBezTo>
                    <a:cubicBezTo>
                      <a:pt x="3" y="12"/>
                      <a:pt x="2" y="12"/>
                      <a:pt x="2" y="12"/>
                    </a:cubicBezTo>
                    <a:cubicBezTo>
                      <a:pt x="2" y="11"/>
                      <a:pt x="3" y="11"/>
                      <a:pt x="3" y="11"/>
                    </a:cubicBezTo>
                    <a:cubicBezTo>
                      <a:pt x="5" y="11"/>
                      <a:pt x="5" y="11"/>
                      <a:pt x="5" y="11"/>
                    </a:cubicBezTo>
                    <a:cubicBezTo>
                      <a:pt x="5" y="11"/>
                      <a:pt x="5" y="11"/>
                      <a:pt x="5" y="12"/>
                    </a:cubicBezTo>
                    <a:cubicBezTo>
                      <a:pt x="5" y="12"/>
                      <a:pt x="5" y="12"/>
                      <a:pt x="5" y="12"/>
                    </a:cubicBezTo>
                    <a:close/>
                    <a:moveTo>
                      <a:pt x="7" y="9"/>
                    </a:moveTo>
                    <a:cubicBezTo>
                      <a:pt x="7" y="9"/>
                      <a:pt x="6" y="9"/>
                      <a:pt x="6" y="9"/>
                    </a:cubicBezTo>
                    <a:cubicBezTo>
                      <a:pt x="6" y="9"/>
                      <a:pt x="6" y="9"/>
                      <a:pt x="6" y="9"/>
                    </a:cubicBezTo>
                    <a:cubicBezTo>
                      <a:pt x="4" y="8"/>
                      <a:pt x="4" y="8"/>
                      <a:pt x="4" y="8"/>
                    </a:cubicBezTo>
                    <a:cubicBezTo>
                      <a:pt x="4" y="8"/>
                      <a:pt x="4" y="8"/>
                      <a:pt x="4" y="7"/>
                    </a:cubicBezTo>
                    <a:cubicBezTo>
                      <a:pt x="4" y="7"/>
                      <a:pt x="5" y="7"/>
                      <a:pt x="5" y="7"/>
                    </a:cubicBezTo>
                    <a:cubicBezTo>
                      <a:pt x="6" y="8"/>
                      <a:pt x="6" y="8"/>
                      <a:pt x="6" y="8"/>
                    </a:cubicBezTo>
                    <a:cubicBezTo>
                      <a:pt x="7" y="8"/>
                      <a:pt x="7" y="9"/>
                      <a:pt x="7" y="9"/>
                    </a:cubicBezTo>
                    <a:close/>
                    <a:moveTo>
                      <a:pt x="12" y="4"/>
                    </a:moveTo>
                    <a:cubicBezTo>
                      <a:pt x="12" y="3"/>
                      <a:pt x="12" y="3"/>
                      <a:pt x="12" y="3"/>
                    </a:cubicBezTo>
                    <a:cubicBezTo>
                      <a:pt x="12" y="3"/>
                      <a:pt x="13" y="3"/>
                      <a:pt x="13" y="4"/>
                    </a:cubicBezTo>
                    <a:cubicBezTo>
                      <a:pt x="13" y="5"/>
                      <a:pt x="13" y="5"/>
                      <a:pt x="13" y="5"/>
                    </a:cubicBezTo>
                    <a:cubicBezTo>
                      <a:pt x="13" y="6"/>
                      <a:pt x="12" y="6"/>
                      <a:pt x="12" y="6"/>
                    </a:cubicBezTo>
                    <a:cubicBezTo>
                      <a:pt x="12" y="6"/>
                      <a:pt x="12" y="6"/>
                      <a:pt x="12" y="5"/>
                    </a:cubicBezTo>
                    <a:cubicBezTo>
                      <a:pt x="12" y="4"/>
                      <a:pt x="12" y="4"/>
                      <a:pt x="12" y="4"/>
                    </a:cubicBezTo>
                    <a:close/>
                    <a:moveTo>
                      <a:pt x="13" y="14"/>
                    </a:moveTo>
                    <a:cubicBezTo>
                      <a:pt x="12" y="15"/>
                      <a:pt x="11" y="14"/>
                      <a:pt x="10" y="13"/>
                    </a:cubicBezTo>
                    <a:cubicBezTo>
                      <a:pt x="9" y="12"/>
                      <a:pt x="7" y="4"/>
                      <a:pt x="7" y="4"/>
                    </a:cubicBezTo>
                    <a:cubicBezTo>
                      <a:pt x="7" y="4"/>
                      <a:pt x="13" y="10"/>
                      <a:pt x="14" y="11"/>
                    </a:cubicBezTo>
                    <a:cubicBezTo>
                      <a:pt x="14" y="12"/>
                      <a:pt x="14" y="14"/>
                      <a:pt x="13" y="14"/>
                    </a:cubicBezTo>
                    <a:close/>
                    <a:moveTo>
                      <a:pt x="17" y="5"/>
                    </a:moveTo>
                    <a:cubicBezTo>
                      <a:pt x="16" y="6"/>
                      <a:pt x="16" y="6"/>
                      <a:pt x="16" y="6"/>
                    </a:cubicBezTo>
                    <a:cubicBezTo>
                      <a:pt x="16" y="7"/>
                      <a:pt x="16" y="7"/>
                      <a:pt x="15" y="7"/>
                    </a:cubicBezTo>
                    <a:cubicBezTo>
                      <a:pt x="15" y="7"/>
                      <a:pt x="15" y="7"/>
                      <a:pt x="15" y="7"/>
                    </a:cubicBezTo>
                    <a:cubicBezTo>
                      <a:pt x="15" y="6"/>
                      <a:pt x="15" y="6"/>
                      <a:pt x="15" y="6"/>
                    </a:cubicBezTo>
                    <a:cubicBezTo>
                      <a:pt x="16" y="4"/>
                      <a:pt x="16" y="4"/>
                      <a:pt x="16" y="4"/>
                    </a:cubicBezTo>
                    <a:cubicBezTo>
                      <a:pt x="16" y="4"/>
                      <a:pt x="16" y="4"/>
                      <a:pt x="17" y="4"/>
                    </a:cubicBezTo>
                    <a:cubicBezTo>
                      <a:pt x="17" y="4"/>
                      <a:pt x="17" y="5"/>
                      <a:pt x="17" y="5"/>
                    </a:cubicBezTo>
                    <a:close/>
                    <a:moveTo>
                      <a:pt x="18" y="9"/>
                    </a:moveTo>
                    <a:cubicBezTo>
                      <a:pt x="18" y="9"/>
                      <a:pt x="18" y="9"/>
                      <a:pt x="17" y="9"/>
                    </a:cubicBezTo>
                    <a:cubicBezTo>
                      <a:pt x="17" y="8"/>
                      <a:pt x="17" y="8"/>
                      <a:pt x="18" y="8"/>
                    </a:cubicBezTo>
                    <a:cubicBezTo>
                      <a:pt x="19" y="7"/>
                      <a:pt x="19" y="7"/>
                      <a:pt x="19" y="7"/>
                    </a:cubicBezTo>
                    <a:cubicBezTo>
                      <a:pt x="19" y="7"/>
                      <a:pt x="20" y="7"/>
                      <a:pt x="20" y="7"/>
                    </a:cubicBezTo>
                    <a:cubicBezTo>
                      <a:pt x="20" y="7"/>
                      <a:pt x="20" y="8"/>
                      <a:pt x="20" y="8"/>
                    </a:cubicBezTo>
                    <a:cubicBezTo>
                      <a:pt x="18" y="9"/>
                      <a:pt x="18" y="9"/>
                      <a:pt x="18" y="9"/>
                    </a:cubicBezTo>
                    <a:cubicBezTo>
                      <a:pt x="18" y="9"/>
                      <a:pt x="18" y="9"/>
                      <a:pt x="18" y="9"/>
                    </a:cubicBezTo>
                    <a:close/>
                    <a:moveTo>
                      <a:pt x="22" y="12"/>
                    </a:moveTo>
                    <a:cubicBezTo>
                      <a:pt x="22" y="12"/>
                      <a:pt x="21" y="12"/>
                      <a:pt x="21" y="12"/>
                    </a:cubicBezTo>
                    <a:cubicBezTo>
                      <a:pt x="19" y="12"/>
                      <a:pt x="19" y="12"/>
                      <a:pt x="19" y="12"/>
                    </a:cubicBezTo>
                    <a:cubicBezTo>
                      <a:pt x="19" y="12"/>
                      <a:pt x="19" y="12"/>
                      <a:pt x="19" y="12"/>
                    </a:cubicBezTo>
                    <a:cubicBezTo>
                      <a:pt x="19" y="11"/>
                      <a:pt x="19" y="11"/>
                      <a:pt x="19" y="11"/>
                    </a:cubicBezTo>
                    <a:cubicBezTo>
                      <a:pt x="21" y="11"/>
                      <a:pt x="21" y="11"/>
                      <a:pt x="21" y="11"/>
                    </a:cubicBezTo>
                    <a:cubicBezTo>
                      <a:pt x="21" y="11"/>
                      <a:pt x="22" y="11"/>
                      <a:pt x="22"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a:solidFill>
                    <a:srgbClr val="505050"/>
                  </a:solidFill>
                </a:endParaRPr>
              </a:p>
            </p:txBody>
          </p:sp>
          <p:sp>
            <p:nvSpPr>
              <p:cNvPr id="35" name="Freeform 7"/>
              <p:cNvSpPr>
                <a:spLocks/>
              </p:cNvSpPr>
              <p:nvPr/>
            </p:nvSpPr>
            <p:spPr bwMode="auto">
              <a:xfrm>
                <a:off x="3730" y="2149"/>
                <a:ext cx="222" cy="122"/>
              </a:xfrm>
              <a:custGeom>
                <a:avLst/>
                <a:gdLst>
                  <a:gd name="T0" fmla="*/ 76 w 91"/>
                  <a:gd name="T1" fmla="*/ 50 h 50"/>
                  <a:gd name="T2" fmla="*/ 91 w 91"/>
                  <a:gd name="T3" fmla="*/ 50 h 50"/>
                  <a:gd name="T4" fmla="*/ 81 w 91"/>
                  <a:gd name="T5" fmla="*/ 16 h 50"/>
                  <a:gd name="T6" fmla="*/ 60 w 91"/>
                  <a:gd name="T7" fmla="*/ 0 h 50"/>
                  <a:gd name="T8" fmla="*/ 32 w 91"/>
                  <a:gd name="T9" fmla="*/ 0 h 50"/>
                  <a:gd name="T10" fmla="*/ 10 w 91"/>
                  <a:gd name="T11" fmla="*/ 16 h 50"/>
                  <a:gd name="T12" fmla="*/ 0 w 91"/>
                  <a:gd name="T13" fmla="*/ 50 h 50"/>
                  <a:gd name="T14" fmla="*/ 15 w 91"/>
                  <a:gd name="T15" fmla="*/ 50 h 50"/>
                  <a:gd name="T16" fmla="*/ 22 w 91"/>
                  <a:gd name="T17" fmla="*/ 27 h 50"/>
                  <a:gd name="T18" fmla="*/ 27 w 91"/>
                  <a:gd name="T19" fmla="*/ 27 h 50"/>
                  <a:gd name="T20" fmla="*/ 20 w 91"/>
                  <a:gd name="T21" fmla="*/ 50 h 50"/>
                  <a:gd name="T22" fmla="*/ 72 w 91"/>
                  <a:gd name="T23" fmla="*/ 50 h 50"/>
                  <a:gd name="T24" fmla="*/ 68 w 91"/>
                  <a:gd name="T25" fmla="*/ 36 h 50"/>
                  <a:gd name="T26" fmla="*/ 56 w 91"/>
                  <a:gd name="T27" fmla="*/ 41 h 50"/>
                  <a:gd name="T28" fmla="*/ 40 w 91"/>
                  <a:gd name="T29" fmla="*/ 25 h 50"/>
                  <a:gd name="T30" fmla="*/ 56 w 91"/>
                  <a:gd name="T31" fmla="*/ 9 h 50"/>
                  <a:gd name="T32" fmla="*/ 72 w 91"/>
                  <a:gd name="T33" fmla="*/ 25 h 50"/>
                  <a:gd name="T34" fmla="*/ 71 w 91"/>
                  <a:gd name="T35" fmla="*/ 31 h 50"/>
                  <a:gd name="T36" fmla="*/ 76 w 91"/>
                  <a:gd name="T3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50">
                    <a:moveTo>
                      <a:pt x="76" y="50"/>
                    </a:moveTo>
                    <a:cubicBezTo>
                      <a:pt x="91" y="50"/>
                      <a:pt x="91" y="50"/>
                      <a:pt x="91" y="50"/>
                    </a:cubicBezTo>
                    <a:cubicBezTo>
                      <a:pt x="81" y="16"/>
                      <a:pt x="81" y="16"/>
                      <a:pt x="81" y="16"/>
                    </a:cubicBezTo>
                    <a:cubicBezTo>
                      <a:pt x="80" y="10"/>
                      <a:pt x="73" y="0"/>
                      <a:pt x="60" y="0"/>
                    </a:cubicBezTo>
                    <a:cubicBezTo>
                      <a:pt x="32" y="0"/>
                      <a:pt x="32" y="0"/>
                      <a:pt x="32" y="0"/>
                    </a:cubicBezTo>
                    <a:cubicBezTo>
                      <a:pt x="19" y="0"/>
                      <a:pt x="12" y="10"/>
                      <a:pt x="10" y="16"/>
                    </a:cubicBezTo>
                    <a:cubicBezTo>
                      <a:pt x="0" y="50"/>
                      <a:pt x="0" y="50"/>
                      <a:pt x="0" y="50"/>
                    </a:cubicBezTo>
                    <a:cubicBezTo>
                      <a:pt x="15" y="50"/>
                      <a:pt x="15" y="50"/>
                      <a:pt x="15" y="50"/>
                    </a:cubicBezTo>
                    <a:cubicBezTo>
                      <a:pt x="22" y="27"/>
                      <a:pt x="22" y="27"/>
                      <a:pt x="22" y="27"/>
                    </a:cubicBezTo>
                    <a:cubicBezTo>
                      <a:pt x="27" y="27"/>
                      <a:pt x="27" y="27"/>
                      <a:pt x="27" y="27"/>
                    </a:cubicBezTo>
                    <a:cubicBezTo>
                      <a:pt x="20" y="50"/>
                      <a:pt x="20" y="50"/>
                      <a:pt x="20" y="50"/>
                    </a:cubicBezTo>
                    <a:cubicBezTo>
                      <a:pt x="72" y="50"/>
                      <a:pt x="72" y="50"/>
                      <a:pt x="72" y="50"/>
                    </a:cubicBezTo>
                    <a:cubicBezTo>
                      <a:pt x="70" y="44"/>
                      <a:pt x="69" y="39"/>
                      <a:pt x="68" y="36"/>
                    </a:cubicBezTo>
                    <a:cubicBezTo>
                      <a:pt x="65" y="39"/>
                      <a:pt x="61" y="41"/>
                      <a:pt x="56" y="41"/>
                    </a:cubicBezTo>
                    <a:cubicBezTo>
                      <a:pt x="47" y="41"/>
                      <a:pt x="40" y="34"/>
                      <a:pt x="40" y="25"/>
                    </a:cubicBezTo>
                    <a:cubicBezTo>
                      <a:pt x="40" y="17"/>
                      <a:pt x="47" y="9"/>
                      <a:pt x="56" y="9"/>
                    </a:cubicBezTo>
                    <a:cubicBezTo>
                      <a:pt x="65" y="9"/>
                      <a:pt x="72" y="17"/>
                      <a:pt x="72" y="25"/>
                    </a:cubicBezTo>
                    <a:cubicBezTo>
                      <a:pt x="72" y="27"/>
                      <a:pt x="72" y="29"/>
                      <a:pt x="71" y="31"/>
                    </a:cubicBezTo>
                    <a:cubicBezTo>
                      <a:pt x="76" y="50"/>
                      <a:pt x="76" y="50"/>
                      <a:pt x="76" y="50"/>
                    </a:cubicBezTo>
                    <a:close/>
                  </a:path>
                </a:pathLst>
              </a:custGeom>
              <a:solidFill>
                <a:srgbClr val="EDC30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a:solidFill>
                    <a:srgbClr val="505050"/>
                  </a:solidFill>
                </a:endParaRPr>
              </a:p>
            </p:txBody>
          </p:sp>
        </p:grpSp>
      </p:grpSp>
      <p:grpSp>
        <p:nvGrpSpPr>
          <p:cNvPr id="36" name="Group 35"/>
          <p:cNvGrpSpPr/>
          <p:nvPr/>
        </p:nvGrpSpPr>
        <p:grpSpPr>
          <a:xfrm>
            <a:off x="9440040" y="4883777"/>
            <a:ext cx="2167592" cy="1182392"/>
            <a:chOff x="9504208" y="4568667"/>
            <a:chExt cx="2167592" cy="1182392"/>
          </a:xfrm>
          <a:solidFill>
            <a:srgbClr val="EDC30D"/>
          </a:solidFill>
        </p:grpSpPr>
        <p:sp>
          <p:nvSpPr>
            <p:cNvPr id="37" name="TextBox 4"/>
            <p:cNvSpPr txBox="1"/>
            <p:nvPr/>
          </p:nvSpPr>
          <p:spPr>
            <a:xfrm>
              <a:off x="9504208" y="5418660"/>
              <a:ext cx="2167592" cy="332399"/>
            </a:xfrm>
            <a:prstGeom prst="rect">
              <a:avLst/>
            </a:prstGeom>
            <a:noFill/>
          </p:spPr>
          <p:txBody>
            <a:bodyPr wrap="square" lIns="0" tIns="0" rIns="0" bIns="0" rtlCol="0">
              <a:spAutoFit/>
            </a:bodyPr>
            <a:lstStyle/>
            <a:p>
              <a:pPr algn="ctr" defTabSz="914192">
                <a:lnSpc>
                  <a:spcPct val="90000"/>
                </a:lnSpc>
                <a:spcAft>
                  <a:spcPts val="588"/>
                </a:spcAft>
              </a:pPr>
              <a:r>
                <a:rPr lang="en-US" sz="2400" spc="-100" dirty="0">
                  <a:ln w="3175">
                    <a:noFill/>
                  </a:ln>
                  <a:solidFill>
                    <a:srgbClr val="EDC30D"/>
                  </a:solidFill>
                  <a:cs typeface="Segoe UI Semibold" panose="020B0702040204020203" pitchFamily="34" charset="0"/>
                </a:rPr>
                <a:t>IT to end user</a:t>
              </a:r>
            </a:p>
          </p:txBody>
        </p:sp>
        <p:sp>
          <p:nvSpPr>
            <p:cNvPr id="38" name="Freeform 13"/>
            <p:cNvSpPr>
              <a:spLocks noChangeAspect="1" noEditPoints="1"/>
            </p:cNvSpPr>
            <p:nvPr/>
          </p:nvSpPr>
          <p:spPr bwMode="auto">
            <a:xfrm>
              <a:off x="10640907" y="4568667"/>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sp>
          <p:nvSpPr>
            <p:cNvPr id="39" name="Freeform 25"/>
            <p:cNvSpPr>
              <a:spLocks noChangeAspect="1" noEditPoints="1"/>
            </p:cNvSpPr>
            <p:nvPr/>
          </p:nvSpPr>
          <p:spPr bwMode="auto">
            <a:xfrm>
              <a:off x="9890691" y="4646581"/>
              <a:ext cx="637477" cy="685800"/>
            </a:xfrm>
            <a:custGeom>
              <a:avLst/>
              <a:gdLst>
                <a:gd name="T0" fmla="*/ 106 w 287"/>
                <a:gd name="T1" fmla="*/ 17 h 309"/>
                <a:gd name="T2" fmla="*/ 147 w 287"/>
                <a:gd name="T3" fmla="*/ 115 h 309"/>
                <a:gd name="T4" fmla="*/ 107 w 287"/>
                <a:gd name="T5" fmla="*/ 99 h 309"/>
                <a:gd name="T6" fmla="*/ 195 w 287"/>
                <a:gd name="T7" fmla="*/ 238 h 309"/>
                <a:gd name="T8" fmla="*/ 207 w 287"/>
                <a:gd name="T9" fmla="*/ 218 h 309"/>
                <a:gd name="T10" fmla="*/ 226 w 287"/>
                <a:gd name="T11" fmla="*/ 216 h 309"/>
                <a:gd name="T12" fmla="*/ 243 w 287"/>
                <a:gd name="T13" fmla="*/ 180 h 309"/>
                <a:gd name="T14" fmla="*/ 241 w 287"/>
                <a:gd name="T15" fmla="*/ 177 h 309"/>
                <a:gd name="T16" fmla="*/ 229 w 287"/>
                <a:gd name="T17" fmla="*/ 191 h 309"/>
                <a:gd name="T18" fmla="*/ 217 w 287"/>
                <a:gd name="T19" fmla="*/ 203 h 309"/>
                <a:gd name="T20" fmla="*/ 208 w 287"/>
                <a:gd name="T21" fmla="*/ 200 h 309"/>
                <a:gd name="T22" fmla="*/ 198 w 287"/>
                <a:gd name="T23" fmla="*/ 191 h 309"/>
                <a:gd name="T24" fmla="*/ 204 w 287"/>
                <a:gd name="T25" fmla="*/ 175 h 309"/>
                <a:gd name="T26" fmla="*/ 217 w 287"/>
                <a:gd name="T27" fmla="*/ 172 h 309"/>
                <a:gd name="T28" fmla="*/ 211 w 287"/>
                <a:gd name="T29" fmla="*/ 157 h 309"/>
                <a:gd name="T30" fmla="*/ 191 w 287"/>
                <a:gd name="T31" fmla="*/ 166 h 309"/>
                <a:gd name="T32" fmla="*/ 189 w 287"/>
                <a:gd name="T33" fmla="*/ 203 h 309"/>
                <a:gd name="T34" fmla="*/ 159 w 287"/>
                <a:gd name="T35" fmla="*/ 250 h 309"/>
                <a:gd name="T36" fmla="*/ 144 w 287"/>
                <a:gd name="T37" fmla="*/ 250 h 309"/>
                <a:gd name="T38" fmla="*/ 128 w 287"/>
                <a:gd name="T39" fmla="*/ 288 h 309"/>
                <a:gd name="T40" fmla="*/ 140 w 287"/>
                <a:gd name="T41" fmla="*/ 287 h 309"/>
                <a:gd name="T42" fmla="*/ 142 w 287"/>
                <a:gd name="T43" fmla="*/ 272 h 309"/>
                <a:gd name="T44" fmla="*/ 163 w 287"/>
                <a:gd name="T45" fmla="*/ 264 h 309"/>
                <a:gd name="T46" fmla="*/ 171 w 287"/>
                <a:gd name="T47" fmla="*/ 279 h 309"/>
                <a:gd name="T48" fmla="*/ 164 w 287"/>
                <a:gd name="T49" fmla="*/ 292 h 309"/>
                <a:gd name="T50" fmla="*/ 154 w 287"/>
                <a:gd name="T51" fmla="*/ 297 h 309"/>
                <a:gd name="T52" fmla="*/ 158 w 287"/>
                <a:gd name="T53" fmla="*/ 309 h 309"/>
                <a:gd name="T54" fmla="*/ 183 w 287"/>
                <a:gd name="T55" fmla="*/ 292 h 309"/>
                <a:gd name="T56" fmla="*/ 187 w 287"/>
                <a:gd name="T57" fmla="*/ 274 h 309"/>
                <a:gd name="T58" fmla="*/ 189 w 287"/>
                <a:gd name="T59" fmla="*/ 134 h 309"/>
                <a:gd name="T60" fmla="*/ 122 w 287"/>
                <a:gd name="T61" fmla="*/ 134 h 309"/>
                <a:gd name="T62" fmla="*/ 109 w 287"/>
                <a:gd name="T63" fmla="*/ 134 h 309"/>
                <a:gd name="T64" fmla="*/ 0 w 287"/>
                <a:gd name="T65" fmla="*/ 292 h 309"/>
                <a:gd name="T66" fmla="*/ 83 w 287"/>
                <a:gd name="T67" fmla="*/ 221 h 309"/>
                <a:gd name="T68" fmla="*/ 119 w 287"/>
                <a:gd name="T69" fmla="*/ 290 h 309"/>
                <a:gd name="T70" fmla="*/ 121 w 287"/>
                <a:gd name="T71" fmla="*/ 261 h 309"/>
                <a:gd name="T72" fmla="*/ 145 w 287"/>
                <a:gd name="T73" fmla="*/ 241 h 309"/>
                <a:gd name="T74" fmla="*/ 181 w 287"/>
                <a:gd name="T75" fmla="*/ 205 h 309"/>
                <a:gd name="T76" fmla="*/ 176 w 287"/>
                <a:gd name="T77" fmla="*/ 194 h 309"/>
                <a:gd name="T78" fmla="*/ 175 w 287"/>
                <a:gd name="T79" fmla="*/ 187 h 309"/>
                <a:gd name="T80" fmla="*/ 207 w 287"/>
                <a:gd name="T81" fmla="*/ 150 h 309"/>
                <a:gd name="T82" fmla="*/ 211 w 287"/>
                <a:gd name="T83" fmla="*/ 149 h 309"/>
                <a:gd name="T84" fmla="*/ 222 w 287"/>
                <a:gd name="T85" fmla="*/ 156 h 309"/>
                <a:gd name="T86" fmla="*/ 225 w 287"/>
                <a:gd name="T87" fmla="*/ 173 h 309"/>
                <a:gd name="T88" fmla="*/ 241 w 287"/>
                <a:gd name="T89" fmla="*/ 169 h 309"/>
                <a:gd name="T90" fmla="*/ 251 w 287"/>
                <a:gd name="T91" fmla="*/ 178 h 309"/>
                <a:gd name="T92" fmla="*/ 254 w 287"/>
                <a:gd name="T93" fmla="*/ 199 h 309"/>
                <a:gd name="T94" fmla="*/ 250 w 287"/>
                <a:gd name="T95" fmla="*/ 204 h 309"/>
                <a:gd name="T96" fmla="*/ 225 w 287"/>
                <a:gd name="T97" fmla="*/ 226 h 309"/>
                <a:gd name="T98" fmla="*/ 220 w 287"/>
                <a:gd name="T99" fmla="*/ 226 h 309"/>
                <a:gd name="T100" fmla="*/ 255 w 287"/>
                <a:gd name="T101" fmla="*/ 184 h 309"/>
                <a:gd name="T102" fmla="*/ 194 w 287"/>
                <a:gd name="T103" fmla="*/ 270 h 309"/>
                <a:gd name="T104" fmla="*/ 195 w 287"/>
                <a:gd name="T105" fmla="*/ 277 h 309"/>
                <a:gd name="T106" fmla="*/ 191 w 287"/>
                <a:gd name="T107" fmla="*/ 292 h 309"/>
                <a:gd name="T108" fmla="*/ 188 w 287"/>
                <a:gd name="T109" fmla="*/ 26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7" h="309">
                  <a:moveTo>
                    <a:pt x="107" y="99"/>
                  </a:moveTo>
                  <a:cubicBezTo>
                    <a:pt x="96" y="88"/>
                    <a:pt x="90" y="74"/>
                    <a:pt x="90" y="58"/>
                  </a:cubicBezTo>
                  <a:cubicBezTo>
                    <a:pt x="90" y="43"/>
                    <a:pt x="95" y="28"/>
                    <a:pt x="106" y="17"/>
                  </a:cubicBezTo>
                  <a:cubicBezTo>
                    <a:pt x="117" y="6"/>
                    <a:pt x="131" y="0"/>
                    <a:pt x="146" y="0"/>
                  </a:cubicBezTo>
                  <a:cubicBezTo>
                    <a:pt x="177" y="0"/>
                    <a:pt x="202" y="26"/>
                    <a:pt x="202" y="57"/>
                  </a:cubicBezTo>
                  <a:cubicBezTo>
                    <a:pt x="203" y="89"/>
                    <a:pt x="178" y="115"/>
                    <a:pt x="147" y="115"/>
                  </a:cubicBezTo>
                  <a:cubicBezTo>
                    <a:pt x="147" y="115"/>
                    <a:pt x="147" y="115"/>
                    <a:pt x="147" y="115"/>
                  </a:cubicBezTo>
                  <a:cubicBezTo>
                    <a:pt x="146" y="115"/>
                    <a:pt x="146" y="115"/>
                    <a:pt x="146" y="115"/>
                  </a:cubicBezTo>
                  <a:cubicBezTo>
                    <a:pt x="131" y="115"/>
                    <a:pt x="117" y="110"/>
                    <a:pt x="107" y="99"/>
                  </a:cubicBezTo>
                  <a:close/>
                  <a:moveTo>
                    <a:pt x="180" y="264"/>
                  </a:moveTo>
                  <a:cubicBezTo>
                    <a:pt x="180" y="264"/>
                    <a:pt x="179" y="262"/>
                    <a:pt x="180" y="260"/>
                  </a:cubicBezTo>
                  <a:cubicBezTo>
                    <a:pt x="186" y="251"/>
                    <a:pt x="191" y="244"/>
                    <a:pt x="195" y="238"/>
                  </a:cubicBezTo>
                  <a:cubicBezTo>
                    <a:pt x="205" y="221"/>
                    <a:pt x="207" y="219"/>
                    <a:pt x="207" y="219"/>
                  </a:cubicBezTo>
                  <a:cubicBezTo>
                    <a:pt x="207" y="218"/>
                    <a:pt x="207" y="218"/>
                    <a:pt x="207" y="218"/>
                  </a:cubicBezTo>
                  <a:cubicBezTo>
                    <a:pt x="207" y="218"/>
                    <a:pt x="207" y="218"/>
                    <a:pt x="207" y="218"/>
                  </a:cubicBezTo>
                  <a:cubicBezTo>
                    <a:pt x="209" y="217"/>
                    <a:pt x="210" y="216"/>
                    <a:pt x="210" y="216"/>
                  </a:cubicBezTo>
                  <a:cubicBezTo>
                    <a:pt x="224" y="218"/>
                    <a:pt x="224" y="218"/>
                    <a:pt x="224" y="218"/>
                  </a:cubicBezTo>
                  <a:cubicBezTo>
                    <a:pt x="224" y="218"/>
                    <a:pt x="225" y="218"/>
                    <a:pt x="226" y="216"/>
                  </a:cubicBezTo>
                  <a:cubicBezTo>
                    <a:pt x="244" y="199"/>
                    <a:pt x="244" y="199"/>
                    <a:pt x="244" y="199"/>
                  </a:cubicBezTo>
                  <a:cubicBezTo>
                    <a:pt x="245" y="197"/>
                    <a:pt x="245" y="197"/>
                    <a:pt x="245" y="197"/>
                  </a:cubicBezTo>
                  <a:cubicBezTo>
                    <a:pt x="243" y="180"/>
                    <a:pt x="243" y="180"/>
                    <a:pt x="243" y="180"/>
                  </a:cubicBezTo>
                  <a:cubicBezTo>
                    <a:pt x="243" y="178"/>
                    <a:pt x="243" y="178"/>
                    <a:pt x="243" y="178"/>
                  </a:cubicBezTo>
                  <a:cubicBezTo>
                    <a:pt x="243" y="178"/>
                    <a:pt x="242" y="177"/>
                    <a:pt x="241" y="177"/>
                  </a:cubicBezTo>
                  <a:cubicBezTo>
                    <a:pt x="241" y="177"/>
                    <a:pt x="241" y="177"/>
                    <a:pt x="241" y="177"/>
                  </a:cubicBezTo>
                  <a:cubicBezTo>
                    <a:pt x="230" y="179"/>
                    <a:pt x="230" y="179"/>
                    <a:pt x="230" y="179"/>
                  </a:cubicBezTo>
                  <a:cubicBezTo>
                    <a:pt x="228" y="179"/>
                    <a:pt x="229" y="181"/>
                    <a:pt x="229" y="183"/>
                  </a:cubicBezTo>
                  <a:cubicBezTo>
                    <a:pt x="229" y="191"/>
                    <a:pt x="229" y="191"/>
                    <a:pt x="229" y="191"/>
                  </a:cubicBezTo>
                  <a:cubicBezTo>
                    <a:pt x="229" y="192"/>
                    <a:pt x="228" y="194"/>
                    <a:pt x="228" y="194"/>
                  </a:cubicBezTo>
                  <a:cubicBezTo>
                    <a:pt x="220" y="203"/>
                    <a:pt x="220" y="203"/>
                    <a:pt x="220" y="203"/>
                  </a:cubicBezTo>
                  <a:cubicBezTo>
                    <a:pt x="220" y="203"/>
                    <a:pt x="219" y="203"/>
                    <a:pt x="217" y="203"/>
                  </a:cubicBezTo>
                  <a:cubicBezTo>
                    <a:pt x="212" y="203"/>
                    <a:pt x="212" y="203"/>
                    <a:pt x="212" y="203"/>
                  </a:cubicBezTo>
                  <a:cubicBezTo>
                    <a:pt x="212" y="203"/>
                    <a:pt x="212" y="203"/>
                    <a:pt x="211" y="203"/>
                  </a:cubicBezTo>
                  <a:cubicBezTo>
                    <a:pt x="210" y="203"/>
                    <a:pt x="209" y="202"/>
                    <a:pt x="208" y="200"/>
                  </a:cubicBezTo>
                  <a:cubicBezTo>
                    <a:pt x="205" y="199"/>
                    <a:pt x="205" y="199"/>
                    <a:pt x="205" y="199"/>
                  </a:cubicBezTo>
                  <a:cubicBezTo>
                    <a:pt x="203" y="198"/>
                    <a:pt x="203" y="197"/>
                    <a:pt x="201" y="195"/>
                  </a:cubicBezTo>
                  <a:cubicBezTo>
                    <a:pt x="198" y="191"/>
                    <a:pt x="198" y="191"/>
                    <a:pt x="198" y="191"/>
                  </a:cubicBezTo>
                  <a:cubicBezTo>
                    <a:pt x="198" y="191"/>
                    <a:pt x="198" y="189"/>
                    <a:pt x="199" y="188"/>
                  </a:cubicBezTo>
                  <a:cubicBezTo>
                    <a:pt x="202" y="179"/>
                    <a:pt x="202" y="179"/>
                    <a:pt x="202" y="179"/>
                  </a:cubicBezTo>
                  <a:cubicBezTo>
                    <a:pt x="202" y="177"/>
                    <a:pt x="203" y="175"/>
                    <a:pt x="204" y="175"/>
                  </a:cubicBezTo>
                  <a:cubicBezTo>
                    <a:pt x="214" y="173"/>
                    <a:pt x="214" y="173"/>
                    <a:pt x="214" y="173"/>
                  </a:cubicBezTo>
                  <a:cubicBezTo>
                    <a:pt x="215" y="172"/>
                    <a:pt x="215" y="172"/>
                    <a:pt x="215" y="172"/>
                  </a:cubicBezTo>
                  <a:cubicBezTo>
                    <a:pt x="215" y="172"/>
                    <a:pt x="215" y="172"/>
                    <a:pt x="217" y="172"/>
                  </a:cubicBezTo>
                  <a:cubicBezTo>
                    <a:pt x="217" y="172"/>
                    <a:pt x="216" y="171"/>
                    <a:pt x="216" y="169"/>
                  </a:cubicBezTo>
                  <a:cubicBezTo>
                    <a:pt x="214" y="158"/>
                    <a:pt x="214" y="158"/>
                    <a:pt x="214" y="158"/>
                  </a:cubicBezTo>
                  <a:cubicBezTo>
                    <a:pt x="214" y="158"/>
                    <a:pt x="212" y="157"/>
                    <a:pt x="211" y="157"/>
                  </a:cubicBezTo>
                  <a:cubicBezTo>
                    <a:pt x="211" y="157"/>
                    <a:pt x="210" y="157"/>
                    <a:pt x="210" y="157"/>
                  </a:cubicBezTo>
                  <a:cubicBezTo>
                    <a:pt x="194" y="164"/>
                    <a:pt x="194" y="164"/>
                    <a:pt x="194" y="164"/>
                  </a:cubicBezTo>
                  <a:cubicBezTo>
                    <a:pt x="192" y="164"/>
                    <a:pt x="191" y="165"/>
                    <a:pt x="191" y="166"/>
                  </a:cubicBezTo>
                  <a:cubicBezTo>
                    <a:pt x="183" y="189"/>
                    <a:pt x="183" y="189"/>
                    <a:pt x="183" y="189"/>
                  </a:cubicBezTo>
                  <a:cubicBezTo>
                    <a:pt x="183" y="189"/>
                    <a:pt x="183" y="191"/>
                    <a:pt x="184" y="193"/>
                  </a:cubicBezTo>
                  <a:cubicBezTo>
                    <a:pt x="189" y="203"/>
                    <a:pt x="189" y="203"/>
                    <a:pt x="189" y="203"/>
                  </a:cubicBezTo>
                  <a:cubicBezTo>
                    <a:pt x="191" y="204"/>
                    <a:pt x="190" y="206"/>
                    <a:pt x="190" y="206"/>
                  </a:cubicBezTo>
                  <a:cubicBezTo>
                    <a:pt x="162" y="250"/>
                    <a:pt x="162" y="250"/>
                    <a:pt x="162" y="250"/>
                  </a:cubicBezTo>
                  <a:cubicBezTo>
                    <a:pt x="162" y="250"/>
                    <a:pt x="160" y="250"/>
                    <a:pt x="159" y="250"/>
                  </a:cubicBezTo>
                  <a:cubicBezTo>
                    <a:pt x="147" y="250"/>
                    <a:pt x="147" y="250"/>
                    <a:pt x="147" y="250"/>
                  </a:cubicBezTo>
                  <a:cubicBezTo>
                    <a:pt x="146" y="249"/>
                    <a:pt x="145" y="249"/>
                    <a:pt x="145" y="249"/>
                  </a:cubicBezTo>
                  <a:cubicBezTo>
                    <a:pt x="144" y="249"/>
                    <a:pt x="144" y="249"/>
                    <a:pt x="144" y="250"/>
                  </a:cubicBezTo>
                  <a:cubicBezTo>
                    <a:pt x="126" y="267"/>
                    <a:pt x="126" y="267"/>
                    <a:pt x="126" y="267"/>
                  </a:cubicBezTo>
                  <a:cubicBezTo>
                    <a:pt x="125" y="268"/>
                    <a:pt x="125" y="269"/>
                    <a:pt x="125" y="271"/>
                  </a:cubicBezTo>
                  <a:cubicBezTo>
                    <a:pt x="128" y="288"/>
                    <a:pt x="128" y="288"/>
                    <a:pt x="128" y="288"/>
                  </a:cubicBezTo>
                  <a:cubicBezTo>
                    <a:pt x="126" y="289"/>
                    <a:pt x="127" y="290"/>
                    <a:pt x="129" y="290"/>
                  </a:cubicBezTo>
                  <a:cubicBezTo>
                    <a:pt x="129" y="290"/>
                    <a:pt x="129" y="290"/>
                    <a:pt x="129" y="290"/>
                  </a:cubicBezTo>
                  <a:cubicBezTo>
                    <a:pt x="140" y="287"/>
                    <a:pt x="140" y="287"/>
                    <a:pt x="140" y="287"/>
                  </a:cubicBezTo>
                  <a:cubicBezTo>
                    <a:pt x="142" y="287"/>
                    <a:pt x="142" y="285"/>
                    <a:pt x="142" y="285"/>
                  </a:cubicBezTo>
                  <a:cubicBezTo>
                    <a:pt x="141" y="275"/>
                    <a:pt x="141" y="275"/>
                    <a:pt x="141" y="275"/>
                  </a:cubicBezTo>
                  <a:cubicBezTo>
                    <a:pt x="141" y="274"/>
                    <a:pt x="140" y="272"/>
                    <a:pt x="142" y="272"/>
                  </a:cubicBezTo>
                  <a:cubicBezTo>
                    <a:pt x="149" y="266"/>
                    <a:pt x="149" y="266"/>
                    <a:pt x="149" y="266"/>
                  </a:cubicBezTo>
                  <a:cubicBezTo>
                    <a:pt x="150" y="264"/>
                    <a:pt x="152" y="263"/>
                    <a:pt x="153" y="263"/>
                  </a:cubicBezTo>
                  <a:cubicBezTo>
                    <a:pt x="163" y="264"/>
                    <a:pt x="163" y="264"/>
                    <a:pt x="163" y="264"/>
                  </a:cubicBezTo>
                  <a:cubicBezTo>
                    <a:pt x="164" y="266"/>
                    <a:pt x="165" y="265"/>
                    <a:pt x="165" y="267"/>
                  </a:cubicBezTo>
                  <a:cubicBezTo>
                    <a:pt x="171" y="276"/>
                    <a:pt x="171" y="276"/>
                    <a:pt x="171" y="276"/>
                  </a:cubicBezTo>
                  <a:cubicBezTo>
                    <a:pt x="173" y="277"/>
                    <a:pt x="171" y="279"/>
                    <a:pt x="171" y="279"/>
                  </a:cubicBezTo>
                  <a:cubicBezTo>
                    <a:pt x="169" y="289"/>
                    <a:pt x="169" y="289"/>
                    <a:pt x="169" y="289"/>
                  </a:cubicBezTo>
                  <a:cubicBezTo>
                    <a:pt x="167" y="289"/>
                    <a:pt x="167" y="291"/>
                    <a:pt x="166" y="291"/>
                  </a:cubicBezTo>
                  <a:cubicBezTo>
                    <a:pt x="165" y="292"/>
                    <a:pt x="165" y="292"/>
                    <a:pt x="164" y="292"/>
                  </a:cubicBezTo>
                  <a:cubicBezTo>
                    <a:pt x="157" y="295"/>
                    <a:pt x="157" y="295"/>
                    <a:pt x="157" y="295"/>
                  </a:cubicBezTo>
                  <a:cubicBezTo>
                    <a:pt x="155" y="295"/>
                    <a:pt x="154" y="296"/>
                    <a:pt x="154" y="296"/>
                  </a:cubicBezTo>
                  <a:cubicBezTo>
                    <a:pt x="154" y="296"/>
                    <a:pt x="154" y="296"/>
                    <a:pt x="154" y="297"/>
                  </a:cubicBezTo>
                  <a:cubicBezTo>
                    <a:pt x="156" y="308"/>
                    <a:pt x="156" y="308"/>
                    <a:pt x="156" y="308"/>
                  </a:cubicBezTo>
                  <a:cubicBezTo>
                    <a:pt x="157" y="309"/>
                    <a:pt x="157" y="309"/>
                    <a:pt x="158" y="309"/>
                  </a:cubicBezTo>
                  <a:cubicBezTo>
                    <a:pt x="158" y="309"/>
                    <a:pt x="158" y="309"/>
                    <a:pt x="158" y="309"/>
                  </a:cubicBezTo>
                  <a:cubicBezTo>
                    <a:pt x="177" y="304"/>
                    <a:pt x="177" y="304"/>
                    <a:pt x="177" y="304"/>
                  </a:cubicBezTo>
                  <a:cubicBezTo>
                    <a:pt x="177" y="304"/>
                    <a:pt x="178" y="302"/>
                    <a:pt x="180" y="302"/>
                  </a:cubicBezTo>
                  <a:cubicBezTo>
                    <a:pt x="181" y="298"/>
                    <a:pt x="182" y="295"/>
                    <a:pt x="183" y="292"/>
                  </a:cubicBezTo>
                  <a:cubicBezTo>
                    <a:pt x="187" y="280"/>
                    <a:pt x="188" y="279"/>
                    <a:pt x="188" y="278"/>
                  </a:cubicBezTo>
                  <a:cubicBezTo>
                    <a:pt x="188" y="278"/>
                    <a:pt x="188" y="278"/>
                    <a:pt x="188" y="278"/>
                  </a:cubicBezTo>
                  <a:cubicBezTo>
                    <a:pt x="187" y="277"/>
                    <a:pt x="187" y="275"/>
                    <a:pt x="187" y="274"/>
                  </a:cubicBezTo>
                  <a:cubicBezTo>
                    <a:pt x="180" y="264"/>
                    <a:pt x="180" y="264"/>
                    <a:pt x="180" y="264"/>
                  </a:cubicBezTo>
                  <a:close/>
                  <a:moveTo>
                    <a:pt x="255" y="184"/>
                  </a:moveTo>
                  <a:cubicBezTo>
                    <a:pt x="249" y="167"/>
                    <a:pt x="227" y="135"/>
                    <a:pt x="189" y="134"/>
                  </a:cubicBezTo>
                  <a:cubicBezTo>
                    <a:pt x="172" y="134"/>
                    <a:pt x="172" y="134"/>
                    <a:pt x="172" y="134"/>
                  </a:cubicBezTo>
                  <a:cubicBezTo>
                    <a:pt x="172" y="134"/>
                    <a:pt x="172" y="134"/>
                    <a:pt x="172" y="134"/>
                  </a:cubicBezTo>
                  <a:cubicBezTo>
                    <a:pt x="122" y="134"/>
                    <a:pt x="122" y="134"/>
                    <a:pt x="122" y="134"/>
                  </a:cubicBezTo>
                  <a:cubicBezTo>
                    <a:pt x="122" y="134"/>
                    <a:pt x="122" y="134"/>
                    <a:pt x="122" y="134"/>
                  </a:cubicBezTo>
                  <a:cubicBezTo>
                    <a:pt x="111" y="134"/>
                    <a:pt x="111" y="134"/>
                    <a:pt x="111" y="134"/>
                  </a:cubicBezTo>
                  <a:cubicBezTo>
                    <a:pt x="109" y="134"/>
                    <a:pt x="109" y="134"/>
                    <a:pt x="109" y="134"/>
                  </a:cubicBezTo>
                  <a:cubicBezTo>
                    <a:pt x="100" y="134"/>
                    <a:pt x="100" y="134"/>
                    <a:pt x="100" y="134"/>
                  </a:cubicBezTo>
                  <a:cubicBezTo>
                    <a:pt x="61" y="135"/>
                    <a:pt x="38" y="167"/>
                    <a:pt x="33" y="185"/>
                  </a:cubicBezTo>
                  <a:cubicBezTo>
                    <a:pt x="0" y="292"/>
                    <a:pt x="0" y="292"/>
                    <a:pt x="0" y="292"/>
                  </a:cubicBezTo>
                  <a:cubicBezTo>
                    <a:pt x="48" y="292"/>
                    <a:pt x="48" y="292"/>
                    <a:pt x="48" y="292"/>
                  </a:cubicBezTo>
                  <a:cubicBezTo>
                    <a:pt x="69" y="221"/>
                    <a:pt x="69" y="221"/>
                    <a:pt x="69" y="221"/>
                  </a:cubicBezTo>
                  <a:cubicBezTo>
                    <a:pt x="83" y="221"/>
                    <a:pt x="83" y="221"/>
                    <a:pt x="83" y="221"/>
                  </a:cubicBezTo>
                  <a:cubicBezTo>
                    <a:pt x="63" y="292"/>
                    <a:pt x="63" y="292"/>
                    <a:pt x="63" y="292"/>
                  </a:cubicBezTo>
                  <a:cubicBezTo>
                    <a:pt x="120" y="292"/>
                    <a:pt x="120" y="292"/>
                    <a:pt x="120" y="292"/>
                  </a:cubicBezTo>
                  <a:cubicBezTo>
                    <a:pt x="119" y="291"/>
                    <a:pt x="119" y="291"/>
                    <a:pt x="119" y="290"/>
                  </a:cubicBezTo>
                  <a:cubicBezTo>
                    <a:pt x="119" y="289"/>
                    <a:pt x="119" y="287"/>
                    <a:pt x="119" y="286"/>
                  </a:cubicBezTo>
                  <a:cubicBezTo>
                    <a:pt x="117" y="272"/>
                    <a:pt x="117" y="272"/>
                    <a:pt x="117" y="272"/>
                  </a:cubicBezTo>
                  <a:cubicBezTo>
                    <a:pt x="116" y="265"/>
                    <a:pt x="119" y="262"/>
                    <a:pt x="121" y="261"/>
                  </a:cubicBezTo>
                  <a:cubicBezTo>
                    <a:pt x="137" y="246"/>
                    <a:pt x="137" y="246"/>
                    <a:pt x="137" y="246"/>
                  </a:cubicBezTo>
                  <a:cubicBezTo>
                    <a:pt x="137" y="246"/>
                    <a:pt x="137" y="245"/>
                    <a:pt x="138" y="244"/>
                  </a:cubicBezTo>
                  <a:cubicBezTo>
                    <a:pt x="139" y="242"/>
                    <a:pt x="142" y="241"/>
                    <a:pt x="145" y="241"/>
                  </a:cubicBezTo>
                  <a:cubicBezTo>
                    <a:pt x="146" y="241"/>
                    <a:pt x="148" y="241"/>
                    <a:pt x="149" y="242"/>
                  </a:cubicBezTo>
                  <a:cubicBezTo>
                    <a:pt x="157" y="242"/>
                    <a:pt x="157" y="242"/>
                    <a:pt x="157" y="242"/>
                  </a:cubicBezTo>
                  <a:cubicBezTo>
                    <a:pt x="181" y="205"/>
                    <a:pt x="181" y="205"/>
                    <a:pt x="181" y="205"/>
                  </a:cubicBezTo>
                  <a:cubicBezTo>
                    <a:pt x="177" y="196"/>
                    <a:pt x="177" y="196"/>
                    <a:pt x="177" y="196"/>
                  </a:cubicBezTo>
                  <a:cubicBezTo>
                    <a:pt x="176" y="195"/>
                    <a:pt x="176" y="195"/>
                    <a:pt x="176" y="195"/>
                  </a:cubicBezTo>
                  <a:cubicBezTo>
                    <a:pt x="176" y="194"/>
                    <a:pt x="176" y="194"/>
                    <a:pt x="176" y="194"/>
                  </a:cubicBezTo>
                  <a:cubicBezTo>
                    <a:pt x="175" y="191"/>
                    <a:pt x="175" y="191"/>
                    <a:pt x="175" y="191"/>
                  </a:cubicBezTo>
                  <a:cubicBezTo>
                    <a:pt x="175" y="189"/>
                    <a:pt x="175" y="189"/>
                    <a:pt x="175" y="189"/>
                  </a:cubicBezTo>
                  <a:cubicBezTo>
                    <a:pt x="175" y="187"/>
                    <a:pt x="175" y="187"/>
                    <a:pt x="175" y="187"/>
                  </a:cubicBezTo>
                  <a:cubicBezTo>
                    <a:pt x="183" y="165"/>
                    <a:pt x="183" y="165"/>
                    <a:pt x="183" y="165"/>
                  </a:cubicBezTo>
                  <a:cubicBezTo>
                    <a:pt x="183" y="162"/>
                    <a:pt x="185" y="158"/>
                    <a:pt x="191" y="156"/>
                  </a:cubicBezTo>
                  <a:cubicBezTo>
                    <a:pt x="207" y="150"/>
                    <a:pt x="207" y="150"/>
                    <a:pt x="207" y="150"/>
                  </a:cubicBezTo>
                  <a:cubicBezTo>
                    <a:pt x="208" y="150"/>
                    <a:pt x="208" y="150"/>
                    <a:pt x="208" y="150"/>
                  </a:cubicBezTo>
                  <a:cubicBezTo>
                    <a:pt x="209" y="149"/>
                    <a:pt x="209" y="149"/>
                    <a:pt x="209" y="149"/>
                  </a:cubicBezTo>
                  <a:cubicBezTo>
                    <a:pt x="209" y="149"/>
                    <a:pt x="210" y="149"/>
                    <a:pt x="211" y="149"/>
                  </a:cubicBezTo>
                  <a:cubicBezTo>
                    <a:pt x="214" y="149"/>
                    <a:pt x="217" y="151"/>
                    <a:pt x="218" y="151"/>
                  </a:cubicBezTo>
                  <a:cubicBezTo>
                    <a:pt x="221" y="153"/>
                    <a:pt x="221" y="153"/>
                    <a:pt x="221" y="153"/>
                  </a:cubicBezTo>
                  <a:cubicBezTo>
                    <a:pt x="222" y="156"/>
                    <a:pt x="222" y="156"/>
                    <a:pt x="222" y="156"/>
                  </a:cubicBezTo>
                  <a:cubicBezTo>
                    <a:pt x="224" y="167"/>
                    <a:pt x="224" y="167"/>
                    <a:pt x="224" y="167"/>
                  </a:cubicBezTo>
                  <a:cubicBezTo>
                    <a:pt x="225" y="170"/>
                    <a:pt x="225" y="170"/>
                    <a:pt x="225" y="170"/>
                  </a:cubicBezTo>
                  <a:cubicBezTo>
                    <a:pt x="225" y="173"/>
                    <a:pt x="225" y="173"/>
                    <a:pt x="225" y="173"/>
                  </a:cubicBezTo>
                  <a:cubicBezTo>
                    <a:pt x="227" y="172"/>
                    <a:pt x="228" y="171"/>
                    <a:pt x="228" y="171"/>
                  </a:cubicBezTo>
                  <a:cubicBezTo>
                    <a:pt x="239" y="169"/>
                    <a:pt x="239" y="169"/>
                    <a:pt x="239" y="169"/>
                  </a:cubicBezTo>
                  <a:cubicBezTo>
                    <a:pt x="240" y="169"/>
                    <a:pt x="240" y="169"/>
                    <a:pt x="241" y="169"/>
                  </a:cubicBezTo>
                  <a:cubicBezTo>
                    <a:pt x="246" y="169"/>
                    <a:pt x="250" y="172"/>
                    <a:pt x="250" y="176"/>
                  </a:cubicBezTo>
                  <a:cubicBezTo>
                    <a:pt x="251" y="178"/>
                    <a:pt x="251" y="178"/>
                    <a:pt x="251" y="178"/>
                  </a:cubicBezTo>
                  <a:cubicBezTo>
                    <a:pt x="251" y="178"/>
                    <a:pt x="251" y="178"/>
                    <a:pt x="251" y="178"/>
                  </a:cubicBezTo>
                  <a:cubicBezTo>
                    <a:pt x="251" y="179"/>
                    <a:pt x="251" y="179"/>
                    <a:pt x="251" y="179"/>
                  </a:cubicBezTo>
                  <a:cubicBezTo>
                    <a:pt x="253" y="196"/>
                    <a:pt x="253" y="196"/>
                    <a:pt x="253" y="196"/>
                  </a:cubicBezTo>
                  <a:cubicBezTo>
                    <a:pt x="254" y="199"/>
                    <a:pt x="254" y="199"/>
                    <a:pt x="254" y="199"/>
                  </a:cubicBezTo>
                  <a:cubicBezTo>
                    <a:pt x="252" y="201"/>
                    <a:pt x="252" y="201"/>
                    <a:pt x="252" y="201"/>
                  </a:cubicBezTo>
                  <a:cubicBezTo>
                    <a:pt x="251" y="203"/>
                    <a:pt x="251" y="203"/>
                    <a:pt x="251" y="203"/>
                  </a:cubicBezTo>
                  <a:cubicBezTo>
                    <a:pt x="250" y="204"/>
                    <a:pt x="250" y="204"/>
                    <a:pt x="250" y="204"/>
                  </a:cubicBezTo>
                  <a:cubicBezTo>
                    <a:pt x="250" y="205"/>
                    <a:pt x="250" y="205"/>
                    <a:pt x="250" y="205"/>
                  </a:cubicBezTo>
                  <a:cubicBezTo>
                    <a:pt x="232" y="221"/>
                    <a:pt x="232" y="221"/>
                    <a:pt x="232" y="221"/>
                  </a:cubicBezTo>
                  <a:cubicBezTo>
                    <a:pt x="230" y="225"/>
                    <a:pt x="226" y="226"/>
                    <a:pt x="225" y="226"/>
                  </a:cubicBezTo>
                  <a:cubicBezTo>
                    <a:pt x="224" y="226"/>
                    <a:pt x="224" y="226"/>
                    <a:pt x="224" y="226"/>
                  </a:cubicBezTo>
                  <a:cubicBezTo>
                    <a:pt x="222" y="226"/>
                    <a:pt x="222" y="226"/>
                    <a:pt x="222" y="226"/>
                  </a:cubicBezTo>
                  <a:cubicBezTo>
                    <a:pt x="220" y="226"/>
                    <a:pt x="220" y="226"/>
                    <a:pt x="220" y="226"/>
                  </a:cubicBezTo>
                  <a:cubicBezTo>
                    <a:pt x="240" y="292"/>
                    <a:pt x="240" y="292"/>
                    <a:pt x="240" y="292"/>
                  </a:cubicBezTo>
                  <a:cubicBezTo>
                    <a:pt x="287" y="292"/>
                    <a:pt x="287" y="292"/>
                    <a:pt x="287" y="292"/>
                  </a:cubicBezTo>
                  <a:lnTo>
                    <a:pt x="255" y="184"/>
                  </a:lnTo>
                  <a:close/>
                  <a:moveTo>
                    <a:pt x="188" y="263"/>
                  </a:moveTo>
                  <a:cubicBezTo>
                    <a:pt x="193" y="269"/>
                    <a:pt x="193" y="269"/>
                    <a:pt x="193" y="269"/>
                  </a:cubicBezTo>
                  <a:cubicBezTo>
                    <a:pt x="194" y="270"/>
                    <a:pt x="194" y="270"/>
                    <a:pt x="194" y="270"/>
                  </a:cubicBezTo>
                  <a:cubicBezTo>
                    <a:pt x="194" y="272"/>
                    <a:pt x="194" y="272"/>
                    <a:pt x="194" y="272"/>
                  </a:cubicBezTo>
                  <a:cubicBezTo>
                    <a:pt x="195" y="275"/>
                    <a:pt x="195" y="275"/>
                    <a:pt x="195" y="275"/>
                  </a:cubicBezTo>
                  <a:cubicBezTo>
                    <a:pt x="195" y="277"/>
                    <a:pt x="195" y="277"/>
                    <a:pt x="195" y="277"/>
                  </a:cubicBezTo>
                  <a:cubicBezTo>
                    <a:pt x="196" y="279"/>
                    <a:pt x="196" y="279"/>
                    <a:pt x="196" y="279"/>
                  </a:cubicBezTo>
                  <a:cubicBezTo>
                    <a:pt x="195" y="281"/>
                    <a:pt x="195" y="281"/>
                    <a:pt x="195" y="281"/>
                  </a:cubicBezTo>
                  <a:cubicBezTo>
                    <a:pt x="191" y="292"/>
                    <a:pt x="191" y="292"/>
                    <a:pt x="191" y="292"/>
                  </a:cubicBezTo>
                  <a:cubicBezTo>
                    <a:pt x="225" y="292"/>
                    <a:pt x="225" y="292"/>
                    <a:pt x="225" y="292"/>
                  </a:cubicBezTo>
                  <a:cubicBezTo>
                    <a:pt x="208" y="233"/>
                    <a:pt x="208" y="233"/>
                    <a:pt x="208" y="233"/>
                  </a:cubicBezTo>
                  <a:lnTo>
                    <a:pt x="188" y="263"/>
                  </a:lnTo>
                  <a:close/>
                </a:path>
              </a:pathLst>
            </a:custGeom>
            <a:grpFill/>
            <a:ln>
              <a:noFill/>
            </a:ln>
          </p:spPr>
          <p:txBody>
            <a:bodyPr vert="horz" wrap="square" lIns="91427" tIns="45713" rIns="91427" bIns="45713" numCol="1" anchor="t" anchorCtr="0" compatLnSpc="1">
              <a:prstTxWarp prst="textNoShape">
                <a:avLst/>
              </a:prstTxWarp>
            </a:bodyPr>
            <a:lstStyle/>
            <a:p>
              <a:pPr algn="ctr" defTabSz="914225"/>
              <a:endParaRPr lang="en-US">
                <a:solidFill>
                  <a:srgbClr val="505050"/>
                </a:solidFill>
              </a:endParaRPr>
            </a:p>
          </p:txBody>
        </p:sp>
      </p:grpSp>
      <p:grpSp>
        <p:nvGrpSpPr>
          <p:cNvPr id="40" name="Group 39"/>
          <p:cNvGrpSpPr/>
          <p:nvPr/>
        </p:nvGrpSpPr>
        <p:grpSpPr>
          <a:xfrm>
            <a:off x="3280900" y="3226788"/>
            <a:ext cx="5508645" cy="845808"/>
            <a:chOff x="3533313" y="3141063"/>
            <a:chExt cx="5508645" cy="845808"/>
          </a:xfrm>
          <a:solidFill>
            <a:srgbClr val="EDC30D"/>
          </a:solidFill>
        </p:grpSpPr>
        <p:sp>
          <p:nvSpPr>
            <p:cNvPr id="41" name="Title 1"/>
            <p:cNvSpPr txBox="1">
              <a:spLocks/>
            </p:cNvSpPr>
            <p:nvPr/>
          </p:nvSpPr>
          <p:spPr>
            <a:xfrm>
              <a:off x="3533313" y="3141063"/>
              <a:ext cx="2444985" cy="845808"/>
            </a:xfrm>
            <a:prstGeom prst="rect">
              <a:avLst/>
            </a:prstGeom>
            <a:grp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Bef>
                  <a:spcPct val="20000"/>
                </a:spcBef>
                <a:buSzPct val="90000"/>
              </a:pPr>
              <a:r>
                <a:rPr sz="2400" dirty="0">
                  <a:solidFill>
                    <a:schemeClr val="tx1"/>
                  </a:solidFill>
                  <a:latin typeface="Segoe UI Semibold" panose="020B0702040204020203" pitchFamily="34" charset="0"/>
                  <a:cs typeface="Segoe UI Semibold" panose="020B0702040204020203" pitchFamily="34" charset="0"/>
                </a:rPr>
                <a:t>2</a:t>
              </a:r>
              <a:r>
                <a:rPr sz="2400" baseline="30000" dirty="0">
                  <a:solidFill>
                    <a:schemeClr val="tx1"/>
                  </a:solidFill>
                  <a:latin typeface="Segoe UI Semibold" panose="020B0702040204020203" pitchFamily="34" charset="0"/>
                  <a:cs typeface="Segoe UI Semibold" panose="020B0702040204020203" pitchFamily="34" charset="0"/>
                </a:rPr>
                <a:t>nd</a:t>
              </a:r>
              <a:r>
                <a:rPr sz="2400" dirty="0">
                  <a:solidFill>
                    <a:schemeClr val="tx1"/>
                  </a:solidFill>
                  <a:latin typeface="Segoe UI Semibold" panose="020B0702040204020203" pitchFamily="34" charset="0"/>
                  <a:cs typeface="Segoe UI Semibold" panose="020B0702040204020203" pitchFamily="34" charset="0"/>
                </a:rPr>
                <a:t> wave</a:t>
              </a:r>
              <a:br>
                <a:rPr sz="2400" dirty="0">
                  <a:solidFill>
                    <a:schemeClr val="tx1"/>
                  </a:solidFill>
                  <a:latin typeface="Segoe UI Semibold" panose="020B0702040204020203" pitchFamily="34" charset="0"/>
                  <a:cs typeface="Segoe UI Semibold" panose="020B0702040204020203" pitchFamily="34" charset="0"/>
                </a:rPr>
              </a:br>
              <a:r>
                <a:rPr lang="en-US" sz="2400" spc="0" dirty="0">
                  <a:solidFill>
                    <a:schemeClr val="tx1"/>
                  </a:solidFill>
                  <a:latin typeface="+mn-lt"/>
                  <a:cs typeface="+mn-cs"/>
                </a:rPr>
                <a:t>Self-service BI</a:t>
              </a:r>
            </a:p>
          </p:txBody>
        </p:sp>
        <p:cxnSp>
          <p:nvCxnSpPr>
            <p:cNvPr id="42" name="Straight Connector 41"/>
            <p:cNvCxnSpPr/>
            <p:nvPr/>
          </p:nvCxnSpPr>
          <p:spPr>
            <a:xfrm>
              <a:off x="3533314" y="3896341"/>
              <a:ext cx="5508644" cy="58485"/>
            </a:xfrm>
            <a:prstGeom prst="line">
              <a:avLst/>
            </a:prstGeom>
            <a:grpFill/>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1521297" y="5081481"/>
            <a:ext cx="7268248" cy="845808"/>
            <a:chOff x="2026122" y="4995756"/>
            <a:chExt cx="7268248" cy="845808"/>
          </a:xfrm>
        </p:grpSpPr>
        <p:sp>
          <p:nvSpPr>
            <p:cNvPr id="44" name="Title 1"/>
            <p:cNvSpPr txBox="1">
              <a:spLocks/>
            </p:cNvSpPr>
            <p:nvPr/>
          </p:nvSpPr>
          <p:spPr>
            <a:xfrm>
              <a:off x="2026122" y="4995756"/>
              <a:ext cx="2081873" cy="845808"/>
            </a:xfrm>
            <a:prstGeom prst="rect">
              <a:avLst/>
            </a:prstGeom>
            <a:solidFill>
              <a:srgbClr val="EDC30D"/>
            </a:solid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Bef>
                  <a:spcPct val="20000"/>
                </a:spcBef>
                <a:buSzPct val="90000"/>
              </a:pPr>
              <a:r>
                <a:rPr lang="en-US" sz="2400" dirty="0">
                  <a:solidFill>
                    <a:schemeClr val="tx1"/>
                  </a:solidFill>
                  <a:latin typeface="Segoe UI Semibold" panose="020B0702040204020203" pitchFamily="34" charset="0"/>
                  <a:cs typeface="Segoe UI Semibold" panose="020B0702040204020203" pitchFamily="34" charset="0"/>
                </a:rPr>
                <a:t>1st wave</a:t>
              </a:r>
              <a:br>
                <a:rPr sz="2400" dirty="0">
                  <a:solidFill>
                    <a:schemeClr val="tx1"/>
                  </a:solidFill>
                  <a:latin typeface="Segoe UI Semibold" panose="020B0702040204020203" pitchFamily="34" charset="0"/>
                  <a:cs typeface="Segoe UI Semibold" panose="020B0702040204020203" pitchFamily="34" charset="0"/>
                </a:rPr>
              </a:br>
              <a:r>
                <a:rPr lang="en-US" sz="2400" spc="0" dirty="0">
                  <a:solidFill>
                    <a:schemeClr val="tx1"/>
                  </a:solidFill>
                  <a:latin typeface="+mn-lt"/>
                  <a:cs typeface="+mn-cs"/>
                </a:rPr>
                <a:t>Technical BI</a:t>
              </a:r>
            </a:p>
          </p:txBody>
        </p:sp>
        <p:cxnSp>
          <p:nvCxnSpPr>
            <p:cNvPr id="45" name="Straight Connector 44"/>
            <p:cNvCxnSpPr/>
            <p:nvPr/>
          </p:nvCxnSpPr>
          <p:spPr>
            <a:xfrm>
              <a:off x="2026123" y="5743590"/>
              <a:ext cx="7268247" cy="97974"/>
            </a:xfrm>
            <a:prstGeom prst="line">
              <a:avLst/>
            </a:prstGeom>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5040505" y="1372095"/>
            <a:ext cx="3749040" cy="845808"/>
            <a:chOff x="5040505" y="1286370"/>
            <a:chExt cx="3749040" cy="845808"/>
          </a:xfrm>
          <a:solidFill>
            <a:srgbClr val="EDC30D"/>
          </a:solidFill>
        </p:grpSpPr>
        <p:sp>
          <p:nvSpPr>
            <p:cNvPr id="47" name="Title 1"/>
            <p:cNvSpPr txBox="1">
              <a:spLocks/>
            </p:cNvSpPr>
            <p:nvPr/>
          </p:nvSpPr>
          <p:spPr>
            <a:xfrm>
              <a:off x="5040505" y="1286370"/>
              <a:ext cx="1920240" cy="845808"/>
            </a:xfrm>
            <a:prstGeom prst="rect">
              <a:avLst/>
            </a:prstGeom>
            <a:grp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Bef>
                  <a:spcPct val="20000"/>
                </a:spcBef>
                <a:buSzPct val="90000"/>
              </a:pPr>
              <a:r>
                <a:rPr lang="en-US" sz="2400" dirty="0">
                  <a:solidFill>
                    <a:schemeClr val="tx1"/>
                  </a:solidFill>
                  <a:latin typeface="Segoe UI Semibold" panose="020B0702040204020203" pitchFamily="34" charset="0"/>
                  <a:cs typeface="Segoe UI Semibold" panose="020B0702040204020203" pitchFamily="34" charset="0"/>
                </a:rPr>
                <a:t>3rd wave</a:t>
              </a:r>
              <a:br>
                <a:rPr sz="2400" dirty="0">
                  <a:solidFill>
                    <a:schemeClr val="tx1"/>
                  </a:solidFill>
                  <a:latin typeface="Segoe UI Semibold" panose="020B0702040204020203" pitchFamily="34" charset="0"/>
                  <a:cs typeface="Segoe UI Semibold" panose="020B0702040204020203" pitchFamily="34" charset="0"/>
                </a:rPr>
              </a:br>
              <a:r>
                <a:rPr lang="en-US" sz="2400" spc="0" dirty="0">
                  <a:solidFill>
                    <a:schemeClr val="tx1"/>
                  </a:solidFill>
                  <a:latin typeface="+mn-lt"/>
                  <a:cs typeface="+mn-cs"/>
                </a:rPr>
                <a:t>End user BI</a:t>
              </a:r>
            </a:p>
          </p:txBody>
        </p:sp>
        <p:cxnSp>
          <p:nvCxnSpPr>
            <p:cNvPr id="48" name="Straight Connector 47"/>
            <p:cNvCxnSpPr/>
            <p:nvPr/>
          </p:nvCxnSpPr>
          <p:spPr>
            <a:xfrm>
              <a:off x="5040505" y="2046733"/>
              <a:ext cx="3749040" cy="0"/>
            </a:xfrm>
            <a:prstGeom prst="line">
              <a:avLst/>
            </a:prstGeom>
            <a:grpFill/>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0042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r>
              <a:rPr lang="en-US" sz="3600" dirty="0"/>
              <a:t>Embedding Power BI in your application</a:t>
            </a:r>
            <a:endParaRPr lang="en-US" sz="3600" b="1" dirty="0"/>
          </a:p>
          <a:p>
            <a:pPr marL="168275"/>
            <a:endParaRPr lang="en-US" sz="3600" dirty="0">
              <a:solidFill>
                <a:schemeClr val="tx1"/>
              </a:solidFill>
            </a:endParaRPr>
          </a:p>
          <a:p>
            <a:pPr marL="168275"/>
            <a:endParaRPr lang="en-US" sz="3600" b="1" dirty="0">
              <a:solidFill>
                <a:schemeClr val="tx1"/>
              </a:solidFill>
            </a:endParaRPr>
          </a:p>
          <a:p>
            <a:pPr marL="168275"/>
            <a:endParaRPr lang="en-IN" sz="3600" dirty="0">
              <a:solidFill>
                <a:schemeClr val="tx1"/>
              </a:solidFill>
            </a:endParaRPr>
          </a:p>
        </p:txBody>
      </p:sp>
      <p:sp>
        <p:nvSpPr>
          <p:cNvPr id="49" name="Rectangle 48"/>
          <p:cNvSpPr/>
          <p:nvPr/>
        </p:nvSpPr>
        <p:spPr>
          <a:xfrm>
            <a:off x="2948389" y="1124907"/>
            <a:ext cx="4162095" cy="5355312"/>
          </a:xfrm>
          <a:prstGeom prst="rect">
            <a:avLst/>
          </a:prstGeom>
        </p:spPr>
        <p:txBody>
          <a:bodyPr wrap="square">
            <a:spAutoFit/>
          </a:bodyPr>
          <a:lstStyle/>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Application developers can </a:t>
            </a:r>
            <a:r>
              <a:rPr lang="en-US" sz="2000" i="1" dirty="0">
                <a:latin typeface="+mj-lt"/>
                <a:ea typeface="Calibri" panose="020F0502020204030204" pitchFamily="34" charset="0"/>
                <a:cs typeface="Times New Roman" panose="02020603050405020304" pitchFamily="18" charset="0"/>
              </a:rPr>
              <a:t>embed</a:t>
            </a:r>
            <a:r>
              <a:rPr lang="en-US" sz="2000" dirty="0">
                <a:latin typeface="+mj-lt"/>
                <a:ea typeface="Calibri" panose="020F0502020204030204" pitchFamily="34" charset="0"/>
                <a:cs typeface="Times New Roman" panose="02020603050405020304" pitchFamily="18" charset="0"/>
              </a:rPr>
              <a:t> Power BI tiles and reports as an </a:t>
            </a:r>
            <a:r>
              <a:rPr lang="en-US" sz="2000" dirty="0" err="1">
                <a:latin typeface="+mj-lt"/>
                <a:ea typeface="Calibri" panose="020F0502020204030204" pitchFamily="34" charset="0"/>
                <a:cs typeface="Times New Roman" panose="02020603050405020304" pitchFamily="18" charset="0"/>
              </a:rPr>
              <a:t>IFrame</a:t>
            </a:r>
            <a:r>
              <a:rPr lang="en-US" sz="2000" dirty="0">
                <a:latin typeface="+mj-lt"/>
                <a:ea typeface="Calibri" panose="020F0502020204030204" pitchFamily="34" charset="0"/>
                <a:cs typeface="Times New Roman" panose="02020603050405020304" pitchFamily="18" charset="0"/>
              </a:rPr>
              <a:t> into an app, such as a mobile app or web app. </a:t>
            </a: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Provides users customizable data tiles or reports in an app for a small investment.</a:t>
            </a: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Users can integrate data from any data source outside the application to enhance contextual understanding.</a:t>
            </a: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Users can click an embedded Power BI tile or report to navigate to the Power BI dashboard.</a:t>
            </a:r>
          </a:p>
          <a:p>
            <a:pPr>
              <a:lnSpc>
                <a:spcPct val="150000"/>
              </a:lnSpc>
            </a:pPr>
            <a:endParaRPr lang="en-US" dirty="0">
              <a:latin typeface="+mj-lt"/>
              <a:ea typeface="Calibri" panose="020F0502020204030204" pitchFamily="34" charset="0"/>
              <a:cs typeface="Times New Roman" panose="02020603050405020304" pitchFamily="18" charset="0"/>
            </a:endParaRPr>
          </a:p>
        </p:txBody>
      </p:sp>
      <p:sp>
        <p:nvSpPr>
          <p:cNvPr id="98" name="Rectangle 97"/>
          <p:cNvSpPr/>
          <p:nvPr/>
        </p:nvSpPr>
        <p:spPr bwMode="auto">
          <a:xfrm>
            <a:off x="6206787" y="2137348"/>
            <a:ext cx="1195233" cy="247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030" fontAlgn="base">
              <a:spcBef>
                <a:spcPct val="0"/>
              </a:spcBef>
              <a:spcAft>
                <a:spcPct val="0"/>
              </a:spcAft>
            </a:pPr>
            <a:r>
              <a:rPr lang="en-US" sz="1029" dirty="0">
                <a:gradFill>
                  <a:gsLst>
                    <a:gs pos="16814">
                      <a:srgbClr val="FFFFFF"/>
                    </a:gs>
                    <a:gs pos="46000">
                      <a:srgbClr val="FFFFFF"/>
                    </a:gs>
                  </a:gsLst>
                  <a:lin ang="5400000" scaled="0"/>
                </a:gradFill>
              </a:rPr>
              <a:t>AAD User</a:t>
            </a:r>
          </a:p>
        </p:txBody>
      </p:sp>
      <p:sp>
        <p:nvSpPr>
          <p:cNvPr id="100" name="Rectangle 99"/>
          <p:cNvSpPr/>
          <p:nvPr/>
        </p:nvSpPr>
        <p:spPr bwMode="auto">
          <a:xfrm>
            <a:off x="5050171" y="5490170"/>
            <a:ext cx="1195233" cy="247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030" fontAlgn="base">
              <a:spcBef>
                <a:spcPct val="0"/>
              </a:spcBef>
              <a:spcAft>
                <a:spcPct val="0"/>
              </a:spcAft>
            </a:pPr>
            <a:r>
              <a:rPr lang="en-US" sz="1029" dirty="0">
                <a:gradFill>
                  <a:gsLst>
                    <a:gs pos="16814">
                      <a:srgbClr val="FFFFFF"/>
                    </a:gs>
                    <a:gs pos="46000">
                      <a:srgbClr val="FFFFFF"/>
                    </a:gs>
                  </a:gsLst>
                  <a:lin ang="5400000" scaled="0"/>
                </a:gradFill>
              </a:rPr>
              <a:t>Anonymous</a:t>
            </a:r>
          </a:p>
        </p:txBody>
      </p:sp>
      <p:sp>
        <p:nvSpPr>
          <p:cNvPr id="72" name="Rectangle 3"/>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EDC30D"/>
              </a:solidFill>
              <a:ea typeface="Segoe UI" pitchFamily="34" charset="0"/>
              <a:cs typeface="Segoe UI" pitchFamily="34" charset="0"/>
            </a:endParaRPr>
          </a:p>
        </p:txBody>
      </p:sp>
      <p:sp>
        <p:nvSpPr>
          <p:cNvPr id="75" name="Text Placeholder 2"/>
          <p:cNvSpPr txBox="1">
            <a:spLocks/>
          </p:cNvSpPr>
          <p:nvPr/>
        </p:nvSpPr>
        <p:spPr>
          <a:xfrm>
            <a:off x="133686" y="1673229"/>
            <a:ext cx="2336559" cy="4959583"/>
          </a:xfrm>
          <a:prstGeom prst="rect">
            <a:avLst/>
          </a:prstGeom>
          <a:noFill/>
          <a:ln w="10795" cap="flat" cmpd="sng" algn="ctr">
            <a:noFill/>
            <a:prstDash val="solid"/>
          </a:ln>
        </p:spPr>
        <p:style>
          <a:lnRef idx="2">
            <a:schemeClr val="dk1"/>
          </a:lnRef>
          <a:fillRef idx="1">
            <a:schemeClr val="lt1"/>
          </a:fillRef>
          <a:effectRef idx="0">
            <a:schemeClr val="dk1"/>
          </a:effectRef>
          <a:fontRef idx="minor">
            <a:schemeClr val="dk1"/>
          </a:fontRef>
        </p:style>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dk1"/>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dk1"/>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indent="0">
              <a:lnSpc>
                <a:spcPct val="100000"/>
              </a:lnSpc>
              <a:spcBef>
                <a:spcPts val="600"/>
              </a:spcBef>
              <a:spcAft>
                <a:spcPts val="600"/>
              </a:spcAft>
              <a:buNone/>
            </a:pPr>
            <a:r>
              <a:rPr lang="en-US" sz="1800" dirty="0">
                <a:solidFill>
                  <a:srgbClr val="EDC30D"/>
                </a:solidFill>
                <a:latin typeface="+mn-lt"/>
              </a:rPr>
              <a:t>embed</a:t>
            </a:r>
          </a:p>
          <a:p>
            <a:pPr marL="0" indent="0">
              <a:lnSpc>
                <a:spcPct val="100000"/>
              </a:lnSpc>
              <a:spcBef>
                <a:spcPts val="600"/>
              </a:spcBef>
              <a:spcAft>
                <a:spcPts val="600"/>
              </a:spcAft>
              <a:buNone/>
            </a:pPr>
            <a:endParaRPr lang="en-US" sz="1400" dirty="0">
              <a:solidFill>
                <a:srgbClr val="EDC30D"/>
              </a:solidFill>
            </a:endParaRPr>
          </a:p>
          <a:p>
            <a:pPr marL="0" indent="0">
              <a:buFont typeface="Arial" pitchFamily="34" charset="0"/>
              <a:buNone/>
            </a:pPr>
            <a:endParaRPr lang="en-US" sz="1400" dirty="0">
              <a:solidFill>
                <a:srgbClr val="EDC30D"/>
              </a:solidFill>
              <a:latin typeface="+mn-lt"/>
            </a:endParaRPr>
          </a:p>
        </p:txBody>
      </p:sp>
      <p:sp>
        <p:nvSpPr>
          <p:cNvPr id="76" name="TextBox 8"/>
          <p:cNvSpPr txBox="1"/>
          <p:nvPr/>
        </p:nvSpPr>
        <p:spPr>
          <a:xfrm>
            <a:off x="-1465" y="95250"/>
            <a:ext cx="2798469" cy="1071062"/>
          </a:xfrm>
          <a:prstGeom prst="rect">
            <a:avLst/>
          </a:prstGeom>
          <a:noFill/>
        </p:spPr>
        <p:txBody>
          <a:bodyPr wrap="square" lIns="182880" tIns="146304" rIns="182880" bIns="146304" rtlCol="0">
            <a:spAutoFit/>
          </a:bodyPr>
          <a:lstStyle/>
          <a:p>
            <a:pPr>
              <a:lnSpc>
                <a:spcPct val="90000"/>
              </a:lnSpc>
              <a:spcAft>
                <a:spcPts val="600"/>
              </a:spcAft>
            </a:pPr>
            <a:r>
              <a:rPr lang="en-US" sz="2800" dirty="0">
                <a:solidFill>
                  <a:srgbClr val="F2C812"/>
                </a:solidFill>
                <a:latin typeface="+mj-lt"/>
              </a:rPr>
              <a:t>Power BI </a:t>
            </a:r>
            <a:br>
              <a:rPr lang="en-US" sz="2800" dirty="0">
                <a:solidFill>
                  <a:srgbClr val="F2C812"/>
                </a:solidFill>
                <a:latin typeface="+mj-lt"/>
              </a:rPr>
            </a:br>
            <a:r>
              <a:rPr lang="en-US" sz="2800" dirty="0">
                <a:solidFill>
                  <a:srgbClr val="F2C812"/>
                </a:solidFill>
                <a:latin typeface="+mj-lt"/>
              </a:rPr>
              <a:t>Embedded</a:t>
            </a:r>
          </a:p>
        </p:txBody>
      </p:sp>
      <p:sp>
        <p:nvSpPr>
          <p:cNvPr id="78" name="Rectangle 77"/>
          <p:cNvSpPr/>
          <p:nvPr/>
        </p:nvSpPr>
        <p:spPr>
          <a:xfrm>
            <a:off x="133686" y="1150009"/>
            <a:ext cx="861986" cy="523220"/>
          </a:xfrm>
          <a:prstGeom prst="rect">
            <a:avLst/>
          </a:prstGeom>
        </p:spPr>
        <p:txBody>
          <a:bodyPr wrap="square">
            <a:spAutoFit/>
          </a:bodyPr>
          <a:lstStyle/>
          <a:p>
            <a:pPr algn="ctr" defTabSz="932597">
              <a:spcAft>
                <a:spcPts val="600"/>
              </a:spcAft>
            </a:pPr>
            <a:r>
              <a:rPr lang="en-US" sz="2800" b="1" dirty="0">
                <a:solidFill>
                  <a:srgbClr val="EDC30D"/>
                </a:solidFill>
              </a:rPr>
              <a:t>&lt;/&gt;</a:t>
            </a:r>
            <a:endParaRPr lang="en-US" sz="1050" dirty="0">
              <a:solidFill>
                <a:srgbClr val="000000"/>
              </a:solidFill>
              <a:ea typeface="Segoe UI" pitchFamily="34" charset="0"/>
              <a:cs typeface="Segoe UI" pitchFamily="34" charset="0"/>
            </a:endParaRPr>
          </a:p>
        </p:txBody>
      </p:sp>
      <p:pic>
        <p:nvPicPr>
          <p:cNvPr id="79" name="Picture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7186" y="1403736"/>
            <a:ext cx="2468880" cy="4334256"/>
          </a:xfrm>
          <a:prstGeom prst="rect">
            <a:avLst/>
          </a:prstGeom>
          <a:ln>
            <a:solidFill>
              <a:schemeClr val="bg2">
                <a:lumMod val="9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7970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r>
              <a:rPr lang="en-US" sz="3600" dirty="0"/>
              <a:t>Custom Visuals</a:t>
            </a:r>
            <a:endParaRPr lang="en-US" sz="3600" b="1" dirty="0"/>
          </a:p>
          <a:p>
            <a:pPr marL="168275"/>
            <a:endParaRPr lang="en-US" sz="3600" dirty="0">
              <a:solidFill>
                <a:schemeClr val="tx1"/>
              </a:solidFill>
            </a:endParaRPr>
          </a:p>
          <a:p>
            <a:pPr marL="168275"/>
            <a:endParaRPr lang="en-US" sz="3600" b="1" dirty="0">
              <a:solidFill>
                <a:schemeClr val="tx1"/>
              </a:solidFill>
            </a:endParaRPr>
          </a:p>
          <a:p>
            <a:pPr marL="168275"/>
            <a:endParaRPr lang="en-IN" sz="3600" dirty="0">
              <a:solidFill>
                <a:schemeClr val="tx1"/>
              </a:solidFill>
            </a:endParaRPr>
          </a:p>
        </p:txBody>
      </p:sp>
      <p:sp>
        <p:nvSpPr>
          <p:cNvPr id="49" name="Rectangle 48"/>
          <p:cNvSpPr/>
          <p:nvPr/>
        </p:nvSpPr>
        <p:spPr>
          <a:xfrm>
            <a:off x="2948389" y="1124907"/>
            <a:ext cx="4162095" cy="5478423"/>
          </a:xfrm>
          <a:prstGeom prst="rect">
            <a:avLst/>
          </a:prstGeom>
        </p:spPr>
        <p:txBody>
          <a:bodyPr wrap="square">
            <a:spAutoFit/>
          </a:bodyPr>
          <a:lstStyle/>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Browse the Power BI Visuals Gallery (</a:t>
            </a:r>
            <a:r>
              <a:rPr lang="en-US" sz="2000" dirty="0">
                <a:latin typeface="+mj-lt"/>
                <a:ea typeface="Calibri" panose="020F0502020204030204" pitchFamily="34" charset="0"/>
                <a:cs typeface="Times New Roman" panose="02020603050405020304" pitchFamily="18" charset="0"/>
                <a:hlinkClick r:id="rId3"/>
              </a:rPr>
              <a:t>visuals.powerbi.com</a:t>
            </a:r>
            <a:r>
              <a:rPr lang="en-US" sz="2000" dirty="0">
                <a:latin typeface="+mj-lt"/>
                <a:ea typeface="Calibri" panose="020F0502020204030204" pitchFamily="34" charset="0"/>
                <a:cs typeface="Times New Roman" panose="02020603050405020304" pitchFamily="18" charset="0"/>
              </a:rPr>
              <a:t>) for community created visuals that you can download</a:t>
            </a: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New visuals being added continuously</a:t>
            </a: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Upload a new visual in Report View to start using it</a:t>
            </a: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Create your own custom visuals from the published open source visuals and the provided framework</a:t>
            </a: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Submit your custom visuals to the community</a:t>
            </a:r>
          </a:p>
          <a:p>
            <a:pPr>
              <a:spcBef>
                <a:spcPts val="600"/>
              </a:spcBef>
              <a:spcAft>
                <a:spcPts val="600"/>
              </a:spcAft>
            </a:pPr>
            <a:endParaRPr lang="en-US" sz="2000" dirty="0">
              <a:latin typeface="+mj-lt"/>
              <a:ea typeface="Calibri" panose="020F0502020204030204" pitchFamily="34" charset="0"/>
              <a:cs typeface="Times New Roman" panose="02020603050405020304" pitchFamily="18" charset="0"/>
            </a:endParaRPr>
          </a:p>
        </p:txBody>
      </p:sp>
      <p:sp>
        <p:nvSpPr>
          <p:cNvPr id="98" name="Rectangle 97"/>
          <p:cNvSpPr/>
          <p:nvPr/>
        </p:nvSpPr>
        <p:spPr bwMode="auto">
          <a:xfrm>
            <a:off x="6206787" y="2137348"/>
            <a:ext cx="1195233" cy="247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030" fontAlgn="base">
              <a:spcBef>
                <a:spcPct val="0"/>
              </a:spcBef>
              <a:spcAft>
                <a:spcPct val="0"/>
              </a:spcAft>
            </a:pPr>
            <a:r>
              <a:rPr lang="en-US" sz="1029" dirty="0">
                <a:gradFill>
                  <a:gsLst>
                    <a:gs pos="16814">
                      <a:srgbClr val="FFFFFF"/>
                    </a:gs>
                    <a:gs pos="46000">
                      <a:srgbClr val="FFFFFF"/>
                    </a:gs>
                  </a:gsLst>
                  <a:lin ang="5400000" scaled="0"/>
                </a:gradFill>
              </a:rPr>
              <a:t>AAD User</a:t>
            </a:r>
          </a:p>
        </p:txBody>
      </p:sp>
      <p:sp>
        <p:nvSpPr>
          <p:cNvPr id="100" name="Rectangle 99"/>
          <p:cNvSpPr/>
          <p:nvPr/>
        </p:nvSpPr>
        <p:spPr bwMode="auto">
          <a:xfrm>
            <a:off x="5050171" y="5490170"/>
            <a:ext cx="1195233" cy="247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030" fontAlgn="base">
              <a:spcBef>
                <a:spcPct val="0"/>
              </a:spcBef>
              <a:spcAft>
                <a:spcPct val="0"/>
              </a:spcAft>
            </a:pPr>
            <a:r>
              <a:rPr lang="en-US" sz="1029" dirty="0">
                <a:gradFill>
                  <a:gsLst>
                    <a:gs pos="16814">
                      <a:srgbClr val="FFFFFF"/>
                    </a:gs>
                    <a:gs pos="46000">
                      <a:srgbClr val="FFFFFF"/>
                    </a:gs>
                  </a:gsLst>
                  <a:lin ang="5400000" scaled="0"/>
                </a:gradFill>
              </a:rPr>
              <a:t>Anonymous</a:t>
            </a:r>
          </a:p>
        </p:txBody>
      </p:sp>
      <p:sp>
        <p:nvSpPr>
          <p:cNvPr id="72" name="Rectangle 3"/>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EDC30D"/>
              </a:solidFill>
              <a:ea typeface="Segoe UI" pitchFamily="34" charset="0"/>
              <a:cs typeface="Segoe UI" pitchFamily="34" charset="0"/>
            </a:endParaRPr>
          </a:p>
        </p:txBody>
      </p:sp>
      <p:sp>
        <p:nvSpPr>
          <p:cNvPr id="75" name="Text Placeholder 2"/>
          <p:cNvSpPr txBox="1">
            <a:spLocks/>
          </p:cNvSpPr>
          <p:nvPr/>
        </p:nvSpPr>
        <p:spPr>
          <a:xfrm>
            <a:off x="133686" y="1673229"/>
            <a:ext cx="2336559" cy="4959583"/>
          </a:xfrm>
          <a:prstGeom prst="rect">
            <a:avLst/>
          </a:prstGeom>
          <a:noFill/>
          <a:ln w="10795" cap="flat" cmpd="sng" algn="ctr">
            <a:noFill/>
            <a:prstDash val="solid"/>
          </a:ln>
        </p:spPr>
        <p:style>
          <a:lnRef idx="2">
            <a:schemeClr val="dk1"/>
          </a:lnRef>
          <a:fillRef idx="1">
            <a:schemeClr val="lt1"/>
          </a:fillRef>
          <a:effectRef idx="0">
            <a:schemeClr val="dk1"/>
          </a:effectRef>
          <a:fontRef idx="minor">
            <a:schemeClr val="dk1"/>
          </a:fontRef>
        </p:style>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dk1"/>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dk1"/>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indent="0">
              <a:lnSpc>
                <a:spcPct val="100000"/>
              </a:lnSpc>
              <a:spcBef>
                <a:spcPts val="600"/>
              </a:spcBef>
              <a:spcAft>
                <a:spcPts val="600"/>
              </a:spcAft>
              <a:buNone/>
            </a:pPr>
            <a:endParaRPr lang="en-US" sz="1400" dirty="0">
              <a:solidFill>
                <a:srgbClr val="EDC30D"/>
              </a:solidFill>
            </a:endParaRPr>
          </a:p>
          <a:p>
            <a:pPr marL="0" indent="0">
              <a:lnSpc>
                <a:spcPct val="100000"/>
              </a:lnSpc>
              <a:spcBef>
                <a:spcPts val="600"/>
              </a:spcBef>
              <a:spcAft>
                <a:spcPts val="600"/>
              </a:spcAft>
              <a:buNone/>
            </a:pPr>
            <a:r>
              <a:rPr lang="en-US" sz="1800" dirty="0">
                <a:solidFill>
                  <a:srgbClr val="EDC30D"/>
                </a:solidFill>
                <a:latin typeface="+mn-lt"/>
              </a:rPr>
              <a:t>extend</a:t>
            </a:r>
          </a:p>
          <a:p>
            <a:pPr marL="0" indent="0">
              <a:buFont typeface="Arial" pitchFamily="34" charset="0"/>
              <a:buNone/>
            </a:pPr>
            <a:endParaRPr lang="en-US" sz="1400" dirty="0">
              <a:solidFill>
                <a:srgbClr val="EDC30D"/>
              </a:solidFill>
              <a:latin typeface="+mn-lt"/>
            </a:endParaRPr>
          </a:p>
        </p:txBody>
      </p:sp>
      <p:sp>
        <p:nvSpPr>
          <p:cNvPr id="76" name="TextBox 8"/>
          <p:cNvSpPr txBox="1"/>
          <p:nvPr/>
        </p:nvSpPr>
        <p:spPr>
          <a:xfrm>
            <a:off x="-1465" y="95250"/>
            <a:ext cx="2798469" cy="1071062"/>
          </a:xfrm>
          <a:prstGeom prst="rect">
            <a:avLst/>
          </a:prstGeom>
          <a:noFill/>
        </p:spPr>
        <p:txBody>
          <a:bodyPr wrap="square" lIns="182880" tIns="146304" rIns="182880" bIns="146304" rtlCol="0">
            <a:spAutoFit/>
          </a:bodyPr>
          <a:lstStyle/>
          <a:p>
            <a:pPr>
              <a:lnSpc>
                <a:spcPct val="90000"/>
              </a:lnSpc>
              <a:spcAft>
                <a:spcPts val="600"/>
              </a:spcAft>
            </a:pPr>
            <a:r>
              <a:rPr lang="en-US" sz="2800" dirty="0">
                <a:solidFill>
                  <a:srgbClr val="F2C812"/>
                </a:solidFill>
                <a:latin typeface="+mj-lt"/>
              </a:rPr>
              <a:t>Power BI </a:t>
            </a:r>
            <a:br>
              <a:rPr lang="en-US" sz="2800" dirty="0">
                <a:solidFill>
                  <a:srgbClr val="F2C812"/>
                </a:solidFill>
                <a:latin typeface="+mj-lt"/>
              </a:rPr>
            </a:br>
            <a:r>
              <a:rPr lang="en-US" sz="2800" dirty="0">
                <a:solidFill>
                  <a:srgbClr val="F2C812"/>
                </a:solidFill>
                <a:latin typeface="+mj-lt"/>
              </a:rPr>
              <a:t>Custom Visuals</a:t>
            </a:r>
          </a:p>
        </p:txBody>
      </p:sp>
      <p:sp>
        <p:nvSpPr>
          <p:cNvPr id="78" name="Rectangle 77"/>
          <p:cNvSpPr/>
          <p:nvPr/>
        </p:nvSpPr>
        <p:spPr>
          <a:xfrm>
            <a:off x="133686" y="1150009"/>
            <a:ext cx="861986" cy="523220"/>
          </a:xfrm>
          <a:prstGeom prst="rect">
            <a:avLst/>
          </a:prstGeom>
        </p:spPr>
        <p:txBody>
          <a:bodyPr wrap="square">
            <a:spAutoFit/>
          </a:bodyPr>
          <a:lstStyle/>
          <a:p>
            <a:pPr algn="ctr" defTabSz="932597">
              <a:spcAft>
                <a:spcPts val="600"/>
              </a:spcAft>
            </a:pPr>
            <a:r>
              <a:rPr lang="en-US" sz="2800" b="1" dirty="0">
                <a:solidFill>
                  <a:srgbClr val="EDC30D"/>
                </a:solidFill>
              </a:rPr>
              <a:t>&lt;/&gt;</a:t>
            </a:r>
            <a:endParaRPr lang="en-US" sz="1050" dirty="0">
              <a:solidFill>
                <a:srgbClr val="000000"/>
              </a:solidFill>
              <a:ea typeface="Segoe UI" pitchFamily="34" charset="0"/>
              <a:cs typeface="Segoe UI" pitchFamily="34" charset="0"/>
            </a:endParaRPr>
          </a:p>
        </p:txBody>
      </p:sp>
      <p:pic>
        <p:nvPicPr>
          <p:cNvPr id="3" name="Picture 2"/>
          <p:cNvPicPr>
            <a:picLocks noChangeAspect="1"/>
          </p:cNvPicPr>
          <p:nvPr/>
        </p:nvPicPr>
        <p:blipFill>
          <a:blip r:embed="rId4"/>
          <a:stretch>
            <a:fillRect/>
          </a:stretch>
        </p:blipFill>
        <p:spPr>
          <a:xfrm>
            <a:off x="7279486" y="1673229"/>
            <a:ext cx="4572000" cy="3319315"/>
          </a:xfrm>
          <a:prstGeom prst="rect">
            <a:avLst/>
          </a:prstGeom>
          <a:ln>
            <a:solidFill>
              <a:schemeClr val="bg2">
                <a:lumMod val="9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4268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0"/>
          <p:cNvSpPr txBox="1">
            <a:spLocks/>
          </p:cNvSpPr>
          <p:nvPr/>
        </p:nvSpPr>
        <p:spPr>
          <a:xfrm>
            <a:off x="2982006" y="9056"/>
            <a:ext cx="9092764"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r>
              <a:rPr lang="en-US" sz="3600" dirty="0"/>
              <a:t>Open APIs for integration</a:t>
            </a:r>
            <a:endParaRPr lang="en-US" sz="3600" b="1" dirty="0"/>
          </a:p>
          <a:p>
            <a:pPr marL="168275"/>
            <a:endParaRPr lang="en-US" sz="3600" dirty="0">
              <a:solidFill>
                <a:schemeClr val="tx1"/>
              </a:solidFill>
            </a:endParaRPr>
          </a:p>
          <a:p>
            <a:pPr marL="168275"/>
            <a:endParaRPr lang="en-US" sz="3600" b="1" dirty="0">
              <a:solidFill>
                <a:schemeClr val="tx1"/>
              </a:solidFill>
            </a:endParaRPr>
          </a:p>
          <a:p>
            <a:pPr marL="168275"/>
            <a:endParaRPr lang="en-IN" sz="3600" dirty="0">
              <a:solidFill>
                <a:schemeClr val="tx1"/>
              </a:solidFill>
            </a:endParaRPr>
          </a:p>
        </p:txBody>
      </p:sp>
      <p:sp>
        <p:nvSpPr>
          <p:cNvPr id="49" name="Rectangle 48"/>
          <p:cNvSpPr/>
          <p:nvPr/>
        </p:nvSpPr>
        <p:spPr>
          <a:xfrm>
            <a:off x="2948389" y="1124907"/>
            <a:ext cx="4927232" cy="3970318"/>
          </a:xfrm>
          <a:prstGeom prst="rect">
            <a:avLst/>
          </a:prstGeom>
        </p:spPr>
        <p:txBody>
          <a:bodyPr wrap="square">
            <a:spAutoFit/>
          </a:bodyPr>
          <a:lstStyle/>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Programmatically access Power BI resources (datasets, tables, schemas)</a:t>
            </a: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Use the REST API to push data directly from your application into Power BI</a:t>
            </a: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Uncover real-time insights from devices, sensors and applications</a:t>
            </a: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Import Desktop files programmatically</a:t>
            </a:r>
          </a:p>
          <a:p>
            <a:pPr marL="342900" indent="-342900">
              <a:spcBef>
                <a:spcPts val="600"/>
              </a:spcBef>
              <a:spcAft>
                <a:spcPts val="600"/>
              </a:spcAft>
              <a:buFont typeface="Symbol" panose="05050102010706020507" pitchFamily="18" charset="2"/>
              <a:buChar char=""/>
            </a:pPr>
            <a:r>
              <a:rPr lang="en-US" sz="2000" dirty="0">
                <a:latin typeface="+mj-lt"/>
                <a:ea typeface="Calibri" panose="020F0502020204030204" pitchFamily="34" charset="0"/>
                <a:cs typeface="Times New Roman" panose="02020603050405020304" pitchFamily="18" charset="0"/>
              </a:rPr>
              <a:t>Azure Active Directory and OAuth 2.0 for user authentication</a:t>
            </a:r>
          </a:p>
          <a:p>
            <a:pPr>
              <a:lnSpc>
                <a:spcPct val="150000"/>
              </a:lnSpc>
            </a:pPr>
            <a:endParaRPr lang="en-US" dirty="0">
              <a:latin typeface="+mj-lt"/>
              <a:ea typeface="Calibri" panose="020F0502020204030204" pitchFamily="34" charset="0"/>
              <a:cs typeface="Times New Roman" panose="02020603050405020304" pitchFamily="18" charset="0"/>
            </a:endParaRPr>
          </a:p>
        </p:txBody>
      </p:sp>
      <p:sp>
        <p:nvSpPr>
          <p:cNvPr id="72" name="Rectangle 71"/>
          <p:cNvSpPr/>
          <p:nvPr/>
        </p:nvSpPr>
        <p:spPr bwMode="auto">
          <a:xfrm>
            <a:off x="8166196" y="1368871"/>
            <a:ext cx="3547635" cy="1764821"/>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000" dirty="0">
                <a:solidFill>
                  <a:srgbClr val="505050">
                    <a:lumMod val="10000"/>
                  </a:srgbClr>
                </a:solidFill>
                <a:ea typeface="Segoe UI" pitchFamily="34" charset="0"/>
                <a:cs typeface="Segoe UI" pitchFamily="34" charset="0"/>
              </a:rPr>
              <a:t>Power BI SaaS Service</a:t>
            </a:r>
          </a:p>
        </p:txBody>
      </p:sp>
      <p:sp>
        <p:nvSpPr>
          <p:cNvPr id="75" name="Rectangle 74"/>
          <p:cNvSpPr/>
          <p:nvPr/>
        </p:nvSpPr>
        <p:spPr bwMode="auto">
          <a:xfrm>
            <a:off x="8333918" y="1997346"/>
            <a:ext cx="3212189" cy="99294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defTabSz="914030" fontAlgn="base">
              <a:spcBef>
                <a:spcPct val="0"/>
              </a:spcBef>
              <a:spcAft>
                <a:spcPct val="0"/>
              </a:spcAft>
            </a:pPr>
            <a:r>
              <a:rPr lang="en-US" sz="1568" dirty="0">
                <a:solidFill>
                  <a:srgbClr val="F2C812"/>
                </a:solidFill>
              </a:rPr>
              <a:t>Power BI User Account</a:t>
            </a:r>
          </a:p>
        </p:txBody>
      </p:sp>
      <p:sp>
        <p:nvSpPr>
          <p:cNvPr id="76" name="Rectangle 75"/>
          <p:cNvSpPr/>
          <p:nvPr/>
        </p:nvSpPr>
        <p:spPr bwMode="auto">
          <a:xfrm>
            <a:off x="8166193" y="3859286"/>
            <a:ext cx="3547635" cy="173157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defTabSz="914030" fontAlgn="base">
              <a:spcBef>
                <a:spcPct val="0"/>
              </a:spcBef>
              <a:spcAft>
                <a:spcPct val="0"/>
              </a:spcAft>
            </a:pPr>
            <a:r>
              <a:rPr lang="en-US" sz="2000" dirty="0">
                <a:solidFill>
                  <a:srgbClr val="F2C812"/>
                </a:solidFill>
              </a:rPr>
              <a:t>Your Service or Application</a:t>
            </a:r>
          </a:p>
        </p:txBody>
      </p:sp>
      <p:sp>
        <p:nvSpPr>
          <p:cNvPr id="78" name="Rectangle 77"/>
          <p:cNvSpPr/>
          <p:nvPr/>
        </p:nvSpPr>
        <p:spPr bwMode="auto">
          <a:xfrm>
            <a:off x="8333914" y="4536161"/>
            <a:ext cx="3212189" cy="38987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030" fontAlgn="base">
              <a:spcBef>
                <a:spcPct val="0"/>
              </a:spcBef>
              <a:spcAft>
                <a:spcPct val="0"/>
              </a:spcAft>
            </a:pPr>
            <a:r>
              <a:rPr lang="en-US" sz="1568" dirty="0">
                <a:solidFill>
                  <a:schemeClr val="tx1"/>
                </a:solidFill>
              </a:rPr>
              <a:t>Push Data Component</a:t>
            </a:r>
          </a:p>
        </p:txBody>
      </p:sp>
      <p:sp>
        <p:nvSpPr>
          <p:cNvPr id="79" name="Rectangle 78"/>
          <p:cNvSpPr/>
          <p:nvPr/>
        </p:nvSpPr>
        <p:spPr bwMode="auto">
          <a:xfrm>
            <a:off x="8333915" y="5061355"/>
            <a:ext cx="3212189" cy="38987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030" fontAlgn="base">
              <a:spcBef>
                <a:spcPct val="0"/>
              </a:spcBef>
              <a:spcAft>
                <a:spcPct val="0"/>
              </a:spcAft>
            </a:pPr>
            <a:r>
              <a:rPr lang="en-US" sz="1568" dirty="0">
                <a:solidFill>
                  <a:schemeClr val="tx1"/>
                </a:solidFill>
              </a:rPr>
              <a:t>Push Content Component</a:t>
            </a:r>
          </a:p>
        </p:txBody>
      </p:sp>
      <p:grpSp>
        <p:nvGrpSpPr>
          <p:cNvPr id="81" name="Group 80"/>
          <p:cNvGrpSpPr/>
          <p:nvPr/>
        </p:nvGrpSpPr>
        <p:grpSpPr>
          <a:xfrm>
            <a:off x="8558097" y="2383302"/>
            <a:ext cx="2763821" cy="485563"/>
            <a:chOff x="7666037" y="2822308"/>
            <a:chExt cx="2819241" cy="495300"/>
          </a:xfrm>
        </p:grpSpPr>
        <p:sp>
          <p:nvSpPr>
            <p:cNvPr id="82" name="Rectangle 81"/>
            <p:cNvSpPr/>
            <p:nvPr/>
          </p:nvSpPr>
          <p:spPr bwMode="auto">
            <a:xfrm>
              <a:off x="7666037" y="2822308"/>
              <a:ext cx="838200" cy="4953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030" fontAlgn="base">
                <a:spcBef>
                  <a:spcPct val="0"/>
                </a:spcBef>
                <a:spcAft>
                  <a:spcPct val="0"/>
                </a:spcAft>
              </a:pPr>
              <a:r>
                <a:rPr lang="en-US" sz="1100" dirty="0">
                  <a:solidFill>
                    <a:schemeClr val="tx1"/>
                  </a:solidFill>
                </a:rPr>
                <a:t>Datasets</a:t>
              </a:r>
            </a:p>
          </p:txBody>
        </p:sp>
        <p:sp>
          <p:nvSpPr>
            <p:cNvPr id="83" name="Rectangle 82"/>
            <p:cNvSpPr/>
            <p:nvPr/>
          </p:nvSpPr>
          <p:spPr bwMode="auto">
            <a:xfrm>
              <a:off x="8656558" y="2822308"/>
              <a:ext cx="838200" cy="4953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030" fontAlgn="base">
                <a:spcBef>
                  <a:spcPct val="0"/>
                </a:spcBef>
                <a:spcAft>
                  <a:spcPct val="0"/>
                </a:spcAft>
              </a:pPr>
              <a:r>
                <a:rPr lang="en-US" sz="1100" dirty="0">
                  <a:solidFill>
                    <a:schemeClr val="tx1"/>
                  </a:solidFill>
                </a:rPr>
                <a:t>Reports</a:t>
              </a:r>
              <a:endParaRPr lang="en-US" sz="1078" dirty="0">
                <a:solidFill>
                  <a:schemeClr val="tx1"/>
                </a:solidFill>
              </a:endParaRPr>
            </a:p>
          </p:txBody>
        </p:sp>
        <p:sp>
          <p:nvSpPr>
            <p:cNvPr id="84" name="Rectangle 83"/>
            <p:cNvSpPr/>
            <p:nvPr/>
          </p:nvSpPr>
          <p:spPr bwMode="auto">
            <a:xfrm>
              <a:off x="9647078" y="2822308"/>
              <a:ext cx="838200" cy="4953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030" fontAlgn="base">
                <a:spcBef>
                  <a:spcPct val="0"/>
                </a:spcBef>
                <a:spcAft>
                  <a:spcPct val="0"/>
                </a:spcAft>
              </a:pPr>
              <a:r>
                <a:rPr lang="en-US" sz="1100" dirty="0">
                  <a:solidFill>
                    <a:schemeClr val="tx1"/>
                  </a:solidFill>
                </a:rPr>
                <a:t>Dashboards</a:t>
              </a:r>
              <a:endParaRPr lang="en-US" sz="1078" dirty="0">
                <a:solidFill>
                  <a:schemeClr val="tx1"/>
                </a:solidFill>
              </a:endParaRPr>
            </a:p>
          </p:txBody>
        </p:sp>
      </p:grpSp>
      <p:cxnSp>
        <p:nvCxnSpPr>
          <p:cNvPr id="89" name="Straight Arrow Connector 88"/>
          <p:cNvCxnSpPr/>
          <p:nvPr/>
        </p:nvCxnSpPr>
        <p:spPr>
          <a:xfrm flipV="1">
            <a:off x="9940011" y="3207303"/>
            <a:ext cx="5530" cy="553481"/>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bwMode="auto">
          <a:xfrm>
            <a:off x="6206787" y="2137348"/>
            <a:ext cx="1195233" cy="247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030" fontAlgn="base">
              <a:spcBef>
                <a:spcPct val="0"/>
              </a:spcBef>
              <a:spcAft>
                <a:spcPct val="0"/>
              </a:spcAft>
            </a:pPr>
            <a:r>
              <a:rPr lang="en-US" sz="1029" dirty="0">
                <a:gradFill>
                  <a:gsLst>
                    <a:gs pos="16814">
                      <a:srgbClr val="FFFFFF"/>
                    </a:gs>
                    <a:gs pos="46000">
                      <a:srgbClr val="FFFFFF"/>
                    </a:gs>
                  </a:gsLst>
                  <a:lin ang="5400000" scaled="0"/>
                </a:gradFill>
              </a:rPr>
              <a:t>AAD User</a:t>
            </a:r>
          </a:p>
        </p:txBody>
      </p:sp>
      <p:sp>
        <p:nvSpPr>
          <p:cNvPr id="100" name="Rectangle 99"/>
          <p:cNvSpPr/>
          <p:nvPr/>
        </p:nvSpPr>
        <p:spPr bwMode="auto">
          <a:xfrm>
            <a:off x="5050171" y="5490170"/>
            <a:ext cx="1195233" cy="247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030" fontAlgn="base">
              <a:spcBef>
                <a:spcPct val="0"/>
              </a:spcBef>
              <a:spcAft>
                <a:spcPct val="0"/>
              </a:spcAft>
            </a:pPr>
            <a:r>
              <a:rPr lang="en-US" sz="1029" dirty="0">
                <a:gradFill>
                  <a:gsLst>
                    <a:gs pos="16814">
                      <a:srgbClr val="FFFFFF"/>
                    </a:gs>
                    <a:gs pos="46000">
                      <a:srgbClr val="FFFFFF"/>
                    </a:gs>
                  </a:gsLst>
                  <a:lin ang="5400000" scaled="0"/>
                </a:gradFill>
              </a:rPr>
              <a:t>Anonymous</a:t>
            </a:r>
          </a:p>
        </p:txBody>
      </p:sp>
      <p:sp>
        <p:nvSpPr>
          <p:cNvPr id="108" name="Rectangle 3"/>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EDC30D"/>
              </a:solidFill>
              <a:ea typeface="Segoe UI" pitchFamily="34" charset="0"/>
              <a:cs typeface="Segoe UI" pitchFamily="34" charset="0"/>
            </a:endParaRPr>
          </a:p>
        </p:txBody>
      </p:sp>
      <p:sp>
        <p:nvSpPr>
          <p:cNvPr id="109" name="Text Placeholder 2"/>
          <p:cNvSpPr txBox="1">
            <a:spLocks/>
          </p:cNvSpPr>
          <p:nvPr/>
        </p:nvSpPr>
        <p:spPr>
          <a:xfrm>
            <a:off x="133686" y="1673229"/>
            <a:ext cx="2336559" cy="4959583"/>
          </a:xfrm>
          <a:prstGeom prst="rect">
            <a:avLst/>
          </a:prstGeom>
          <a:noFill/>
          <a:ln w="10795" cap="flat" cmpd="sng" algn="ctr">
            <a:noFill/>
            <a:prstDash val="solid"/>
          </a:ln>
        </p:spPr>
        <p:style>
          <a:lnRef idx="2">
            <a:schemeClr val="dk1"/>
          </a:lnRef>
          <a:fillRef idx="1">
            <a:schemeClr val="lt1"/>
          </a:fillRef>
          <a:effectRef idx="0">
            <a:schemeClr val="dk1"/>
          </a:effectRef>
          <a:fontRef idx="minor">
            <a:schemeClr val="dk1"/>
          </a:fontRef>
        </p:style>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dk1"/>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dk1"/>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indent="0">
              <a:lnSpc>
                <a:spcPct val="100000"/>
              </a:lnSpc>
              <a:spcBef>
                <a:spcPts val="600"/>
              </a:spcBef>
              <a:spcAft>
                <a:spcPts val="600"/>
              </a:spcAft>
              <a:buFont typeface="Arial" pitchFamily="34" charset="0"/>
              <a:buNone/>
            </a:pPr>
            <a:r>
              <a:rPr lang="en-US" sz="1400" dirty="0">
                <a:solidFill>
                  <a:srgbClr val="EDC30D"/>
                </a:solidFill>
                <a:latin typeface="+mn-lt"/>
              </a:rPr>
              <a:t> </a:t>
            </a:r>
          </a:p>
          <a:p>
            <a:pPr marL="0" indent="0">
              <a:lnSpc>
                <a:spcPct val="100000"/>
              </a:lnSpc>
              <a:spcBef>
                <a:spcPts val="600"/>
              </a:spcBef>
              <a:spcAft>
                <a:spcPts val="600"/>
              </a:spcAft>
              <a:buFont typeface="Arial" pitchFamily="34" charset="0"/>
              <a:buNone/>
            </a:pPr>
            <a:endParaRPr lang="en-US" sz="1400" dirty="0">
              <a:solidFill>
                <a:srgbClr val="EDC30D"/>
              </a:solidFill>
            </a:endParaRPr>
          </a:p>
          <a:p>
            <a:pPr marL="0" indent="0">
              <a:lnSpc>
                <a:spcPct val="100000"/>
              </a:lnSpc>
              <a:spcBef>
                <a:spcPts val="600"/>
              </a:spcBef>
              <a:spcAft>
                <a:spcPts val="600"/>
              </a:spcAft>
              <a:buFont typeface="Arial" pitchFamily="34" charset="0"/>
              <a:buNone/>
            </a:pPr>
            <a:r>
              <a:rPr lang="en-US" sz="1800" dirty="0">
                <a:solidFill>
                  <a:srgbClr val="EDC30D"/>
                </a:solidFill>
                <a:latin typeface="+mn-lt"/>
              </a:rPr>
              <a:t>integrate</a:t>
            </a:r>
          </a:p>
          <a:p>
            <a:pPr marL="0" indent="0">
              <a:buFont typeface="Arial" pitchFamily="34" charset="0"/>
              <a:buNone/>
            </a:pPr>
            <a:endParaRPr lang="en-US" sz="1400" dirty="0">
              <a:solidFill>
                <a:srgbClr val="EDC30D"/>
              </a:solidFill>
              <a:latin typeface="+mn-lt"/>
            </a:endParaRPr>
          </a:p>
        </p:txBody>
      </p:sp>
      <p:sp>
        <p:nvSpPr>
          <p:cNvPr id="110" name="TextBox 8"/>
          <p:cNvSpPr txBox="1"/>
          <p:nvPr/>
        </p:nvSpPr>
        <p:spPr>
          <a:xfrm>
            <a:off x="-1465" y="95250"/>
            <a:ext cx="2798469" cy="1071062"/>
          </a:xfrm>
          <a:prstGeom prst="rect">
            <a:avLst/>
          </a:prstGeom>
          <a:noFill/>
        </p:spPr>
        <p:txBody>
          <a:bodyPr wrap="square" lIns="182880" tIns="146304" rIns="182880" bIns="146304" rtlCol="0">
            <a:spAutoFit/>
          </a:bodyPr>
          <a:lstStyle/>
          <a:p>
            <a:pPr>
              <a:lnSpc>
                <a:spcPct val="90000"/>
              </a:lnSpc>
              <a:spcAft>
                <a:spcPts val="600"/>
              </a:spcAft>
            </a:pPr>
            <a:r>
              <a:rPr lang="en-US" sz="2800" dirty="0">
                <a:solidFill>
                  <a:srgbClr val="F2C812"/>
                </a:solidFill>
                <a:latin typeface="+mj-lt"/>
              </a:rPr>
              <a:t>Power BI </a:t>
            </a:r>
            <a:br>
              <a:rPr lang="en-US" sz="2800" dirty="0">
                <a:solidFill>
                  <a:srgbClr val="F2C812"/>
                </a:solidFill>
                <a:latin typeface="+mj-lt"/>
              </a:rPr>
            </a:br>
            <a:r>
              <a:rPr lang="en-US" sz="2800" dirty="0">
                <a:solidFill>
                  <a:srgbClr val="F2C812"/>
                </a:solidFill>
                <a:latin typeface="+mj-lt"/>
              </a:rPr>
              <a:t>REST APIs</a:t>
            </a:r>
          </a:p>
        </p:txBody>
      </p:sp>
      <p:sp>
        <p:nvSpPr>
          <p:cNvPr id="111" name="Rectangle 110"/>
          <p:cNvSpPr/>
          <p:nvPr/>
        </p:nvSpPr>
        <p:spPr>
          <a:xfrm>
            <a:off x="133686" y="1150009"/>
            <a:ext cx="861986" cy="523220"/>
          </a:xfrm>
          <a:prstGeom prst="rect">
            <a:avLst/>
          </a:prstGeom>
        </p:spPr>
        <p:txBody>
          <a:bodyPr wrap="square">
            <a:spAutoFit/>
          </a:bodyPr>
          <a:lstStyle/>
          <a:p>
            <a:pPr algn="ctr" defTabSz="932597">
              <a:spcAft>
                <a:spcPts val="600"/>
              </a:spcAft>
            </a:pPr>
            <a:r>
              <a:rPr lang="en-US" sz="2800" b="1" dirty="0">
                <a:solidFill>
                  <a:srgbClr val="EDC30D"/>
                </a:solidFill>
              </a:rPr>
              <a:t>&lt;/&gt;</a:t>
            </a:r>
            <a:endParaRPr lang="en-US" sz="1050" dirty="0">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287895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8856"/>
            <a:ext cx="11655840" cy="908667"/>
          </a:xfrm>
        </p:spPr>
        <p:txBody>
          <a:bodyPr/>
          <a:lstStyle/>
          <a:p>
            <a:r>
              <a:rPr lang="en-US" dirty="0"/>
              <a:t>Get started today at powerbi.com </a:t>
            </a:r>
          </a:p>
        </p:txBody>
      </p:sp>
      <p:pic>
        <p:nvPicPr>
          <p:cNvPr id="3" name="Picture 2"/>
          <p:cNvPicPr>
            <a:picLocks noChangeAspect="1"/>
          </p:cNvPicPr>
          <p:nvPr/>
        </p:nvPicPr>
        <p:blipFill rotWithShape="1">
          <a:blip r:embed="rId3"/>
          <a:srcRect t="2427" b="3558"/>
          <a:stretch/>
        </p:blipFill>
        <p:spPr>
          <a:xfrm>
            <a:off x="0" y="1057523"/>
            <a:ext cx="12192000" cy="5808428"/>
          </a:xfrm>
          <a:prstGeom prst="rect">
            <a:avLst/>
          </a:prstGeom>
        </p:spPr>
      </p:pic>
    </p:spTree>
    <p:extLst>
      <p:ext uri="{BB962C8B-B14F-4D97-AF65-F5344CB8AC3E}">
        <p14:creationId xmlns:p14="http://schemas.microsoft.com/office/powerpoint/2010/main" val="19176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867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3019" y="0"/>
            <a:ext cx="11653525" cy="927940"/>
          </a:xfrm>
        </p:spPr>
        <p:txBody>
          <a:bodyPr/>
          <a:lstStyle/>
          <a:p>
            <a:r>
              <a:rPr lang="en-US" sz="4400" dirty="0"/>
              <a:t>V 4.0 Updates</a:t>
            </a:r>
          </a:p>
        </p:txBody>
      </p:sp>
      <p:sp>
        <p:nvSpPr>
          <p:cNvPr id="4" name="Text Placeholder 3"/>
          <p:cNvSpPr>
            <a:spLocks noGrp="1"/>
          </p:cNvSpPr>
          <p:nvPr>
            <p:ph type="body" sz="quarter" idx="4294967295"/>
          </p:nvPr>
        </p:nvSpPr>
        <p:spPr>
          <a:xfrm>
            <a:off x="174759" y="785416"/>
            <a:ext cx="5643563" cy="5829300"/>
          </a:xfrm>
        </p:spPr>
        <p:txBody>
          <a:bodyPr/>
          <a:lstStyle/>
          <a:p>
            <a:pPr>
              <a:lnSpc>
                <a:spcPct val="100000"/>
              </a:lnSpc>
              <a:spcBef>
                <a:spcPts val="0"/>
              </a:spcBef>
              <a:spcAft>
                <a:spcPts val="600"/>
              </a:spcAft>
            </a:pPr>
            <a:r>
              <a:rPr lang="en-US" sz="1200" dirty="0">
                <a:solidFill>
                  <a:schemeClr val="tx1"/>
                </a:solidFill>
                <a:latin typeface="+mn-lt"/>
              </a:rPr>
              <a:t>SaaS content packs:</a:t>
            </a:r>
          </a:p>
          <a:p>
            <a:pPr lvl="1">
              <a:lnSpc>
                <a:spcPct val="100000"/>
              </a:lnSpc>
              <a:spcBef>
                <a:spcPts val="300"/>
              </a:spcBef>
            </a:pPr>
            <a:r>
              <a:rPr lang="en-US" sz="1100" dirty="0">
                <a:solidFill>
                  <a:schemeClr val="tx1"/>
                </a:solidFill>
              </a:rPr>
              <a:t>NEW:  Project “Madeira”, Microsoft Dynamics AX, </a:t>
            </a:r>
            <a:r>
              <a:rPr lang="en-US" sz="1100" dirty="0" err="1">
                <a:solidFill>
                  <a:schemeClr val="tx1"/>
                </a:solidFill>
              </a:rPr>
              <a:t>Prevedere</a:t>
            </a:r>
            <a:r>
              <a:rPr lang="en-US" sz="1100" dirty="0">
                <a:solidFill>
                  <a:schemeClr val="tx1"/>
                </a:solidFill>
              </a:rPr>
              <a:t>, </a:t>
            </a:r>
            <a:r>
              <a:rPr lang="en-US" sz="1100" dirty="0" err="1">
                <a:solidFill>
                  <a:schemeClr val="tx1"/>
                </a:solidFill>
              </a:rPr>
              <a:t>Xero</a:t>
            </a:r>
            <a:r>
              <a:rPr lang="en-US" sz="1100" dirty="0">
                <a:solidFill>
                  <a:schemeClr val="tx1"/>
                </a:solidFill>
              </a:rPr>
              <a:t>, </a:t>
            </a:r>
          </a:p>
          <a:p>
            <a:pPr marL="336145" lvl="1" indent="0">
              <a:buNone/>
            </a:pPr>
            <a:endParaRPr lang="en-US" sz="1100" dirty="0">
              <a:solidFill>
                <a:schemeClr val="tx2">
                  <a:lumMod val="90000"/>
                </a:schemeClr>
              </a:solidFill>
            </a:endParaRPr>
          </a:p>
          <a:p>
            <a:r>
              <a:rPr lang="en-US" sz="1200" dirty="0">
                <a:solidFill>
                  <a:schemeClr val="tx1"/>
                </a:solidFill>
                <a:latin typeface="+mn-lt"/>
              </a:rPr>
              <a:t>NEW: Solution templates: Dynamics CRM, Salesforce</a:t>
            </a:r>
          </a:p>
          <a:p>
            <a:endParaRPr lang="en-US" sz="1100" dirty="0">
              <a:solidFill>
                <a:schemeClr val="tx1"/>
              </a:solidFill>
              <a:latin typeface="+mn-lt"/>
            </a:endParaRPr>
          </a:p>
          <a:p>
            <a:pPr>
              <a:lnSpc>
                <a:spcPct val="100000"/>
              </a:lnSpc>
              <a:spcBef>
                <a:spcPts val="0"/>
              </a:spcBef>
              <a:spcAft>
                <a:spcPts val="600"/>
              </a:spcAft>
            </a:pPr>
            <a:r>
              <a:rPr lang="en-US" sz="1200" dirty="0">
                <a:solidFill>
                  <a:schemeClr val="tx1"/>
                </a:solidFill>
                <a:latin typeface="+mn-lt"/>
              </a:rPr>
              <a:t>Dashboards: </a:t>
            </a:r>
          </a:p>
          <a:p>
            <a:pPr lvl="1">
              <a:lnSpc>
                <a:spcPct val="100000"/>
              </a:lnSpc>
              <a:spcBef>
                <a:spcPts val="300"/>
              </a:spcBef>
            </a:pPr>
            <a:r>
              <a:rPr lang="en-US" sz="1100" dirty="0">
                <a:solidFill>
                  <a:schemeClr val="tx1"/>
                </a:solidFill>
              </a:rPr>
              <a:t>Improved multi-user account experience</a:t>
            </a:r>
          </a:p>
          <a:p>
            <a:pPr lvl="1">
              <a:lnSpc>
                <a:spcPct val="100000"/>
              </a:lnSpc>
              <a:spcBef>
                <a:spcPts val="300"/>
              </a:spcBef>
            </a:pPr>
            <a:r>
              <a:rPr lang="en-US" sz="1100" dirty="0">
                <a:solidFill>
                  <a:schemeClr val="tx1"/>
                </a:solidFill>
              </a:rPr>
              <a:t>Vimeo video tile</a:t>
            </a:r>
          </a:p>
          <a:p>
            <a:pPr lvl="1">
              <a:lnSpc>
                <a:spcPct val="100000"/>
              </a:lnSpc>
              <a:spcBef>
                <a:spcPts val="300"/>
              </a:spcBef>
            </a:pPr>
            <a:r>
              <a:rPr lang="en-US" sz="1100" dirty="0">
                <a:solidFill>
                  <a:schemeClr val="tx1"/>
                </a:solidFill>
              </a:rPr>
              <a:t>Quick insights, scoped insights</a:t>
            </a:r>
          </a:p>
          <a:p>
            <a:pPr lvl="1">
              <a:lnSpc>
                <a:spcPct val="100000"/>
              </a:lnSpc>
              <a:spcBef>
                <a:spcPts val="300"/>
              </a:spcBef>
            </a:pPr>
            <a:r>
              <a:rPr lang="en-US" sz="1100" dirty="0">
                <a:solidFill>
                  <a:schemeClr val="tx1"/>
                </a:solidFill>
              </a:rPr>
              <a:t>Favorite dashboards</a:t>
            </a:r>
          </a:p>
          <a:p>
            <a:pPr lvl="1">
              <a:lnSpc>
                <a:spcPct val="100000"/>
              </a:lnSpc>
              <a:spcBef>
                <a:spcPts val="300"/>
              </a:spcBef>
            </a:pPr>
            <a:r>
              <a:rPr lang="en-US" sz="1100" dirty="0">
                <a:solidFill>
                  <a:schemeClr val="tx1"/>
                </a:solidFill>
              </a:rPr>
              <a:t>Notification center</a:t>
            </a:r>
          </a:p>
          <a:p>
            <a:pPr lvl="1">
              <a:lnSpc>
                <a:spcPct val="100000"/>
              </a:lnSpc>
              <a:spcBef>
                <a:spcPts val="300"/>
              </a:spcBef>
            </a:pPr>
            <a:r>
              <a:rPr lang="en-US" sz="1100" dirty="0">
                <a:solidFill>
                  <a:schemeClr val="tx1"/>
                </a:solidFill>
              </a:rPr>
              <a:t>Data driven alerts</a:t>
            </a:r>
          </a:p>
          <a:p>
            <a:pPr lvl="1">
              <a:lnSpc>
                <a:spcPct val="100000"/>
              </a:lnSpc>
              <a:spcBef>
                <a:spcPts val="300"/>
              </a:spcBef>
            </a:pPr>
            <a:r>
              <a:rPr lang="en-US" sz="1100" dirty="0">
                <a:solidFill>
                  <a:schemeClr val="tx1"/>
                </a:solidFill>
              </a:rPr>
              <a:t>R visuals</a:t>
            </a:r>
          </a:p>
          <a:p>
            <a:pPr lvl="1">
              <a:lnSpc>
                <a:spcPct val="100000"/>
              </a:lnSpc>
              <a:spcBef>
                <a:spcPts val="300"/>
              </a:spcBef>
            </a:pPr>
            <a:r>
              <a:rPr lang="en-US" sz="1100" dirty="0">
                <a:solidFill>
                  <a:schemeClr val="tx1"/>
                </a:solidFill>
              </a:rPr>
              <a:t>Data classification (HBI, LBI,…)</a:t>
            </a:r>
          </a:p>
          <a:p>
            <a:pPr marL="336145" lvl="1" indent="0">
              <a:buNone/>
            </a:pPr>
            <a:endParaRPr lang="en-US" sz="1100" dirty="0">
              <a:solidFill>
                <a:schemeClr val="tx1"/>
              </a:solidFill>
            </a:endParaRPr>
          </a:p>
          <a:p>
            <a:pPr>
              <a:lnSpc>
                <a:spcPct val="100000"/>
              </a:lnSpc>
              <a:spcBef>
                <a:spcPts val="0"/>
              </a:spcBef>
              <a:spcAft>
                <a:spcPts val="600"/>
              </a:spcAft>
            </a:pPr>
            <a:r>
              <a:rPr lang="en-US" sz="1200" dirty="0">
                <a:solidFill>
                  <a:schemeClr val="tx1"/>
                </a:solidFill>
                <a:latin typeface="+mn-lt"/>
              </a:rPr>
              <a:t>Visualizations:</a:t>
            </a:r>
          </a:p>
          <a:p>
            <a:pPr lvl="1">
              <a:lnSpc>
                <a:spcPct val="100000"/>
              </a:lnSpc>
              <a:spcBef>
                <a:spcPts val="300"/>
              </a:spcBef>
            </a:pPr>
            <a:r>
              <a:rPr lang="en-US" sz="1100" dirty="0">
                <a:solidFill>
                  <a:schemeClr val="tx1"/>
                </a:solidFill>
              </a:rPr>
              <a:t>New custom visuals – Narratives for Power BI, </a:t>
            </a:r>
            <a:r>
              <a:rPr lang="en-US" sz="1100" dirty="0" err="1">
                <a:solidFill>
                  <a:schemeClr val="tx1"/>
                </a:solidFill>
              </a:rPr>
              <a:t>LineDot</a:t>
            </a:r>
            <a:r>
              <a:rPr lang="en-US" sz="1100" dirty="0">
                <a:solidFill>
                  <a:schemeClr val="tx1"/>
                </a:solidFill>
              </a:rPr>
              <a:t> Chart, Time Brush, Table Sorter, Network Navigator, Attribute Slicer, Pulse Chart, </a:t>
            </a:r>
            <a:r>
              <a:rPr lang="en-US" sz="1100" dirty="0" err="1">
                <a:solidFill>
                  <a:schemeClr val="tx1"/>
                </a:solidFill>
              </a:rPr>
              <a:t>Strippets</a:t>
            </a:r>
            <a:r>
              <a:rPr lang="en-US" sz="1100" dirty="0">
                <a:solidFill>
                  <a:schemeClr val="tx1"/>
                </a:solidFill>
              </a:rPr>
              <a:t> Browser, Cluster Map, Facet Key</a:t>
            </a:r>
          </a:p>
          <a:p>
            <a:pPr marL="0" indent="0">
              <a:buNone/>
            </a:pPr>
            <a:endParaRPr lang="en-US" sz="1100" dirty="0">
              <a:solidFill>
                <a:schemeClr val="tx1"/>
              </a:solidFill>
              <a:latin typeface="+mn-lt"/>
            </a:endParaRPr>
          </a:p>
          <a:p>
            <a:pPr>
              <a:lnSpc>
                <a:spcPct val="100000"/>
              </a:lnSpc>
              <a:spcBef>
                <a:spcPts val="0"/>
              </a:spcBef>
              <a:spcAft>
                <a:spcPts val="600"/>
              </a:spcAft>
            </a:pPr>
            <a:r>
              <a:rPr lang="en-US" sz="1200" dirty="0">
                <a:solidFill>
                  <a:schemeClr val="tx1"/>
                </a:solidFill>
                <a:latin typeface="+mn-lt"/>
              </a:rPr>
              <a:t>Q&amp;A: </a:t>
            </a:r>
          </a:p>
          <a:p>
            <a:pPr lvl="1">
              <a:lnSpc>
                <a:spcPct val="100000"/>
              </a:lnSpc>
              <a:spcBef>
                <a:spcPts val="300"/>
              </a:spcBef>
            </a:pPr>
            <a:r>
              <a:rPr lang="en-US" sz="1100" dirty="0">
                <a:solidFill>
                  <a:schemeClr val="tx1"/>
                </a:solidFill>
              </a:rPr>
              <a:t>Q&amp;A for enterprise gateway connected data sources – starting with support for SQL Server 2016 Analysis Services tabular models</a:t>
            </a:r>
          </a:p>
          <a:p>
            <a:pPr marL="0" indent="0">
              <a:buNone/>
            </a:pPr>
            <a:endParaRPr lang="en-US" sz="1100" dirty="0">
              <a:solidFill>
                <a:schemeClr val="tx1"/>
              </a:solidFill>
              <a:latin typeface="+mn-lt"/>
            </a:endParaRPr>
          </a:p>
          <a:p>
            <a:pPr marL="336145" lvl="1" indent="0">
              <a:buNone/>
            </a:pPr>
            <a:endParaRPr lang="en-US" sz="1100" dirty="0">
              <a:solidFill>
                <a:schemeClr val="tx1"/>
              </a:solidFill>
            </a:endParaRPr>
          </a:p>
          <a:p>
            <a:pPr lvl="1"/>
            <a:endParaRPr lang="en-US" sz="1100" dirty="0">
              <a:solidFill>
                <a:schemeClr val="tx1"/>
              </a:solidFill>
            </a:endParaRPr>
          </a:p>
        </p:txBody>
      </p:sp>
      <p:sp>
        <p:nvSpPr>
          <p:cNvPr id="5" name="Text Placeholder 3"/>
          <p:cNvSpPr txBox="1">
            <a:spLocks/>
          </p:cNvSpPr>
          <p:nvPr/>
        </p:nvSpPr>
        <p:spPr>
          <a:xfrm>
            <a:off x="6096000" y="785416"/>
            <a:ext cx="5878222" cy="5781639"/>
          </a:xfrm>
          <a:prstGeom prst="rect">
            <a:avLst/>
          </a:prstGeom>
        </p:spPr>
        <p:txBody>
          <a:bodyPr vert="horz" wrap="square" lIns="146304" tIns="91440" rIns="146304" bIns="91440" rtlCol="0">
            <a:noAutofit/>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733943" marR="0" indent="-285750"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958040" marR="0" indent="-285750"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200" dirty="0">
                <a:solidFill>
                  <a:schemeClr val="tx1"/>
                </a:solidFill>
                <a:latin typeface="+mn-lt"/>
              </a:rPr>
              <a:t>Reports:</a:t>
            </a:r>
          </a:p>
          <a:p>
            <a:pPr lvl="1">
              <a:spcBef>
                <a:spcPts val="300"/>
              </a:spcBef>
              <a:spcAft>
                <a:spcPts val="0"/>
              </a:spcAft>
            </a:pPr>
            <a:r>
              <a:rPr lang="en-US" sz="1100" dirty="0">
                <a:solidFill>
                  <a:schemeClr val="tx1"/>
                </a:solidFill>
                <a:latin typeface="+mn-lt"/>
              </a:rPr>
              <a:t>Upload complete Excel workbook</a:t>
            </a:r>
          </a:p>
          <a:p>
            <a:pPr lvl="1">
              <a:spcBef>
                <a:spcPts val="300"/>
              </a:spcBef>
              <a:spcAft>
                <a:spcPts val="0"/>
              </a:spcAft>
            </a:pPr>
            <a:r>
              <a:rPr lang="en-US" sz="1100" dirty="0">
                <a:solidFill>
                  <a:schemeClr val="tx1"/>
                </a:solidFill>
                <a:latin typeface="+mn-lt"/>
              </a:rPr>
              <a:t>Analyze in Excel, with support for RLS</a:t>
            </a:r>
          </a:p>
          <a:p>
            <a:pPr lvl="1">
              <a:spcBef>
                <a:spcPts val="300"/>
              </a:spcBef>
              <a:spcAft>
                <a:spcPts val="0"/>
              </a:spcAft>
            </a:pPr>
            <a:r>
              <a:rPr lang="en-US" sz="1100" dirty="0">
                <a:solidFill>
                  <a:schemeClr val="tx1"/>
                </a:solidFill>
                <a:latin typeface="+mn-lt"/>
              </a:rPr>
              <a:t>R visuals</a:t>
            </a:r>
          </a:p>
          <a:p>
            <a:pPr marL="182880" lvl="1" indent="0">
              <a:buNone/>
            </a:pPr>
            <a:endParaRPr lang="en-US" sz="1100" dirty="0">
              <a:solidFill>
                <a:schemeClr val="tx1"/>
              </a:solidFill>
              <a:latin typeface="+mn-lt"/>
            </a:endParaRPr>
          </a:p>
          <a:p>
            <a:r>
              <a:rPr lang="en-US" sz="1200" dirty="0">
                <a:solidFill>
                  <a:schemeClr val="tx1"/>
                </a:solidFill>
                <a:latin typeface="+mn-lt"/>
              </a:rPr>
              <a:t>Data</a:t>
            </a:r>
          </a:p>
          <a:p>
            <a:pPr lvl="1">
              <a:spcBef>
                <a:spcPts val="300"/>
              </a:spcBef>
              <a:spcAft>
                <a:spcPts val="0"/>
              </a:spcAft>
            </a:pPr>
            <a:r>
              <a:rPr lang="en-US" sz="1100" dirty="0">
                <a:solidFill>
                  <a:schemeClr val="tx1"/>
                </a:solidFill>
                <a:latin typeface="+mn-lt"/>
              </a:rPr>
              <a:t>Analyze in Excel, with support for RLS</a:t>
            </a:r>
          </a:p>
          <a:p>
            <a:pPr lvl="1">
              <a:spcBef>
                <a:spcPts val="300"/>
              </a:spcBef>
              <a:spcAft>
                <a:spcPts val="0"/>
              </a:spcAft>
            </a:pPr>
            <a:r>
              <a:rPr lang="en-US" sz="1100" dirty="0">
                <a:solidFill>
                  <a:schemeClr val="tx1"/>
                </a:solidFill>
                <a:latin typeface="+mn-lt"/>
              </a:rPr>
              <a:t>“Get Data” experience for Enterprise Gateway connected Analysis Services models</a:t>
            </a:r>
          </a:p>
          <a:p>
            <a:pPr lvl="1">
              <a:spcBef>
                <a:spcPts val="300"/>
              </a:spcBef>
              <a:spcAft>
                <a:spcPts val="0"/>
              </a:spcAft>
            </a:pPr>
            <a:r>
              <a:rPr lang="en-US" sz="1100" dirty="0">
                <a:solidFill>
                  <a:schemeClr val="tx1"/>
                </a:solidFill>
                <a:latin typeface="+mn-lt"/>
              </a:rPr>
              <a:t>Increased file size limit of 1 GB for both Excel workbooks and Power BI Desktop files. </a:t>
            </a:r>
          </a:p>
          <a:p>
            <a:pPr marL="572691" lvl="1" indent="-236546">
              <a:spcBef>
                <a:spcPts val="300"/>
              </a:spcBef>
              <a:spcAft>
                <a:spcPts val="0"/>
              </a:spcAft>
            </a:pPr>
            <a:endParaRPr lang="en-US" sz="1100" dirty="0">
              <a:solidFill>
                <a:schemeClr val="tx2">
                  <a:lumMod val="90000"/>
                </a:schemeClr>
              </a:solidFill>
              <a:latin typeface="+mn-lt"/>
            </a:endParaRPr>
          </a:p>
          <a:p>
            <a:r>
              <a:rPr lang="en-US" sz="1200" dirty="0">
                <a:solidFill>
                  <a:schemeClr val="tx1"/>
                </a:solidFill>
                <a:latin typeface="+mn-lt"/>
              </a:rPr>
              <a:t>Connectivity: </a:t>
            </a:r>
          </a:p>
          <a:p>
            <a:pPr lvl="1">
              <a:spcBef>
                <a:spcPts val="300"/>
              </a:spcBef>
              <a:spcAft>
                <a:spcPts val="0"/>
              </a:spcAft>
            </a:pPr>
            <a:r>
              <a:rPr lang="en-US" sz="1100" dirty="0">
                <a:solidFill>
                  <a:schemeClr val="tx1"/>
                </a:solidFill>
                <a:latin typeface="+mn-lt"/>
              </a:rPr>
              <a:t>SAP BW Server, scheduled refresh via Gateway</a:t>
            </a:r>
          </a:p>
          <a:p>
            <a:pPr lvl="1">
              <a:spcBef>
                <a:spcPts val="300"/>
              </a:spcBef>
              <a:spcAft>
                <a:spcPts val="0"/>
              </a:spcAft>
            </a:pPr>
            <a:r>
              <a:rPr lang="en-US" sz="1100" dirty="0">
                <a:solidFill>
                  <a:schemeClr val="tx1"/>
                </a:solidFill>
                <a:latin typeface="+mn-lt"/>
              </a:rPr>
              <a:t>Azure ExpressRoute</a:t>
            </a:r>
          </a:p>
          <a:p>
            <a:pPr lvl="1">
              <a:spcBef>
                <a:spcPts val="300"/>
              </a:spcBef>
              <a:spcAft>
                <a:spcPts val="0"/>
              </a:spcAft>
            </a:pPr>
            <a:r>
              <a:rPr lang="en-US" sz="1100" dirty="0">
                <a:solidFill>
                  <a:schemeClr val="tx1"/>
                </a:solidFill>
                <a:latin typeface="+mn-lt"/>
              </a:rPr>
              <a:t>RLS for direct query data sources</a:t>
            </a:r>
          </a:p>
          <a:p>
            <a:pPr marL="336145" lvl="1" indent="0">
              <a:lnSpc>
                <a:spcPct val="90000"/>
              </a:lnSpc>
              <a:spcBef>
                <a:spcPct val="20000"/>
              </a:spcBef>
              <a:spcAft>
                <a:spcPts val="0"/>
              </a:spcAft>
              <a:buNone/>
            </a:pPr>
            <a:endParaRPr lang="en-US" sz="1100" dirty="0">
              <a:solidFill>
                <a:schemeClr val="tx1"/>
              </a:solidFill>
              <a:latin typeface="+mn-lt"/>
            </a:endParaRPr>
          </a:p>
          <a:p>
            <a:pPr marL="0" indent="0">
              <a:buNone/>
            </a:pPr>
            <a:endParaRPr lang="en-US" sz="1200" dirty="0">
              <a:solidFill>
                <a:schemeClr val="tx1"/>
              </a:solidFill>
              <a:latin typeface="+mn-lt"/>
            </a:endParaRPr>
          </a:p>
          <a:p>
            <a:pPr lvl="1"/>
            <a:endParaRPr lang="en-US" sz="1100" dirty="0">
              <a:solidFill>
                <a:schemeClr val="tx1"/>
              </a:solidFill>
            </a:endParaRPr>
          </a:p>
        </p:txBody>
      </p:sp>
    </p:spTree>
    <p:extLst>
      <p:ext uri="{BB962C8B-B14F-4D97-AF65-F5344CB8AC3E}">
        <p14:creationId xmlns:p14="http://schemas.microsoft.com/office/powerpoint/2010/main" val="9267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0" y="844550"/>
            <a:ext cx="5680075" cy="5378450"/>
          </a:xfrm>
        </p:spPr>
        <p:txBody>
          <a:bodyPr/>
          <a:lstStyle/>
          <a:p>
            <a:pPr>
              <a:lnSpc>
                <a:spcPct val="100000"/>
              </a:lnSpc>
              <a:spcBef>
                <a:spcPts val="0"/>
              </a:spcBef>
              <a:spcAft>
                <a:spcPts val="600"/>
              </a:spcAft>
            </a:pPr>
            <a:r>
              <a:rPr lang="en-US" sz="1200" dirty="0">
                <a:solidFill>
                  <a:schemeClr val="tx1"/>
                </a:solidFill>
                <a:latin typeface="+mn-lt"/>
              </a:rPr>
              <a:t>Gateway: </a:t>
            </a:r>
          </a:p>
          <a:p>
            <a:pPr lvl="1">
              <a:lnSpc>
                <a:spcPct val="100000"/>
              </a:lnSpc>
              <a:spcBef>
                <a:spcPts val="300"/>
              </a:spcBef>
            </a:pPr>
            <a:r>
              <a:rPr lang="en-US" sz="1100" dirty="0">
                <a:solidFill>
                  <a:schemeClr val="tx1"/>
                </a:solidFill>
              </a:rPr>
              <a:t>Enterprise Gateway connected Analysis Services models directly from within the Power BI “Get Data” experience</a:t>
            </a:r>
          </a:p>
          <a:p>
            <a:pPr lvl="1">
              <a:lnSpc>
                <a:spcPct val="100000"/>
              </a:lnSpc>
              <a:spcBef>
                <a:spcPts val="300"/>
              </a:spcBef>
            </a:pPr>
            <a:r>
              <a:rPr lang="en-US" sz="1100" dirty="0">
                <a:solidFill>
                  <a:schemeClr val="tx1"/>
                </a:solidFill>
              </a:rPr>
              <a:t>Support for refreshing datasets and reports connected to SAP Business Warehouse Server</a:t>
            </a:r>
          </a:p>
          <a:p>
            <a:pPr lvl="1">
              <a:lnSpc>
                <a:spcPct val="100000"/>
              </a:lnSpc>
              <a:spcBef>
                <a:spcPts val="300"/>
              </a:spcBef>
            </a:pPr>
            <a:r>
              <a:rPr lang="en-US" sz="1100" dirty="0">
                <a:solidFill>
                  <a:schemeClr val="tx1"/>
                </a:solidFill>
              </a:rPr>
              <a:t>UPN Mapping - enables gateway admins to apply custom security rules by mapping users’ cloud identity to specific on-</a:t>
            </a:r>
            <a:r>
              <a:rPr lang="en-US" sz="1100" dirty="0" err="1">
                <a:solidFill>
                  <a:schemeClr val="tx1"/>
                </a:solidFill>
              </a:rPr>
              <a:t>prem</a:t>
            </a:r>
            <a:r>
              <a:rPr lang="en-US" sz="1100" dirty="0">
                <a:solidFill>
                  <a:schemeClr val="tx1"/>
                </a:solidFill>
              </a:rPr>
              <a:t> roles or identities</a:t>
            </a:r>
          </a:p>
          <a:p>
            <a:pPr lvl="1">
              <a:lnSpc>
                <a:spcPct val="100000"/>
              </a:lnSpc>
              <a:spcBef>
                <a:spcPts val="300"/>
              </a:spcBef>
            </a:pPr>
            <a:r>
              <a:rPr lang="en-US" sz="1100" dirty="0">
                <a:solidFill>
                  <a:schemeClr val="tx1"/>
                </a:solidFill>
              </a:rPr>
              <a:t>New data sources: IBM DB2 (improved), Informix</a:t>
            </a:r>
          </a:p>
          <a:p>
            <a:pPr lvl="1">
              <a:lnSpc>
                <a:spcPct val="100000"/>
              </a:lnSpc>
              <a:spcBef>
                <a:spcPts val="300"/>
              </a:spcBef>
            </a:pPr>
            <a:r>
              <a:rPr lang="en-US" sz="1100" dirty="0">
                <a:solidFill>
                  <a:schemeClr val="tx1"/>
                </a:solidFill>
              </a:rPr>
              <a:t>Enterprise Gateway now On-premises Data Gateway, supporting Power BI, </a:t>
            </a:r>
            <a:r>
              <a:rPr lang="en-US" sz="1100" dirty="0" err="1">
                <a:solidFill>
                  <a:schemeClr val="tx1"/>
                </a:solidFill>
              </a:rPr>
              <a:t>PowerApps</a:t>
            </a:r>
            <a:r>
              <a:rPr lang="en-US" sz="1100" dirty="0">
                <a:solidFill>
                  <a:schemeClr val="tx1"/>
                </a:solidFill>
              </a:rPr>
              <a:t>, Microsoft Flow, Azure Logic Apps</a:t>
            </a:r>
          </a:p>
          <a:p>
            <a:pPr lvl="1">
              <a:lnSpc>
                <a:spcPct val="100000"/>
              </a:lnSpc>
              <a:spcBef>
                <a:spcPts val="300"/>
              </a:spcBef>
            </a:pPr>
            <a:r>
              <a:rPr lang="en-US" sz="1100" dirty="0">
                <a:solidFill>
                  <a:schemeClr val="tx1"/>
                </a:solidFill>
              </a:rPr>
              <a:t>Personal Gateway will continue as is and can only be used with Power BI.</a:t>
            </a:r>
          </a:p>
          <a:p>
            <a:pPr lvl="1"/>
            <a:endParaRPr lang="en-US" sz="1100" dirty="0">
              <a:solidFill>
                <a:schemeClr val="tx1"/>
              </a:solidFill>
            </a:endParaRPr>
          </a:p>
          <a:p>
            <a:endParaRPr lang="en-US" sz="1100" dirty="0">
              <a:solidFill>
                <a:schemeClr val="tx1"/>
              </a:solidFill>
              <a:latin typeface="+mn-lt"/>
            </a:endParaRPr>
          </a:p>
          <a:p>
            <a:pPr>
              <a:lnSpc>
                <a:spcPct val="100000"/>
              </a:lnSpc>
              <a:spcBef>
                <a:spcPts val="0"/>
              </a:spcBef>
              <a:spcAft>
                <a:spcPts val="600"/>
              </a:spcAft>
            </a:pPr>
            <a:r>
              <a:rPr lang="en-US" sz="1200" dirty="0">
                <a:solidFill>
                  <a:schemeClr val="tx1"/>
                </a:solidFill>
                <a:latin typeface="+mn-lt"/>
              </a:rPr>
              <a:t>Administration/Enterprise:</a:t>
            </a:r>
          </a:p>
          <a:p>
            <a:pPr lvl="1">
              <a:lnSpc>
                <a:spcPct val="100000"/>
              </a:lnSpc>
              <a:spcBef>
                <a:spcPts val="300"/>
              </a:spcBef>
            </a:pPr>
            <a:r>
              <a:rPr lang="en-US" sz="1100" dirty="0">
                <a:solidFill>
                  <a:schemeClr val="tx1"/>
                </a:solidFill>
              </a:rPr>
              <a:t>Row level security, support for content packs</a:t>
            </a:r>
          </a:p>
          <a:p>
            <a:pPr lvl="1">
              <a:lnSpc>
                <a:spcPct val="100000"/>
              </a:lnSpc>
              <a:spcBef>
                <a:spcPts val="300"/>
              </a:spcBef>
            </a:pPr>
            <a:r>
              <a:rPr lang="en-US" sz="1100" dirty="0">
                <a:solidFill>
                  <a:schemeClr val="tx1"/>
                </a:solidFill>
              </a:rPr>
              <a:t>RLS for direct query data sources</a:t>
            </a:r>
          </a:p>
          <a:p>
            <a:pPr lvl="1">
              <a:lnSpc>
                <a:spcPct val="100000"/>
              </a:lnSpc>
              <a:spcBef>
                <a:spcPts val="300"/>
              </a:spcBef>
            </a:pPr>
            <a:r>
              <a:rPr lang="en-US" sz="1100" dirty="0">
                <a:solidFill>
                  <a:schemeClr val="tx1"/>
                </a:solidFill>
              </a:rPr>
              <a:t>AAD groups for RLS</a:t>
            </a:r>
          </a:p>
          <a:p>
            <a:pPr lvl="1">
              <a:lnSpc>
                <a:spcPct val="100000"/>
              </a:lnSpc>
              <a:spcBef>
                <a:spcPts val="300"/>
              </a:spcBef>
            </a:pPr>
            <a:r>
              <a:rPr lang="en-US" sz="1100" dirty="0">
                <a:solidFill>
                  <a:schemeClr val="tx1"/>
                </a:solidFill>
              </a:rPr>
              <a:t>Azure ExpressRoute</a:t>
            </a:r>
          </a:p>
          <a:p>
            <a:pPr lvl="1">
              <a:lnSpc>
                <a:spcPct val="100000"/>
              </a:lnSpc>
              <a:spcBef>
                <a:spcPts val="300"/>
              </a:spcBef>
            </a:pPr>
            <a:r>
              <a:rPr lang="en-US" sz="1100" dirty="0">
                <a:solidFill>
                  <a:schemeClr val="tx1"/>
                </a:solidFill>
              </a:rPr>
              <a:t>Power BI added to Microsoft Trust Center</a:t>
            </a:r>
          </a:p>
          <a:p>
            <a:pPr lvl="1">
              <a:lnSpc>
                <a:spcPct val="100000"/>
              </a:lnSpc>
              <a:spcBef>
                <a:spcPts val="300"/>
              </a:spcBef>
            </a:pPr>
            <a:r>
              <a:rPr lang="en-US" sz="1100" dirty="0">
                <a:solidFill>
                  <a:schemeClr val="tx1"/>
                </a:solidFill>
              </a:rPr>
              <a:t>UPN Mapping - enables gateway admins to apply custom security rules by mapping users’ cloud identity to specific on-</a:t>
            </a:r>
            <a:r>
              <a:rPr lang="en-US" sz="1100" dirty="0" err="1">
                <a:solidFill>
                  <a:schemeClr val="tx1"/>
                </a:solidFill>
              </a:rPr>
              <a:t>prem</a:t>
            </a:r>
            <a:r>
              <a:rPr lang="en-US" sz="1100" dirty="0">
                <a:solidFill>
                  <a:schemeClr val="tx1"/>
                </a:solidFill>
              </a:rPr>
              <a:t> roles or identities</a:t>
            </a:r>
          </a:p>
          <a:p>
            <a:pPr marL="0" indent="0">
              <a:buNone/>
            </a:pPr>
            <a:endParaRPr lang="en-US" sz="1200" dirty="0">
              <a:solidFill>
                <a:schemeClr val="tx1"/>
              </a:solidFill>
            </a:endParaRPr>
          </a:p>
        </p:txBody>
      </p:sp>
      <p:sp>
        <p:nvSpPr>
          <p:cNvPr id="6" name="Title 2"/>
          <p:cNvSpPr txBox="1">
            <a:spLocks/>
          </p:cNvSpPr>
          <p:nvPr/>
        </p:nvSpPr>
        <p:spPr>
          <a:xfrm>
            <a:off x="0" y="1646"/>
            <a:ext cx="12192000" cy="687124"/>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800" b="0" kern="1200" cap="none" spc="-100" baseline="0">
                <a:ln w="3175">
                  <a:noFill/>
                </a:ln>
                <a:solidFill>
                  <a:schemeClr val="accent1"/>
                </a:solidFill>
                <a:effectLst/>
                <a:latin typeface="+mj-lt"/>
                <a:ea typeface="+mn-ea"/>
                <a:cs typeface="Segoe UI" pitchFamily="34" charset="0"/>
              </a:defRPr>
            </a:lvl1pPr>
          </a:lstStyle>
          <a:p>
            <a:r>
              <a:rPr sz="4400" dirty="0">
                <a:solidFill>
                  <a:schemeClr val="tx1"/>
                </a:solidFill>
              </a:rPr>
              <a:t>V 4.0 Updates – contd.</a:t>
            </a:r>
          </a:p>
        </p:txBody>
      </p:sp>
      <p:sp>
        <p:nvSpPr>
          <p:cNvPr id="7" name="Text Placeholder 3"/>
          <p:cNvSpPr txBox="1">
            <a:spLocks/>
          </p:cNvSpPr>
          <p:nvPr/>
        </p:nvSpPr>
        <p:spPr>
          <a:xfrm>
            <a:off x="6290029" y="844792"/>
            <a:ext cx="4801525" cy="5377878"/>
          </a:xfrm>
          <a:prstGeom prst="rect">
            <a:avLst/>
          </a:prstGeom>
        </p:spPr>
        <p:txBody>
          <a:bodyPr vert="horz" wrap="square" lIns="146304" tIns="91440" rIns="146304" bIns="91440" rtlCol="0">
            <a:noAutofit/>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733943" marR="0" indent="-285750"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958040" marR="0" indent="-285750"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endParaRPr lang="en-US" sz="1600" dirty="0">
              <a:solidFill>
                <a:schemeClr val="tx1"/>
              </a:solidFill>
            </a:endParaRPr>
          </a:p>
          <a:p>
            <a:pPr marL="0" indent="0">
              <a:buFont typeface="Arial" pitchFamily="34" charset="0"/>
              <a:buNone/>
            </a:pPr>
            <a:endParaRPr lang="en-US" sz="1600" dirty="0">
              <a:solidFill>
                <a:schemeClr val="tx1"/>
              </a:solidFill>
            </a:endParaRPr>
          </a:p>
          <a:p>
            <a:pPr marL="0" indent="0">
              <a:buFont typeface="Arial" pitchFamily="34" charset="0"/>
              <a:buNone/>
            </a:pPr>
            <a:endParaRPr lang="en-US" sz="1600" dirty="0">
              <a:solidFill>
                <a:schemeClr val="tx1"/>
              </a:solidFill>
            </a:endParaRPr>
          </a:p>
          <a:p>
            <a:pPr marL="0" indent="0">
              <a:buFont typeface="Arial" pitchFamily="34" charset="0"/>
              <a:buNone/>
            </a:pPr>
            <a:endParaRPr lang="en-US" sz="1200" dirty="0">
              <a:solidFill>
                <a:schemeClr val="tx1"/>
              </a:solidFill>
            </a:endParaRPr>
          </a:p>
          <a:p>
            <a:endParaRPr lang="en-US" sz="1050" dirty="0">
              <a:solidFill>
                <a:schemeClr val="tx1"/>
              </a:solidFill>
            </a:endParaRPr>
          </a:p>
          <a:p>
            <a:pPr marL="0" indent="0">
              <a:buFont typeface="Arial" pitchFamily="34" charset="0"/>
              <a:buNone/>
            </a:pPr>
            <a:endParaRPr lang="en-US" sz="1100" dirty="0">
              <a:solidFill>
                <a:schemeClr val="tx1"/>
              </a:solidFill>
            </a:endParaRPr>
          </a:p>
          <a:p>
            <a:pPr marL="0" indent="0">
              <a:buFont typeface="Arial" pitchFamily="34" charset="0"/>
              <a:buNone/>
            </a:pPr>
            <a:endParaRPr lang="en-US" sz="1200" dirty="0">
              <a:solidFill>
                <a:schemeClr val="tx1"/>
              </a:solidFill>
            </a:endParaRPr>
          </a:p>
        </p:txBody>
      </p:sp>
      <p:sp>
        <p:nvSpPr>
          <p:cNvPr id="5" name="Text Placeholder 3"/>
          <p:cNvSpPr txBox="1">
            <a:spLocks/>
          </p:cNvSpPr>
          <p:nvPr/>
        </p:nvSpPr>
        <p:spPr>
          <a:xfrm>
            <a:off x="5850753" y="844220"/>
            <a:ext cx="5680075" cy="5378450"/>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Bef>
                <a:spcPts val="0"/>
              </a:spcBef>
              <a:spcAft>
                <a:spcPts val="600"/>
              </a:spcAft>
            </a:pPr>
            <a:r>
              <a:rPr lang="en-US" sz="1200" dirty="0">
                <a:solidFill>
                  <a:schemeClr val="tx1"/>
                </a:solidFill>
                <a:latin typeface="+mn-lt"/>
              </a:rPr>
              <a:t>Developers:</a:t>
            </a:r>
          </a:p>
          <a:p>
            <a:pPr lvl="1">
              <a:lnSpc>
                <a:spcPct val="100000"/>
              </a:lnSpc>
              <a:spcBef>
                <a:spcPts val="300"/>
              </a:spcBef>
            </a:pPr>
            <a:r>
              <a:rPr lang="en-US" sz="1100" dirty="0">
                <a:solidFill>
                  <a:schemeClr val="tx1"/>
                </a:solidFill>
              </a:rPr>
              <a:t>Power BI Embedded SDK for Node JS</a:t>
            </a:r>
          </a:p>
          <a:p>
            <a:pPr lvl="1">
              <a:lnSpc>
                <a:spcPct val="100000"/>
              </a:lnSpc>
              <a:spcBef>
                <a:spcPts val="300"/>
              </a:spcBef>
            </a:pPr>
            <a:r>
              <a:rPr lang="en-US" sz="1100" dirty="0">
                <a:solidFill>
                  <a:schemeClr val="tx1"/>
                </a:solidFill>
              </a:rPr>
              <a:t>Power BI Embedded available worldwide</a:t>
            </a:r>
          </a:p>
          <a:p>
            <a:pPr lvl="1">
              <a:lnSpc>
                <a:spcPct val="100000"/>
              </a:lnSpc>
              <a:spcBef>
                <a:spcPts val="300"/>
              </a:spcBef>
            </a:pPr>
            <a:r>
              <a:rPr lang="en-US" sz="1100" dirty="0">
                <a:solidFill>
                  <a:schemeClr val="tx1"/>
                </a:solidFill>
              </a:rPr>
              <a:t>Publish to web (GA)</a:t>
            </a:r>
          </a:p>
          <a:p>
            <a:pPr lvl="1">
              <a:lnSpc>
                <a:spcPct val="100000"/>
              </a:lnSpc>
              <a:spcBef>
                <a:spcPts val="300"/>
              </a:spcBef>
            </a:pPr>
            <a:r>
              <a:rPr lang="en-US" sz="1100" dirty="0">
                <a:solidFill>
                  <a:schemeClr val="tx1"/>
                </a:solidFill>
              </a:rPr>
              <a:t>Dataset API: Additional modeling properties, sequence numbers</a:t>
            </a:r>
          </a:p>
          <a:p>
            <a:pPr lvl="1">
              <a:lnSpc>
                <a:spcPct val="100000"/>
              </a:lnSpc>
              <a:spcBef>
                <a:spcPts val="300"/>
              </a:spcBef>
            </a:pPr>
            <a:r>
              <a:rPr lang="en-US" sz="1100" dirty="0">
                <a:solidFill>
                  <a:schemeClr val="tx1"/>
                </a:solidFill>
              </a:rPr>
              <a:t>New custom visual developer tools</a:t>
            </a:r>
          </a:p>
          <a:p>
            <a:pPr lvl="1"/>
            <a:endParaRPr lang="en-US" sz="1100" dirty="0">
              <a:solidFill>
                <a:schemeClr val="tx1"/>
              </a:solidFill>
            </a:endParaRPr>
          </a:p>
          <a:p>
            <a:pPr lvl="1"/>
            <a:endParaRPr lang="en-US" sz="1400" dirty="0">
              <a:solidFill>
                <a:schemeClr val="tx1"/>
              </a:solidFill>
            </a:endParaRPr>
          </a:p>
          <a:p>
            <a:pPr lvl="1"/>
            <a:endParaRPr lang="en-US" sz="1400" dirty="0">
              <a:solidFill>
                <a:schemeClr val="tx1"/>
              </a:solidFill>
            </a:endParaRPr>
          </a:p>
          <a:p>
            <a:endParaRPr lang="en-US" sz="1200" dirty="0">
              <a:solidFill>
                <a:schemeClr val="tx1"/>
              </a:solidFill>
            </a:endParaRPr>
          </a:p>
        </p:txBody>
      </p:sp>
    </p:spTree>
    <p:extLst>
      <p:ext uri="{BB962C8B-B14F-4D97-AF65-F5344CB8AC3E}">
        <p14:creationId xmlns:p14="http://schemas.microsoft.com/office/powerpoint/2010/main" val="501106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2"/>
          <p:cNvSpPr txBox="1">
            <a:spLocks/>
          </p:cNvSpPr>
          <p:nvPr/>
        </p:nvSpPr>
        <p:spPr>
          <a:xfrm>
            <a:off x="0" y="1646"/>
            <a:ext cx="12192000" cy="687124"/>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800" b="0" kern="1200" cap="none" spc="-100" baseline="0">
                <a:ln w="3175">
                  <a:noFill/>
                </a:ln>
                <a:solidFill>
                  <a:schemeClr val="accent1"/>
                </a:solidFill>
                <a:effectLst/>
                <a:latin typeface="+mj-lt"/>
                <a:ea typeface="+mn-ea"/>
                <a:cs typeface="Segoe UI" pitchFamily="34" charset="0"/>
              </a:defRPr>
            </a:lvl1pPr>
          </a:lstStyle>
          <a:p>
            <a:r>
              <a:rPr sz="4400" dirty="0">
                <a:solidFill>
                  <a:schemeClr val="tx1"/>
                </a:solidFill>
              </a:rPr>
              <a:t>V 4.0 Updates – contd.</a:t>
            </a:r>
          </a:p>
        </p:txBody>
      </p:sp>
      <p:sp>
        <p:nvSpPr>
          <p:cNvPr id="8" name="Text Placeholder 3"/>
          <p:cNvSpPr txBox="1">
            <a:spLocks/>
          </p:cNvSpPr>
          <p:nvPr/>
        </p:nvSpPr>
        <p:spPr>
          <a:xfrm>
            <a:off x="323385" y="844792"/>
            <a:ext cx="5638028" cy="5377878"/>
          </a:xfrm>
          <a:prstGeom prst="rect">
            <a:avLst/>
          </a:prstGeom>
        </p:spPr>
        <p:txBody>
          <a:bodyPr vert="horz" wrap="square" lIns="146304" tIns="91440" rIns="146304" bIns="91440" rtlCol="0">
            <a:noAutofit/>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733943" marR="0" indent="-285750"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958040" marR="0" indent="-285750"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200" dirty="0">
                <a:solidFill>
                  <a:schemeClr val="tx1"/>
                </a:solidFill>
                <a:latin typeface="+mn-lt"/>
              </a:rPr>
              <a:t>Mobility – all platforms</a:t>
            </a:r>
          </a:p>
          <a:p>
            <a:pPr marL="346075" lvl="1" indent="-346075">
              <a:spcBef>
                <a:spcPts val="300"/>
              </a:spcBef>
              <a:spcAft>
                <a:spcPts val="0"/>
              </a:spcAft>
            </a:pPr>
            <a:r>
              <a:rPr lang="en-US" sz="1100" dirty="0">
                <a:solidFill>
                  <a:schemeClr val="tx1"/>
                </a:solidFill>
                <a:latin typeface="+mn-lt"/>
              </a:rPr>
              <a:t>Multi-select for report slicers</a:t>
            </a:r>
          </a:p>
          <a:p>
            <a:pPr marL="336145" indent="-336145">
              <a:spcBef>
                <a:spcPts val="600"/>
              </a:spcBef>
              <a:spcAft>
                <a:spcPts val="0"/>
              </a:spcAft>
            </a:pPr>
            <a:r>
              <a:rPr lang="en-US" sz="1100" dirty="0">
                <a:solidFill>
                  <a:schemeClr val="tx1"/>
                </a:solidFill>
                <a:latin typeface="+mn-lt"/>
              </a:rPr>
              <a:t>Global search and recent items</a:t>
            </a:r>
          </a:p>
          <a:p>
            <a:pPr marL="336145" indent="-336145">
              <a:spcBef>
                <a:spcPts val="600"/>
              </a:spcBef>
              <a:spcAft>
                <a:spcPts val="0"/>
              </a:spcAft>
            </a:pPr>
            <a:r>
              <a:rPr lang="en-US" sz="1100" dirty="0">
                <a:solidFill>
                  <a:schemeClr val="tx1"/>
                </a:solidFill>
                <a:latin typeface="+mn-lt"/>
              </a:rPr>
              <a:t>Power BI notification center</a:t>
            </a:r>
          </a:p>
          <a:p>
            <a:pPr marL="336145" indent="-336145">
              <a:spcBef>
                <a:spcPts val="600"/>
              </a:spcBef>
              <a:spcAft>
                <a:spcPts val="0"/>
              </a:spcAft>
            </a:pPr>
            <a:r>
              <a:rPr lang="en-US" sz="1100" dirty="0">
                <a:solidFill>
                  <a:schemeClr val="tx1"/>
                </a:solidFill>
                <a:latin typeface="+mn-lt"/>
              </a:rPr>
              <a:t>SQL Server 2016 Reporting Services</a:t>
            </a:r>
          </a:p>
          <a:p>
            <a:pPr marL="0" indent="0">
              <a:buNone/>
            </a:pPr>
            <a:endParaRPr lang="en-US" sz="1100" dirty="0">
              <a:solidFill>
                <a:schemeClr val="tx1"/>
              </a:solidFill>
              <a:latin typeface="+mn-lt"/>
            </a:endParaRPr>
          </a:p>
          <a:p>
            <a:pPr>
              <a:buFontTx/>
              <a:buChar char="-"/>
            </a:pPr>
            <a:endParaRPr lang="en-US" sz="1100" dirty="0">
              <a:solidFill>
                <a:schemeClr val="tx1"/>
              </a:solidFill>
              <a:latin typeface="+mn-lt"/>
            </a:endParaRPr>
          </a:p>
          <a:p>
            <a:endParaRPr lang="en-US" sz="1100" dirty="0">
              <a:solidFill>
                <a:schemeClr val="tx1"/>
              </a:solidFill>
              <a:latin typeface="+mn-lt"/>
            </a:endParaRPr>
          </a:p>
          <a:p>
            <a:pPr marL="0" indent="0">
              <a:buFont typeface="Arial" pitchFamily="34" charset="0"/>
              <a:buNone/>
            </a:pPr>
            <a:endParaRPr lang="en-US" sz="1200" dirty="0">
              <a:solidFill>
                <a:schemeClr val="tx1"/>
              </a:solidFill>
            </a:endParaRPr>
          </a:p>
        </p:txBody>
      </p:sp>
      <p:sp>
        <p:nvSpPr>
          <p:cNvPr id="4" name="Text Placeholder 3"/>
          <p:cNvSpPr txBox="1">
            <a:spLocks/>
          </p:cNvSpPr>
          <p:nvPr/>
        </p:nvSpPr>
        <p:spPr>
          <a:xfrm>
            <a:off x="5823922" y="844792"/>
            <a:ext cx="5787177" cy="5906882"/>
          </a:xfrm>
          <a:prstGeom prst="rect">
            <a:avLst/>
          </a:prstGeom>
        </p:spPr>
        <p:txBody>
          <a:bodyPr vert="horz" wrap="square" lIns="146304" tIns="91440" rIns="146304" bIns="91440" rtlCol="0">
            <a:noAutofit/>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733943" marR="0" indent="-285750"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958040" marR="0" indent="-285750"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1200" dirty="0">
                <a:solidFill>
                  <a:schemeClr val="tx1"/>
                </a:solidFill>
                <a:latin typeface="+mn-lt"/>
              </a:rPr>
              <a:t>Mobility - platform-specific</a:t>
            </a:r>
          </a:p>
          <a:p>
            <a:pPr marL="336145" indent="-336145">
              <a:lnSpc>
                <a:spcPct val="90000"/>
              </a:lnSpc>
              <a:spcBef>
                <a:spcPct val="20000"/>
              </a:spcBef>
              <a:spcAft>
                <a:spcPts val="0"/>
              </a:spcAft>
            </a:pPr>
            <a:r>
              <a:rPr lang="en-US" sz="1200" dirty="0">
                <a:solidFill>
                  <a:schemeClr val="tx1"/>
                </a:solidFill>
                <a:latin typeface="+mn-lt"/>
              </a:rPr>
              <a:t>Windows app</a:t>
            </a:r>
          </a:p>
          <a:p>
            <a:pPr marL="572691" lvl="1" indent="-236546">
              <a:spcBef>
                <a:spcPts val="300"/>
              </a:spcBef>
              <a:spcAft>
                <a:spcPts val="0"/>
              </a:spcAft>
            </a:pPr>
            <a:r>
              <a:rPr lang="en-US" sz="1100" dirty="0">
                <a:solidFill>
                  <a:schemeClr val="tx1"/>
                </a:solidFill>
                <a:latin typeface="+mn-lt"/>
              </a:rPr>
              <a:t>Presentation mode (full screen)</a:t>
            </a:r>
          </a:p>
          <a:p>
            <a:pPr marL="572691" lvl="1" indent="-236546">
              <a:spcBef>
                <a:spcPts val="300"/>
              </a:spcBef>
              <a:spcAft>
                <a:spcPts val="0"/>
              </a:spcAft>
            </a:pPr>
            <a:r>
              <a:rPr lang="en-US" sz="1100" dirty="0">
                <a:solidFill>
                  <a:schemeClr val="tx1"/>
                </a:solidFill>
                <a:latin typeface="+mn-lt"/>
              </a:rPr>
              <a:t>Live tiles – pin KPI, card, or multi-row card directly to Start screen</a:t>
            </a:r>
          </a:p>
          <a:p>
            <a:pPr marL="572691" lvl="1" indent="-236546">
              <a:spcBef>
                <a:spcPts val="300"/>
              </a:spcBef>
              <a:spcAft>
                <a:spcPts val="0"/>
              </a:spcAft>
            </a:pPr>
            <a:r>
              <a:rPr lang="en-US" sz="1100" dirty="0">
                <a:solidFill>
                  <a:schemeClr val="tx1"/>
                </a:solidFill>
                <a:latin typeface="+mn-lt"/>
              </a:rPr>
              <a:t>SQL Server 2016 Reporting Services</a:t>
            </a:r>
          </a:p>
          <a:p>
            <a:pPr marL="803275" lvl="1" indent="-234950">
              <a:spcBef>
                <a:spcPts val="300"/>
              </a:spcBef>
              <a:spcAft>
                <a:spcPts val="0"/>
              </a:spcAft>
            </a:pPr>
            <a:r>
              <a:rPr lang="en-US" sz="1100" dirty="0">
                <a:solidFill>
                  <a:schemeClr val="tx1"/>
                </a:solidFill>
                <a:latin typeface="+mn-lt"/>
              </a:rPr>
              <a:t>Drill through from KPI to report</a:t>
            </a:r>
          </a:p>
          <a:p>
            <a:pPr marL="0" indent="0">
              <a:buNone/>
            </a:pPr>
            <a:endParaRPr lang="en-US" sz="1100" dirty="0">
              <a:solidFill>
                <a:schemeClr val="tx2">
                  <a:lumMod val="90000"/>
                </a:schemeClr>
              </a:solidFill>
              <a:latin typeface="+mn-lt"/>
            </a:endParaRPr>
          </a:p>
          <a:p>
            <a:pPr marL="0" indent="0">
              <a:buNone/>
            </a:pPr>
            <a:endParaRPr lang="en-US" sz="1100" dirty="0">
              <a:solidFill>
                <a:schemeClr val="tx2">
                  <a:lumMod val="90000"/>
                </a:schemeClr>
              </a:solidFill>
              <a:latin typeface="+mn-lt"/>
            </a:endParaRPr>
          </a:p>
          <a:p>
            <a:pPr marL="336145" indent="-336145"/>
            <a:r>
              <a:rPr lang="en-US" sz="1200" dirty="0">
                <a:solidFill>
                  <a:schemeClr val="tx1"/>
                </a:solidFill>
                <a:latin typeface="+mn-lt"/>
              </a:rPr>
              <a:t>iOS app</a:t>
            </a:r>
          </a:p>
          <a:p>
            <a:pPr marL="572691" lvl="1" indent="-236546">
              <a:spcBef>
                <a:spcPts val="300"/>
              </a:spcBef>
              <a:spcAft>
                <a:spcPts val="0"/>
              </a:spcAft>
            </a:pPr>
            <a:r>
              <a:rPr lang="en-US" sz="1100" dirty="0">
                <a:solidFill>
                  <a:schemeClr val="tx1"/>
                </a:solidFill>
                <a:latin typeface="+mn-lt"/>
              </a:rPr>
              <a:t>SQL Server 2016 Reporting Services</a:t>
            </a:r>
          </a:p>
          <a:p>
            <a:pPr marL="803275" lvl="1" indent="-234950">
              <a:spcBef>
                <a:spcPts val="300"/>
              </a:spcBef>
              <a:spcAft>
                <a:spcPts val="0"/>
              </a:spcAft>
            </a:pPr>
            <a:r>
              <a:rPr lang="en-US" sz="1100" dirty="0">
                <a:solidFill>
                  <a:schemeClr val="tx1"/>
                </a:solidFill>
                <a:latin typeface="+mn-lt"/>
              </a:rPr>
              <a:t>Shared datasets</a:t>
            </a:r>
          </a:p>
          <a:p>
            <a:pPr marL="803275" lvl="1" indent="-234950">
              <a:spcBef>
                <a:spcPts val="300"/>
              </a:spcBef>
              <a:spcAft>
                <a:spcPts val="0"/>
              </a:spcAft>
            </a:pPr>
            <a:r>
              <a:rPr lang="en-US" sz="1100" dirty="0">
                <a:solidFill>
                  <a:schemeClr val="tx1"/>
                </a:solidFill>
                <a:latin typeface="+mn-lt"/>
              </a:rPr>
              <a:t>Custom themes</a:t>
            </a:r>
          </a:p>
          <a:p>
            <a:pPr marL="572691" lvl="1" indent="-236546">
              <a:spcBef>
                <a:spcPts val="300"/>
              </a:spcBef>
              <a:spcAft>
                <a:spcPts val="0"/>
              </a:spcAft>
            </a:pPr>
            <a:r>
              <a:rPr lang="en-US" sz="1100" dirty="0">
                <a:solidFill>
                  <a:schemeClr val="tx1"/>
                </a:solidFill>
                <a:latin typeface="+mn-lt"/>
              </a:rPr>
              <a:t>Generate and scan QR codes for reports</a:t>
            </a:r>
          </a:p>
          <a:p>
            <a:pPr marL="572691" lvl="1" indent="-236546">
              <a:spcBef>
                <a:spcPts val="300"/>
              </a:spcBef>
              <a:spcAft>
                <a:spcPts val="0"/>
              </a:spcAft>
            </a:pPr>
            <a:r>
              <a:rPr lang="en-US" sz="1100" dirty="0">
                <a:solidFill>
                  <a:schemeClr val="tx1"/>
                </a:solidFill>
                <a:latin typeface="+mn-lt"/>
              </a:rPr>
              <a:t>QR with augmented reality mode</a:t>
            </a:r>
          </a:p>
          <a:p>
            <a:pPr marL="572691" lvl="1" indent="-236546">
              <a:spcBef>
                <a:spcPts val="300"/>
              </a:spcBef>
              <a:spcAft>
                <a:spcPts val="0"/>
              </a:spcAft>
            </a:pPr>
            <a:r>
              <a:rPr lang="en-US" sz="1100" dirty="0">
                <a:solidFill>
                  <a:schemeClr val="tx1"/>
                </a:solidFill>
                <a:latin typeface="+mn-lt"/>
              </a:rPr>
              <a:t>Favorite dashboards</a:t>
            </a:r>
          </a:p>
          <a:p>
            <a:pPr marL="572691" lvl="1" indent="-236546">
              <a:spcBef>
                <a:spcPts val="300"/>
              </a:spcBef>
              <a:spcAft>
                <a:spcPts val="0"/>
              </a:spcAft>
            </a:pPr>
            <a:r>
              <a:rPr lang="en-US" sz="1100" dirty="0">
                <a:solidFill>
                  <a:schemeClr val="tx1"/>
                </a:solidFill>
                <a:latin typeface="+mn-lt"/>
              </a:rPr>
              <a:t>Barcode scanner</a:t>
            </a:r>
          </a:p>
          <a:p>
            <a:pPr marL="572691" lvl="1" indent="-236546">
              <a:spcBef>
                <a:spcPts val="300"/>
              </a:spcBef>
              <a:spcAft>
                <a:spcPts val="0"/>
              </a:spcAft>
            </a:pPr>
            <a:r>
              <a:rPr lang="en-US" sz="1100" dirty="0">
                <a:solidFill>
                  <a:schemeClr val="tx1"/>
                </a:solidFill>
                <a:latin typeface="+mn-lt"/>
              </a:rPr>
              <a:t>Geographic filtering</a:t>
            </a:r>
          </a:p>
          <a:p>
            <a:pPr marL="572691" lvl="1" indent="-236546">
              <a:spcBef>
                <a:spcPts val="300"/>
              </a:spcBef>
              <a:spcAft>
                <a:spcPts val="0"/>
              </a:spcAft>
            </a:pPr>
            <a:endParaRPr lang="en-US" sz="1100" dirty="0">
              <a:solidFill>
                <a:schemeClr val="tx1"/>
              </a:solidFill>
              <a:latin typeface="+mn-lt"/>
            </a:endParaRPr>
          </a:p>
          <a:p>
            <a:pPr marL="336145" lvl="1" indent="0">
              <a:spcBef>
                <a:spcPts val="300"/>
              </a:spcBef>
              <a:spcAft>
                <a:spcPts val="0"/>
              </a:spcAft>
              <a:buNone/>
            </a:pPr>
            <a:endParaRPr lang="en-US" sz="1100" dirty="0">
              <a:solidFill>
                <a:schemeClr val="tx1"/>
              </a:solidFill>
              <a:latin typeface="+mn-lt"/>
            </a:endParaRPr>
          </a:p>
          <a:p>
            <a:pPr marL="336145" indent="-336145"/>
            <a:r>
              <a:rPr lang="en-US" sz="1200" dirty="0">
                <a:solidFill>
                  <a:schemeClr val="tx1"/>
                </a:solidFill>
                <a:latin typeface="+mn-lt"/>
              </a:rPr>
              <a:t>Android app</a:t>
            </a:r>
          </a:p>
          <a:p>
            <a:pPr marL="572691" lvl="1" indent="-236546">
              <a:spcBef>
                <a:spcPts val="300"/>
              </a:spcBef>
              <a:spcAft>
                <a:spcPts val="0"/>
              </a:spcAft>
            </a:pPr>
            <a:r>
              <a:rPr lang="en-US" sz="1100" dirty="0">
                <a:solidFill>
                  <a:schemeClr val="tx1"/>
                </a:solidFill>
                <a:latin typeface="+mn-lt"/>
              </a:rPr>
              <a:t>SQL Server 2016 Reporting Services</a:t>
            </a:r>
          </a:p>
          <a:p>
            <a:pPr marL="803275" lvl="1" indent="-234950">
              <a:spcBef>
                <a:spcPts val="300"/>
              </a:spcBef>
              <a:spcAft>
                <a:spcPts val="0"/>
              </a:spcAft>
            </a:pPr>
            <a:r>
              <a:rPr lang="en-US" sz="1100" dirty="0">
                <a:solidFill>
                  <a:schemeClr val="tx1"/>
                </a:solidFill>
                <a:latin typeface="+mn-lt"/>
              </a:rPr>
              <a:t>NTLM </a:t>
            </a:r>
            <a:r>
              <a:rPr lang="en-US" sz="1100" dirty="0" err="1">
                <a:solidFill>
                  <a:schemeClr val="tx1"/>
                </a:solidFill>
                <a:latin typeface="+mn-lt"/>
              </a:rPr>
              <a:t>auth</a:t>
            </a:r>
            <a:endParaRPr lang="en-US" sz="1100" dirty="0">
              <a:solidFill>
                <a:schemeClr val="tx1"/>
              </a:solidFill>
              <a:latin typeface="+mn-lt"/>
            </a:endParaRPr>
          </a:p>
          <a:p>
            <a:pPr marL="803275" lvl="1" indent="-234950">
              <a:spcBef>
                <a:spcPts val="300"/>
              </a:spcBef>
              <a:spcAft>
                <a:spcPts val="0"/>
              </a:spcAft>
            </a:pPr>
            <a:r>
              <a:rPr lang="en-US" sz="1100" dirty="0">
                <a:solidFill>
                  <a:schemeClr val="tx1"/>
                </a:solidFill>
                <a:latin typeface="+mn-lt"/>
              </a:rPr>
              <a:t>Shared datasets</a:t>
            </a:r>
          </a:p>
          <a:p>
            <a:pPr marL="803275" lvl="1" indent="-234950">
              <a:spcBef>
                <a:spcPts val="300"/>
              </a:spcBef>
              <a:spcAft>
                <a:spcPts val="0"/>
              </a:spcAft>
            </a:pPr>
            <a:r>
              <a:rPr lang="en-US" sz="1100" dirty="0">
                <a:solidFill>
                  <a:schemeClr val="tx1"/>
                </a:solidFill>
                <a:latin typeface="+mn-lt"/>
              </a:rPr>
              <a:t>Custom themes</a:t>
            </a:r>
          </a:p>
          <a:p>
            <a:pPr marL="0" indent="0">
              <a:buNone/>
            </a:pPr>
            <a:endParaRPr lang="en-US" sz="1100" dirty="0">
              <a:solidFill>
                <a:schemeClr val="tx2">
                  <a:lumMod val="90000"/>
                </a:schemeClr>
              </a:solidFill>
              <a:latin typeface="+mn-lt"/>
            </a:endParaRPr>
          </a:p>
          <a:p>
            <a:pPr marL="0" indent="0">
              <a:buFont typeface="Arial" pitchFamily="34" charset="0"/>
              <a:buNone/>
            </a:pPr>
            <a:endParaRPr lang="en-US" sz="1200" dirty="0">
              <a:solidFill>
                <a:schemeClr val="tx1"/>
              </a:solidFill>
            </a:endParaRPr>
          </a:p>
        </p:txBody>
      </p:sp>
    </p:spTree>
    <p:extLst>
      <p:ext uri="{BB962C8B-B14F-4D97-AF65-F5344CB8AC3E}">
        <p14:creationId xmlns:p14="http://schemas.microsoft.com/office/powerpoint/2010/main" val="211270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3019" y="0"/>
            <a:ext cx="11653525" cy="927940"/>
          </a:xfrm>
        </p:spPr>
        <p:txBody>
          <a:bodyPr/>
          <a:lstStyle/>
          <a:p>
            <a:r>
              <a:rPr lang="en-US" sz="4400" dirty="0"/>
              <a:t>V 3.0 Updates</a:t>
            </a:r>
          </a:p>
        </p:txBody>
      </p:sp>
      <p:sp>
        <p:nvSpPr>
          <p:cNvPr id="4" name="Text Placeholder 3"/>
          <p:cNvSpPr>
            <a:spLocks noGrp="1"/>
          </p:cNvSpPr>
          <p:nvPr>
            <p:ph type="body" sz="quarter" idx="4294967295"/>
          </p:nvPr>
        </p:nvSpPr>
        <p:spPr>
          <a:xfrm>
            <a:off x="267629" y="785416"/>
            <a:ext cx="5550693" cy="5829300"/>
          </a:xfrm>
        </p:spPr>
        <p:txBody>
          <a:bodyPr/>
          <a:lstStyle/>
          <a:p>
            <a:r>
              <a:rPr lang="en-US" sz="1200" dirty="0">
                <a:solidFill>
                  <a:schemeClr val="tx1"/>
                </a:solidFill>
              </a:rPr>
              <a:t>SaaS content packs:</a:t>
            </a:r>
          </a:p>
          <a:p>
            <a:pPr lvl="1"/>
            <a:r>
              <a:rPr lang="en-US" sz="1100" dirty="0">
                <a:solidFill>
                  <a:schemeClr val="tx1"/>
                </a:solidFill>
              </a:rPr>
              <a:t>NEW: Visual Studio, </a:t>
            </a:r>
            <a:r>
              <a:rPr lang="en-US" sz="1100" dirty="0" err="1">
                <a:solidFill>
                  <a:schemeClr val="tx1"/>
                </a:solidFill>
              </a:rPr>
              <a:t>Projectplace</a:t>
            </a:r>
            <a:r>
              <a:rPr lang="en-US" sz="1100" dirty="0">
                <a:solidFill>
                  <a:schemeClr val="tx1"/>
                </a:solidFill>
              </a:rPr>
              <a:t>, Project Online, </a:t>
            </a:r>
            <a:r>
              <a:rPr lang="en-US" sz="1100" dirty="0" err="1">
                <a:solidFill>
                  <a:schemeClr val="tx1"/>
                </a:solidFill>
              </a:rPr>
              <a:t>Vmob</a:t>
            </a:r>
            <a:r>
              <a:rPr lang="en-US" sz="1100" dirty="0">
                <a:solidFill>
                  <a:schemeClr val="tx1"/>
                </a:solidFill>
              </a:rPr>
              <a:t>, Bing, O365Mon, </a:t>
            </a:r>
            <a:r>
              <a:rPr lang="en-US" sz="1100" dirty="0" err="1">
                <a:solidFill>
                  <a:schemeClr val="tx1"/>
                </a:solidFill>
              </a:rPr>
              <a:t>Smartsheet</a:t>
            </a:r>
            <a:r>
              <a:rPr lang="en-US" sz="1100" dirty="0">
                <a:solidFill>
                  <a:schemeClr val="tx1"/>
                </a:solidFill>
              </a:rPr>
              <a:t>, AT Internet, Lithium, Azure Search, </a:t>
            </a:r>
            <a:r>
              <a:rPr lang="en-US" sz="1100" dirty="0" err="1">
                <a:solidFill>
                  <a:schemeClr val="tx1"/>
                </a:solidFill>
              </a:rPr>
              <a:t>Troux</a:t>
            </a:r>
            <a:r>
              <a:rPr lang="en-US" sz="1100" dirty="0">
                <a:solidFill>
                  <a:schemeClr val="tx1"/>
                </a:solidFill>
              </a:rPr>
              <a:t>, </a:t>
            </a:r>
            <a:r>
              <a:rPr lang="en-US" sz="1100" dirty="0" err="1">
                <a:solidFill>
                  <a:schemeClr val="tx1"/>
                </a:solidFill>
              </a:rPr>
              <a:t>Zuora</a:t>
            </a:r>
            <a:r>
              <a:rPr lang="en-US" sz="1100" dirty="0">
                <a:solidFill>
                  <a:schemeClr val="tx1"/>
                </a:solidFill>
              </a:rPr>
              <a:t>, Insightly, Alpine Metrics, Dynamics AX, Azure Security Center, Windows Dev Center, </a:t>
            </a:r>
            <a:r>
              <a:rPr lang="en-US" sz="1100" dirty="0" err="1">
                <a:solidFill>
                  <a:schemeClr val="tx1"/>
                </a:solidFill>
              </a:rPr>
              <a:t>ClickDimensions</a:t>
            </a:r>
            <a:r>
              <a:rPr lang="en-US" sz="1100" dirty="0">
                <a:solidFill>
                  <a:schemeClr val="tx1"/>
                </a:solidFill>
              </a:rPr>
              <a:t>, </a:t>
            </a:r>
            <a:r>
              <a:rPr lang="en-US" sz="1100" dirty="0" err="1">
                <a:solidFill>
                  <a:schemeClr val="tx1"/>
                </a:solidFill>
              </a:rPr>
              <a:t>IntelliBoard</a:t>
            </a:r>
            <a:r>
              <a:rPr lang="en-US" sz="1100" dirty="0">
                <a:solidFill>
                  <a:schemeClr val="tx1"/>
                </a:solidFill>
              </a:rPr>
              <a:t>, </a:t>
            </a:r>
            <a:r>
              <a:rPr lang="en-US" sz="1100" dirty="0" err="1">
                <a:solidFill>
                  <a:schemeClr val="tx1"/>
                </a:solidFill>
              </a:rPr>
              <a:t>Ziosk</a:t>
            </a:r>
            <a:r>
              <a:rPr lang="en-US" sz="1100" dirty="0">
                <a:solidFill>
                  <a:schemeClr val="tx1"/>
                </a:solidFill>
              </a:rPr>
              <a:t>, “Madeira”</a:t>
            </a:r>
          </a:p>
          <a:p>
            <a:pPr lvl="1"/>
            <a:r>
              <a:rPr lang="en-US" sz="1100" dirty="0">
                <a:solidFill>
                  <a:schemeClr val="tx1"/>
                </a:solidFill>
              </a:rPr>
              <a:t>Improved: Google Analytics</a:t>
            </a:r>
          </a:p>
          <a:p>
            <a:pPr lvl="1"/>
            <a:endParaRPr lang="en-US" sz="1100" dirty="0">
              <a:solidFill>
                <a:schemeClr val="tx1"/>
              </a:solidFill>
            </a:endParaRPr>
          </a:p>
          <a:p>
            <a:r>
              <a:rPr lang="en-US" sz="1200" dirty="0">
                <a:solidFill>
                  <a:schemeClr val="tx1"/>
                </a:solidFill>
              </a:rPr>
              <a:t>Organizational content packs:</a:t>
            </a:r>
          </a:p>
          <a:p>
            <a:pPr lvl="1"/>
            <a:r>
              <a:rPr lang="en-US" sz="1100" dirty="0">
                <a:solidFill>
                  <a:schemeClr val="tx1"/>
                </a:solidFill>
              </a:rPr>
              <a:t>Include Excel workbook</a:t>
            </a:r>
          </a:p>
          <a:p>
            <a:pPr lvl="1"/>
            <a:r>
              <a:rPr lang="en-US" sz="1100" dirty="0">
                <a:solidFill>
                  <a:schemeClr val="tx1"/>
                </a:solidFill>
              </a:rPr>
              <a:t>Update with report only changes</a:t>
            </a:r>
          </a:p>
          <a:p>
            <a:endParaRPr lang="en-US" sz="1100" dirty="0">
              <a:solidFill>
                <a:schemeClr val="tx1"/>
              </a:solidFill>
              <a:latin typeface="+mn-lt"/>
            </a:endParaRPr>
          </a:p>
          <a:p>
            <a:r>
              <a:rPr lang="en-US" sz="1200" dirty="0">
                <a:solidFill>
                  <a:schemeClr val="tx1"/>
                </a:solidFill>
              </a:rPr>
              <a:t>Q&amp;A: </a:t>
            </a:r>
          </a:p>
          <a:p>
            <a:pPr lvl="1"/>
            <a:r>
              <a:rPr lang="en-US" sz="1100" dirty="0">
                <a:solidFill>
                  <a:schemeClr val="tx1"/>
                </a:solidFill>
              </a:rPr>
              <a:t>Trend lines for correlations and trends</a:t>
            </a:r>
          </a:p>
          <a:p>
            <a:pPr lvl="1"/>
            <a:r>
              <a:rPr lang="en-US" sz="1100" dirty="0">
                <a:solidFill>
                  <a:schemeClr val="tx1"/>
                </a:solidFill>
              </a:rPr>
              <a:t>Gauge and area charts in Q&amp;A</a:t>
            </a:r>
          </a:p>
          <a:p>
            <a:pPr lvl="1"/>
            <a:r>
              <a:rPr lang="en-US" sz="1100" dirty="0">
                <a:solidFill>
                  <a:schemeClr val="tx1"/>
                </a:solidFill>
              </a:rPr>
              <a:t>Improved auto-complete</a:t>
            </a:r>
          </a:p>
          <a:p>
            <a:pPr marL="0" indent="0">
              <a:buNone/>
            </a:pPr>
            <a:endParaRPr lang="en-US" sz="1100" dirty="0">
              <a:solidFill>
                <a:schemeClr val="tx1"/>
              </a:solidFill>
            </a:endParaRPr>
          </a:p>
          <a:p>
            <a:r>
              <a:rPr lang="en-US" sz="1200" dirty="0">
                <a:solidFill>
                  <a:schemeClr val="tx1"/>
                </a:solidFill>
              </a:rPr>
              <a:t>Reports:</a:t>
            </a:r>
          </a:p>
          <a:p>
            <a:pPr lvl="1"/>
            <a:r>
              <a:rPr lang="en-US" sz="1100" dirty="0">
                <a:solidFill>
                  <a:schemeClr val="tx1"/>
                </a:solidFill>
                <a:latin typeface="+mj-lt"/>
              </a:rPr>
              <a:t>Duplicate report page</a:t>
            </a:r>
          </a:p>
          <a:p>
            <a:pPr lvl="1"/>
            <a:r>
              <a:rPr lang="en-US" sz="1100" dirty="0">
                <a:solidFill>
                  <a:schemeClr val="tx1"/>
                </a:solidFill>
                <a:latin typeface="+mj-lt"/>
              </a:rPr>
              <a:t>Improved load time</a:t>
            </a:r>
          </a:p>
          <a:p>
            <a:pPr lvl="1"/>
            <a:r>
              <a:rPr lang="en-US" sz="1100" dirty="0" err="1">
                <a:solidFill>
                  <a:schemeClr val="tx1"/>
                </a:solidFill>
                <a:latin typeface="+mj-lt"/>
              </a:rPr>
              <a:t>Chromeless</a:t>
            </a:r>
            <a:r>
              <a:rPr lang="en-US" sz="1100" dirty="0">
                <a:solidFill>
                  <a:schemeClr val="tx1"/>
                </a:solidFill>
                <a:latin typeface="+mj-lt"/>
              </a:rPr>
              <a:t> full-screen mode</a:t>
            </a:r>
          </a:p>
          <a:p>
            <a:pPr lvl="1"/>
            <a:r>
              <a:rPr lang="en-US" sz="1100" dirty="0">
                <a:solidFill>
                  <a:schemeClr val="tx1"/>
                </a:solidFill>
                <a:latin typeface="+mj-lt"/>
              </a:rPr>
              <a:t>Print report page</a:t>
            </a:r>
          </a:p>
          <a:p>
            <a:pPr lvl="1"/>
            <a:r>
              <a:rPr lang="en-US" sz="1100" dirty="0">
                <a:solidFill>
                  <a:schemeClr val="tx1"/>
                </a:solidFill>
                <a:latin typeface="+mj-lt"/>
              </a:rPr>
              <a:t>Export report visual data</a:t>
            </a:r>
          </a:p>
          <a:p>
            <a:pPr marL="0" indent="0">
              <a:buNone/>
            </a:pPr>
            <a:endParaRPr lang="en-US" sz="1100" dirty="0">
              <a:solidFill>
                <a:schemeClr val="tx1"/>
              </a:solidFill>
            </a:endParaRPr>
          </a:p>
          <a:p>
            <a:r>
              <a:rPr lang="en-US" sz="1200" dirty="0">
                <a:solidFill>
                  <a:schemeClr val="tx1"/>
                </a:solidFill>
              </a:rPr>
              <a:t>Connectivity: </a:t>
            </a:r>
          </a:p>
          <a:p>
            <a:pPr lvl="1"/>
            <a:r>
              <a:rPr lang="en-US" sz="1100" dirty="0" err="1">
                <a:solidFill>
                  <a:schemeClr val="tx1"/>
                </a:solidFill>
              </a:rPr>
              <a:t>DirectQuery</a:t>
            </a:r>
            <a:r>
              <a:rPr lang="en-US" sz="1100" dirty="0">
                <a:solidFill>
                  <a:schemeClr val="tx1"/>
                </a:solidFill>
              </a:rPr>
              <a:t> for SAP HANA</a:t>
            </a:r>
          </a:p>
          <a:p>
            <a:pPr lvl="1"/>
            <a:r>
              <a:rPr lang="en-US" sz="1100" dirty="0" err="1">
                <a:solidFill>
                  <a:schemeClr val="tx1"/>
                </a:solidFill>
              </a:rPr>
              <a:t>DirectQuery</a:t>
            </a:r>
            <a:r>
              <a:rPr lang="en-US" sz="1100" dirty="0">
                <a:solidFill>
                  <a:schemeClr val="tx1"/>
                </a:solidFill>
              </a:rPr>
              <a:t> for Analysis Services tabular and multidimensional</a:t>
            </a:r>
          </a:p>
          <a:p>
            <a:pPr lvl="1"/>
            <a:r>
              <a:rPr lang="en-US" sz="1100" dirty="0">
                <a:solidFill>
                  <a:schemeClr val="tx1"/>
                </a:solidFill>
              </a:rPr>
              <a:t>Connect to Files on SharePoint Team Sites</a:t>
            </a:r>
          </a:p>
          <a:p>
            <a:pPr lvl="1"/>
            <a:r>
              <a:rPr lang="en-US" sz="1100" dirty="0" err="1">
                <a:solidFill>
                  <a:schemeClr val="tx1"/>
                </a:solidFill>
              </a:rPr>
              <a:t>Couchbase</a:t>
            </a:r>
            <a:r>
              <a:rPr lang="en-US" sz="1100" dirty="0">
                <a:solidFill>
                  <a:schemeClr val="tx1"/>
                </a:solidFill>
              </a:rPr>
              <a:t> Server v4</a:t>
            </a:r>
          </a:p>
          <a:p>
            <a:pPr lvl="1"/>
            <a:r>
              <a:rPr lang="en-US" sz="1100" dirty="0">
                <a:solidFill>
                  <a:schemeClr val="tx1"/>
                </a:solidFill>
              </a:rPr>
              <a:t>SAP BW Server</a:t>
            </a:r>
          </a:p>
          <a:p>
            <a:pPr lvl="1"/>
            <a:r>
              <a:rPr lang="en-US" sz="1100" dirty="0">
                <a:solidFill>
                  <a:schemeClr val="tx1"/>
                </a:solidFill>
              </a:rPr>
              <a:t> Azure ExpressRoute</a:t>
            </a:r>
          </a:p>
        </p:txBody>
      </p:sp>
      <p:sp>
        <p:nvSpPr>
          <p:cNvPr id="5" name="Text Placeholder 3"/>
          <p:cNvSpPr txBox="1">
            <a:spLocks/>
          </p:cNvSpPr>
          <p:nvPr/>
        </p:nvSpPr>
        <p:spPr>
          <a:xfrm>
            <a:off x="6096000" y="785416"/>
            <a:ext cx="5878222" cy="5781639"/>
          </a:xfrm>
          <a:prstGeom prst="rect">
            <a:avLst/>
          </a:prstGeom>
        </p:spPr>
        <p:txBody>
          <a:bodyPr vert="horz" wrap="square" lIns="146304" tIns="91440" rIns="146304" bIns="91440" rtlCol="0">
            <a:noAutofit/>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733943" marR="0" indent="-285750"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958040" marR="0" indent="-285750"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indent="-336145">
              <a:lnSpc>
                <a:spcPct val="90000"/>
              </a:lnSpc>
              <a:spcBef>
                <a:spcPct val="20000"/>
              </a:spcBef>
              <a:spcAft>
                <a:spcPts val="0"/>
              </a:spcAft>
            </a:pPr>
            <a:r>
              <a:rPr lang="en-US" sz="1200" dirty="0">
                <a:solidFill>
                  <a:schemeClr val="tx1"/>
                </a:solidFill>
              </a:rPr>
              <a:t>Visualizations:</a:t>
            </a:r>
          </a:p>
          <a:p>
            <a:pPr marL="577850" lvl="1" indent="-228600">
              <a:lnSpc>
                <a:spcPct val="90000"/>
              </a:lnSpc>
              <a:spcBef>
                <a:spcPct val="20000"/>
              </a:spcBef>
              <a:spcAft>
                <a:spcPts val="0"/>
              </a:spcAft>
            </a:pPr>
            <a:r>
              <a:rPr lang="en-US" sz="1100" dirty="0">
                <a:solidFill>
                  <a:schemeClr val="tx1"/>
                </a:solidFill>
                <a:latin typeface="+mn-lt"/>
              </a:rPr>
              <a:t>Show KPIs and images from URLs in tables, matrices and cards</a:t>
            </a:r>
          </a:p>
          <a:p>
            <a:pPr marL="577850" lvl="1" indent="-228600">
              <a:lnSpc>
                <a:spcPct val="90000"/>
              </a:lnSpc>
              <a:spcBef>
                <a:spcPct val="20000"/>
              </a:spcBef>
              <a:spcAft>
                <a:spcPts val="0"/>
              </a:spcAft>
            </a:pPr>
            <a:r>
              <a:rPr lang="en-US" sz="1100" dirty="0">
                <a:solidFill>
                  <a:schemeClr val="tx1"/>
                </a:solidFill>
                <a:latin typeface="+mn-lt"/>
              </a:rPr>
              <a:t>New custom visuals – Timeline Slicer, Word Cloud, Force-Directed Graph, Globe Map, </a:t>
            </a:r>
            <a:r>
              <a:rPr lang="en-US" sz="1100" dirty="0" err="1">
                <a:solidFill>
                  <a:schemeClr val="tx1"/>
                </a:solidFill>
                <a:latin typeface="+mn-lt"/>
              </a:rPr>
              <a:t>Scroller</a:t>
            </a:r>
            <a:r>
              <a:rPr lang="en-US" sz="1100" dirty="0">
                <a:solidFill>
                  <a:schemeClr val="tx1"/>
                </a:solidFill>
                <a:latin typeface="+mn-lt"/>
              </a:rPr>
              <a:t>, Synoptic Panel, Sankey diagram, Gauges, Horizontal Funnel, Percentile Chart, Sankey Bar Chart, Box-and-Whisker Plots, Gap Analysis, </a:t>
            </a:r>
            <a:r>
              <a:rPr lang="en-US" sz="1100" dirty="0" err="1">
                <a:solidFill>
                  <a:schemeClr val="tx1"/>
                </a:solidFill>
                <a:latin typeface="+mn-lt"/>
              </a:rPr>
              <a:t>Mekko</a:t>
            </a:r>
            <a:r>
              <a:rPr lang="en-US" sz="1100" dirty="0">
                <a:solidFill>
                  <a:schemeClr val="tx1"/>
                </a:solidFill>
                <a:latin typeface="+mn-lt"/>
              </a:rPr>
              <a:t> Chart, Waffle Chart, Gantt Chart, </a:t>
            </a:r>
            <a:r>
              <a:rPr lang="en-US" sz="1100" dirty="0" err="1">
                <a:solidFill>
                  <a:schemeClr val="tx1"/>
                </a:solidFill>
                <a:latin typeface="+mn-lt"/>
              </a:rPr>
              <a:t>SandDance</a:t>
            </a:r>
            <a:r>
              <a:rPr lang="en-US" sz="1100" dirty="0">
                <a:solidFill>
                  <a:schemeClr val="tx1"/>
                </a:solidFill>
                <a:latin typeface="+mn-lt"/>
              </a:rPr>
              <a:t>, </a:t>
            </a:r>
          </a:p>
          <a:p>
            <a:pPr marL="577850" lvl="1" indent="-228600">
              <a:lnSpc>
                <a:spcPct val="90000"/>
              </a:lnSpc>
              <a:spcBef>
                <a:spcPct val="20000"/>
              </a:spcBef>
              <a:spcAft>
                <a:spcPts val="0"/>
              </a:spcAft>
            </a:pPr>
            <a:r>
              <a:rPr lang="en-US" sz="1100" dirty="0">
                <a:solidFill>
                  <a:schemeClr val="tx1"/>
                </a:solidFill>
                <a:latin typeface="+mn-lt"/>
              </a:rPr>
              <a:t>Change interactions between report visuals</a:t>
            </a:r>
          </a:p>
          <a:p>
            <a:pPr marL="577850" lvl="1" indent="-228600">
              <a:lnSpc>
                <a:spcPct val="90000"/>
              </a:lnSpc>
              <a:spcBef>
                <a:spcPct val="20000"/>
              </a:spcBef>
              <a:spcAft>
                <a:spcPts val="0"/>
              </a:spcAft>
            </a:pPr>
            <a:r>
              <a:rPr lang="en-US" sz="1100" dirty="0">
                <a:solidFill>
                  <a:schemeClr val="tx1"/>
                </a:solidFill>
                <a:latin typeface="+mn-lt"/>
              </a:rPr>
              <a:t>Use images in slicers</a:t>
            </a:r>
          </a:p>
          <a:p>
            <a:pPr marL="182880" lvl="1" indent="0">
              <a:buNone/>
            </a:pPr>
            <a:endParaRPr lang="en-US" sz="1100" dirty="0">
              <a:solidFill>
                <a:schemeClr val="tx1"/>
              </a:solidFill>
            </a:endParaRPr>
          </a:p>
          <a:p>
            <a:pPr marL="336145" indent="-336145">
              <a:lnSpc>
                <a:spcPct val="90000"/>
              </a:lnSpc>
              <a:spcBef>
                <a:spcPct val="20000"/>
              </a:spcBef>
              <a:spcAft>
                <a:spcPts val="0"/>
              </a:spcAft>
            </a:pPr>
            <a:r>
              <a:rPr lang="en-US" sz="1200" dirty="0">
                <a:solidFill>
                  <a:schemeClr val="tx1"/>
                </a:solidFill>
              </a:rPr>
              <a:t>Gateway: </a:t>
            </a:r>
          </a:p>
          <a:p>
            <a:pPr marL="577850" lvl="1" indent="-228600">
              <a:lnSpc>
                <a:spcPct val="90000"/>
              </a:lnSpc>
              <a:spcBef>
                <a:spcPct val="20000"/>
              </a:spcBef>
              <a:spcAft>
                <a:spcPts val="0"/>
              </a:spcAft>
            </a:pPr>
            <a:r>
              <a:rPr lang="en-US" sz="1100" dirty="0">
                <a:solidFill>
                  <a:schemeClr val="tx1"/>
                </a:solidFill>
                <a:latin typeface="+mn-lt"/>
              </a:rPr>
              <a:t>New features in Personal Gateway…..</a:t>
            </a:r>
          </a:p>
          <a:p>
            <a:pPr marL="577850" lvl="1" indent="-228600">
              <a:lnSpc>
                <a:spcPct val="90000"/>
              </a:lnSpc>
              <a:spcBef>
                <a:spcPct val="20000"/>
              </a:spcBef>
              <a:spcAft>
                <a:spcPts val="0"/>
              </a:spcAft>
            </a:pPr>
            <a:r>
              <a:rPr lang="en-US" sz="1100" dirty="0">
                <a:solidFill>
                  <a:schemeClr val="tx1"/>
                </a:solidFill>
                <a:latin typeface="+mn-lt"/>
              </a:rPr>
              <a:t>GA of Enterprise Gateway</a:t>
            </a:r>
          </a:p>
          <a:p>
            <a:pPr marL="577850" lvl="1" indent="-228600">
              <a:lnSpc>
                <a:spcPct val="90000"/>
              </a:lnSpc>
              <a:spcBef>
                <a:spcPct val="20000"/>
              </a:spcBef>
              <a:spcAft>
                <a:spcPts val="0"/>
              </a:spcAft>
            </a:pPr>
            <a:r>
              <a:rPr lang="en-US" sz="1100" dirty="0">
                <a:solidFill>
                  <a:schemeClr val="tx1"/>
                </a:solidFill>
                <a:latin typeface="+mn-lt"/>
              </a:rPr>
              <a:t>Live connection for Oracle and Teradata</a:t>
            </a:r>
          </a:p>
          <a:p>
            <a:pPr marL="577850" lvl="1" indent="-228600">
              <a:lnSpc>
                <a:spcPct val="90000"/>
              </a:lnSpc>
              <a:spcBef>
                <a:spcPct val="20000"/>
              </a:spcBef>
              <a:spcAft>
                <a:spcPts val="0"/>
              </a:spcAft>
            </a:pPr>
            <a:r>
              <a:rPr lang="en-US" sz="1100" dirty="0">
                <a:solidFill>
                  <a:schemeClr val="tx1"/>
                </a:solidFill>
                <a:latin typeface="+mn-lt"/>
              </a:rPr>
              <a:t>Scheduled Refresh for all previously supported data sources except Analysis Services and Blank Query based reports. This includes: SQL Server, Teradata, Oracle, DB2, MySQL, Sybase, SAP HANA, OData, Web, Files and Folders on-premises, and SharePoint list on-premises</a:t>
            </a:r>
          </a:p>
          <a:p>
            <a:pPr marL="0" indent="0">
              <a:buNone/>
            </a:pPr>
            <a:endParaRPr lang="en-US" sz="1200" dirty="0">
              <a:solidFill>
                <a:schemeClr val="tx1"/>
              </a:solidFill>
            </a:endParaRPr>
          </a:p>
          <a:p>
            <a:pPr marL="336145" indent="-336145">
              <a:lnSpc>
                <a:spcPct val="90000"/>
              </a:lnSpc>
              <a:spcBef>
                <a:spcPct val="20000"/>
              </a:spcBef>
              <a:spcAft>
                <a:spcPts val="0"/>
              </a:spcAft>
            </a:pPr>
            <a:r>
              <a:rPr lang="en-US" sz="1200" dirty="0">
                <a:solidFill>
                  <a:schemeClr val="tx1"/>
                </a:solidFill>
              </a:rPr>
              <a:t>Cortana: </a:t>
            </a:r>
          </a:p>
          <a:p>
            <a:pPr marL="577850" lvl="1" indent="-228600">
              <a:lnSpc>
                <a:spcPct val="90000"/>
              </a:lnSpc>
              <a:spcBef>
                <a:spcPct val="20000"/>
              </a:spcBef>
              <a:spcAft>
                <a:spcPts val="0"/>
              </a:spcAft>
            </a:pPr>
            <a:r>
              <a:rPr lang="en-US" sz="1100" dirty="0">
                <a:solidFill>
                  <a:schemeClr val="tx1"/>
                </a:solidFill>
                <a:latin typeface="+mn-lt"/>
              </a:rPr>
              <a:t>Integration of Power BI with Cortana.</a:t>
            </a:r>
          </a:p>
          <a:p>
            <a:pPr lvl="1"/>
            <a:endParaRPr lang="en-US" sz="1100" dirty="0">
              <a:solidFill>
                <a:schemeClr val="tx1"/>
              </a:solidFill>
            </a:endParaRPr>
          </a:p>
        </p:txBody>
      </p:sp>
    </p:spTree>
    <p:extLst>
      <p:ext uri="{BB962C8B-B14F-4D97-AF65-F5344CB8AC3E}">
        <p14:creationId xmlns:p14="http://schemas.microsoft.com/office/powerpoint/2010/main" val="418096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11873" y="844550"/>
            <a:ext cx="5468202" cy="5378450"/>
          </a:xfrm>
        </p:spPr>
        <p:txBody>
          <a:bodyPr/>
          <a:lstStyle/>
          <a:p>
            <a:r>
              <a:rPr lang="en-US" sz="1200" dirty="0">
                <a:solidFill>
                  <a:schemeClr val="tx1"/>
                </a:solidFill>
              </a:rPr>
              <a:t>Dashboards: </a:t>
            </a:r>
          </a:p>
          <a:p>
            <a:pPr lvl="1"/>
            <a:r>
              <a:rPr lang="en-US" sz="1100" dirty="0">
                <a:solidFill>
                  <a:schemeClr val="tx1"/>
                </a:solidFill>
              </a:rPr>
              <a:t>Improved, </a:t>
            </a:r>
            <a:r>
              <a:rPr lang="en-US" sz="1100" dirty="0" err="1">
                <a:solidFill>
                  <a:schemeClr val="tx1"/>
                </a:solidFill>
              </a:rPr>
              <a:t>chromeless</a:t>
            </a:r>
            <a:r>
              <a:rPr lang="en-US" sz="1100" dirty="0">
                <a:solidFill>
                  <a:schemeClr val="tx1"/>
                </a:solidFill>
              </a:rPr>
              <a:t> full-screen mode</a:t>
            </a:r>
          </a:p>
          <a:p>
            <a:pPr lvl="1"/>
            <a:r>
              <a:rPr lang="en-US" sz="1100" dirty="0">
                <a:solidFill>
                  <a:schemeClr val="tx1"/>
                </a:solidFill>
              </a:rPr>
              <a:t>Freely position tiles on dashboard</a:t>
            </a:r>
          </a:p>
          <a:p>
            <a:pPr lvl="1"/>
            <a:r>
              <a:rPr lang="en-US" sz="1100" dirty="0">
                <a:solidFill>
                  <a:schemeClr val="tx1"/>
                </a:solidFill>
              </a:rPr>
              <a:t>Duplicate dashboards</a:t>
            </a:r>
          </a:p>
          <a:p>
            <a:pPr lvl="1"/>
            <a:r>
              <a:rPr lang="en-US" sz="1100" dirty="0">
                <a:solidFill>
                  <a:schemeClr val="tx1"/>
                </a:solidFill>
              </a:rPr>
              <a:t>Pin a range from Excel to dashboard</a:t>
            </a:r>
          </a:p>
          <a:p>
            <a:pPr lvl="1"/>
            <a:r>
              <a:rPr lang="en-US" sz="1100" dirty="0">
                <a:solidFill>
                  <a:schemeClr val="tx1"/>
                </a:solidFill>
              </a:rPr>
              <a:t>Improved load time</a:t>
            </a:r>
          </a:p>
          <a:p>
            <a:pPr lvl="1"/>
            <a:r>
              <a:rPr lang="en-US" sz="1100" dirty="0">
                <a:solidFill>
                  <a:schemeClr val="tx1"/>
                </a:solidFill>
              </a:rPr>
              <a:t>Know where our data is stored (data center)</a:t>
            </a:r>
          </a:p>
          <a:p>
            <a:pPr lvl="1"/>
            <a:r>
              <a:rPr lang="en-US" sz="1100" dirty="0">
                <a:solidFill>
                  <a:schemeClr val="tx1"/>
                </a:solidFill>
              </a:rPr>
              <a:t>Create QR codes for a tile</a:t>
            </a:r>
          </a:p>
          <a:p>
            <a:pPr lvl="1"/>
            <a:r>
              <a:rPr lang="en-US" sz="1100" dirty="0">
                <a:solidFill>
                  <a:schemeClr val="tx1"/>
                </a:solidFill>
              </a:rPr>
              <a:t>Refresh dashboard tiles, with time setting</a:t>
            </a:r>
          </a:p>
          <a:p>
            <a:pPr lvl="1"/>
            <a:r>
              <a:rPr lang="en-US" sz="1100" dirty="0">
                <a:solidFill>
                  <a:schemeClr val="tx1"/>
                </a:solidFill>
              </a:rPr>
              <a:t>Pin entire report page </a:t>
            </a:r>
          </a:p>
          <a:p>
            <a:pPr lvl="1"/>
            <a:r>
              <a:rPr lang="en-US" sz="1100" dirty="0">
                <a:solidFill>
                  <a:schemeClr val="tx1"/>
                </a:solidFill>
              </a:rPr>
              <a:t>Export tile data</a:t>
            </a:r>
          </a:p>
          <a:p>
            <a:pPr lvl="1"/>
            <a:r>
              <a:rPr lang="en-US" sz="1100" dirty="0">
                <a:solidFill>
                  <a:schemeClr val="tx1"/>
                </a:solidFill>
              </a:rPr>
              <a:t>Add widgets for: image, text box, video, web content</a:t>
            </a:r>
          </a:p>
          <a:p>
            <a:pPr lvl="1"/>
            <a:r>
              <a:rPr lang="en-US" sz="1100" dirty="0">
                <a:solidFill>
                  <a:schemeClr val="tx1"/>
                </a:solidFill>
              </a:rPr>
              <a:t>Print a dashboard</a:t>
            </a:r>
          </a:p>
          <a:p>
            <a:pPr lvl="1"/>
            <a:r>
              <a:rPr lang="en-US" sz="1100" dirty="0">
                <a:solidFill>
                  <a:schemeClr val="tx1"/>
                </a:solidFill>
              </a:rPr>
              <a:t>Fit to width full-screen mode</a:t>
            </a:r>
          </a:p>
          <a:p>
            <a:pPr lvl="1"/>
            <a:r>
              <a:rPr lang="en-US" sz="1100" dirty="0">
                <a:solidFill>
                  <a:schemeClr val="tx1"/>
                </a:solidFill>
              </a:rPr>
              <a:t>Tooltips on tiles</a:t>
            </a:r>
          </a:p>
          <a:p>
            <a:pPr lvl="1"/>
            <a:r>
              <a:rPr lang="en-US" sz="1100" dirty="0">
                <a:solidFill>
                  <a:schemeClr val="tx1"/>
                </a:solidFill>
              </a:rPr>
              <a:t>Publish from Excel</a:t>
            </a:r>
          </a:p>
          <a:p>
            <a:pPr lvl="1"/>
            <a:r>
              <a:rPr lang="en-US" sz="1100" dirty="0">
                <a:solidFill>
                  <a:schemeClr val="tx1"/>
                </a:solidFill>
              </a:rPr>
              <a:t>Analyze data in Excel</a:t>
            </a:r>
          </a:p>
          <a:p>
            <a:pPr lvl="1"/>
            <a:r>
              <a:rPr lang="en-US" sz="1100" dirty="0">
                <a:solidFill>
                  <a:schemeClr val="tx1"/>
                </a:solidFill>
              </a:rPr>
              <a:t>R tiles</a:t>
            </a:r>
          </a:p>
          <a:p>
            <a:pPr lvl="1"/>
            <a:r>
              <a:rPr lang="en-US" sz="1100" dirty="0">
                <a:solidFill>
                  <a:schemeClr val="tx1"/>
                </a:solidFill>
              </a:rPr>
              <a:t>Zoom</a:t>
            </a:r>
          </a:p>
          <a:p>
            <a:pPr lvl="1"/>
            <a:r>
              <a:rPr lang="en-US" sz="1100" dirty="0">
                <a:solidFill>
                  <a:schemeClr val="tx1"/>
                </a:solidFill>
              </a:rPr>
              <a:t>Quick insights when you publish Power BI Desktop files</a:t>
            </a:r>
          </a:p>
          <a:p>
            <a:pPr lvl="1"/>
            <a:r>
              <a:rPr lang="en-US" sz="1100" dirty="0">
                <a:solidFill>
                  <a:schemeClr val="tx1"/>
                </a:solidFill>
              </a:rPr>
              <a:t>Featured dashboard</a:t>
            </a:r>
          </a:p>
          <a:p>
            <a:pPr lvl="1"/>
            <a:r>
              <a:rPr lang="en-US" sz="1100" dirty="0">
                <a:solidFill>
                  <a:schemeClr val="tx1"/>
                </a:solidFill>
              </a:rPr>
              <a:t>Filter dashboard list</a:t>
            </a:r>
          </a:p>
          <a:p>
            <a:pPr marL="182880" lvl="1" indent="0">
              <a:buNone/>
            </a:pPr>
            <a:endParaRPr lang="en-US" sz="1100" dirty="0">
              <a:solidFill>
                <a:schemeClr val="tx1"/>
              </a:solidFill>
            </a:endParaRPr>
          </a:p>
          <a:p>
            <a:pPr lvl="1"/>
            <a:endParaRPr lang="en-US" sz="1100" dirty="0">
              <a:solidFill>
                <a:schemeClr val="tx1"/>
              </a:solidFill>
            </a:endParaRPr>
          </a:p>
          <a:p>
            <a:r>
              <a:rPr lang="en-US" sz="1200" dirty="0">
                <a:solidFill>
                  <a:schemeClr val="tx1"/>
                </a:solidFill>
              </a:rPr>
              <a:t>Sharing &amp; collaboration:</a:t>
            </a:r>
          </a:p>
          <a:p>
            <a:pPr marL="547792" lvl="2" indent="-336145"/>
            <a:r>
              <a:rPr lang="en-US" sz="1100" dirty="0">
                <a:solidFill>
                  <a:schemeClr val="tx1"/>
                </a:solidFill>
              </a:rPr>
              <a:t>Invite colleagues who aren’t in Azure AD to Power BI groups</a:t>
            </a:r>
          </a:p>
          <a:p>
            <a:pPr marL="547792" lvl="2" indent="-336145"/>
            <a:r>
              <a:rPr lang="en-US" sz="1100" dirty="0">
                <a:solidFill>
                  <a:schemeClr val="tx1"/>
                </a:solidFill>
              </a:rPr>
              <a:t>Share dashboard directly to another user’s workspace</a:t>
            </a:r>
          </a:p>
          <a:p>
            <a:pPr marL="547792" lvl="2" indent="-336145"/>
            <a:r>
              <a:rPr lang="en-US" sz="1100" dirty="0">
                <a:solidFill>
                  <a:schemeClr val="tx1"/>
                </a:solidFill>
              </a:rPr>
              <a:t>Shared dashboard notification</a:t>
            </a:r>
          </a:p>
          <a:p>
            <a:pPr marL="547792" lvl="2" indent="-336145"/>
            <a:r>
              <a:rPr lang="en-US" sz="1100" dirty="0">
                <a:solidFill>
                  <a:schemeClr val="tx1"/>
                </a:solidFill>
              </a:rPr>
              <a:t>Contact Owner of a Shared or Organizational Dashboard</a:t>
            </a:r>
          </a:p>
          <a:p>
            <a:pPr marL="547792" lvl="2" indent="-336145"/>
            <a:r>
              <a:rPr lang="en-US" sz="1100" dirty="0">
                <a:solidFill>
                  <a:schemeClr val="tx1"/>
                </a:solidFill>
              </a:rPr>
              <a:t>Share with users outside your organization</a:t>
            </a:r>
          </a:p>
          <a:p>
            <a:pPr marL="547792" lvl="2" indent="-336145"/>
            <a:r>
              <a:rPr lang="en-US" sz="1100" dirty="0">
                <a:solidFill>
                  <a:schemeClr val="tx1"/>
                </a:solidFill>
              </a:rPr>
              <a:t>Request access to a dashboard</a:t>
            </a:r>
          </a:p>
          <a:p>
            <a:pPr marL="547792" lvl="2" indent="-336145"/>
            <a:endParaRPr lang="en-US" sz="1100" dirty="0">
              <a:solidFill>
                <a:schemeClr val="tx1"/>
              </a:solidFill>
            </a:endParaRPr>
          </a:p>
          <a:p>
            <a:endParaRPr lang="en-US" sz="1200" dirty="0">
              <a:solidFill>
                <a:schemeClr val="tx1"/>
              </a:solidFill>
            </a:endParaRPr>
          </a:p>
          <a:p>
            <a:pPr marL="365760" lvl="2"/>
            <a:endParaRPr lang="en-US" sz="1200" dirty="0">
              <a:solidFill>
                <a:schemeClr val="tx1"/>
              </a:solidFill>
            </a:endParaRPr>
          </a:p>
          <a:p>
            <a:pPr marL="0" indent="0">
              <a:buNone/>
            </a:pPr>
            <a:endParaRPr lang="en-US" sz="1200" dirty="0">
              <a:solidFill>
                <a:schemeClr val="tx1"/>
              </a:solidFill>
            </a:endParaRPr>
          </a:p>
          <a:p>
            <a:endParaRPr lang="en-US" sz="1200" dirty="0">
              <a:solidFill>
                <a:schemeClr val="tx1"/>
              </a:solidFill>
            </a:endParaRPr>
          </a:p>
          <a:p>
            <a:pPr lvl="1"/>
            <a:endParaRPr lang="en-US" sz="1100" dirty="0">
              <a:solidFill>
                <a:schemeClr val="tx1"/>
              </a:solidFill>
            </a:endParaRPr>
          </a:p>
          <a:p>
            <a:pPr marL="336145" lvl="1" indent="0">
              <a:buNone/>
            </a:pPr>
            <a:endParaRPr lang="en-US" sz="1100" dirty="0">
              <a:solidFill>
                <a:schemeClr val="tx1"/>
              </a:solidFill>
            </a:endParaRPr>
          </a:p>
          <a:p>
            <a:pPr lvl="1"/>
            <a:endParaRPr lang="en-US" sz="1400" dirty="0">
              <a:solidFill>
                <a:schemeClr val="tx1"/>
              </a:solidFill>
            </a:endParaRPr>
          </a:p>
          <a:p>
            <a:endParaRPr lang="en-US" sz="1600" dirty="0">
              <a:solidFill>
                <a:schemeClr val="tx1"/>
              </a:solidFill>
            </a:endParaRPr>
          </a:p>
          <a:p>
            <a:pPr lvl="1"/>
            <a:endParaRPr lang="en-US" sz="1400" dirty="0">
              <a:solidFill>
                <a:schemeClr val="tx1"/>
              </a:solidFill>
            </a:endParaRPr>
          </a:p>
          <a:p>
            <a:pPr lvl="1"/>
            <a:endParaRPr lang="en-US" sz="1400" dirty="0">
              <a:solidFill>
                <a:schemeClr val="tx1"/>
              </a:solidFill>
            </a:endParaRPr>
          </a:p>
          <a:p>
            <a:endParaRPr lang="en-US" sz="1200" dirty="0">
              <a:solidFill>
                <a:schemeClr val="tx1"/>
              </a:solidFill>
            </a:endParaRPr>
          </a:p>
        </p:txBody>
      </p:sp>
      <p:sp>
        <p:nvSpPr>
          <p:cNvPr id="6" name="Title 2"/>
          <p:cNvSpPr txBox="1">
            <a:spLocks/>
          </p:cNvSpPr>
          <p:nvPr/>
        </p:nvSpPr>
        <p:spPr>
          <a:xfrm>
            <a:off x="0" y="1646"/>
            <a:ext cx="12192000" cy="687124"/>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800" b="0" kern="1200" cap="none" spc="-100" baseline="0">
                <a:ln w="3175">
                  <a:noFill/>
                </a:ln>
                <a:solidFill>
                  <a:schemeClr val="accent1"/>
                </a:solidFill>
                <a:effectLst/>
                <a:latin typeface="+mj-lt"/>
                <a:ea typeface="+mn-ea"/>
                <a:cs typeface="Segoe UI" pitchFamily="34" charset="0"/>
              </a:defRPr>
            </a:lvl1pPr>
          </a:lstStyle>
          <a:p>
            <a:r>
              <a:rPr sz="4400" dirty="0">
                <a:solidFill>
                  <a:schemeClr val="tx1"/>
                </a:solidFill>
              </a:rPr>
              <a:t>V 3.0 Updates – contd.</a:t>
            </a:r>
          </a:p>
        </p:txBody>
      </p:sp>
      <p:sp>
        <p:nvSpPr>
          <p:cNvPr id="7" name="Text Placeholder 3"/>
          <p:cNvSpPr txBox="1">
            <a:spLocks/>
          </p:cNvSpPr>
          <p:nvPr/>
        </p:nvSpPr>
        <p:spPr>
          <a:xfrm>
            <a:off x="6290029" y="844792"/>
            <a:ext cx="4801525" cy="5377878"/>
          </a:xfrm>
          <a:prstGeom prst="rect">
            <a:avLst/>
          </a:prstGeom>
        </p:spPr>
        <p:txBody>
          <a:bodyPr vert="horz" wrap="square" lIns="146304" tIns="91440" rIns="146304" bIns="91440" rtlCol="0">
            <a:noAutofit/>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733943" marR="0" indent="-285750"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958040" marR="0" indent="-285750"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endParaRPr lang="en-US" sz="1600" dirty="0">
              <a:solidFill>
                <a:schemeClr val="tx1"/>
              </a:solidFill>
            </a:endParaRPr>
          </a:p>
          <a:p>
            <a:pPr marL="0" indent="0">
              <a:buFont typeface="Arial" pitchFamily="34" charset="0"/>
              <a:buNone/>
            </a:pPr>
            <a:endParaRPr lang="en-US" sz="1600" dirty="0">
              <a:solidFill>
                <a:schemeClr val="tx1"/>
              </a:solidFill>
            </a:endParaRPr>
          </a:p>
          <a:p>
            <a:pPr marL="0" indent="0">
              <a:buFont typeface="Arial" pitchFamily="34" charset="0"/>
              <a:buNone/>
            </a:pPr>
            <a:endParaRPr lang="en-US" sz="1600" dirty="0">
              <a:solidFill>
                <a:schemeClr val="tx1"/>
              </a:solidFill>
            </a:endParaRPr>
          </a:p>
          <a:p>
            <a:pPr marL="0" indent="0">
              <a:buFont typeface="Arial" pitchFamily="34" charset="0"/>
              <a:buNone/>
            </a:pPr>
            <a:endParaRPr lang="en-US" sz="1200" dirty="0">
              <a:solidFill>
                <a:schemeClr val="tx1"/>
              </a:solidFill>
            </a:endParaRPr>
          </a:p>
          <a:p>
            <a:endParaRPr lang="en-US" sz="1050" dirty="0">
              <a:solidFill>
                <a:schemeClr val="tx1"/>
              </a:solidFill>
            </a:endParaRPr>
          </a:p>
          <a:p>
            <a:pPr marL="0" indent="0">
              <a:buFont typeface="Arial" pitchFamily="34" charset="0"/>
              <a:buNone/>
            </a:pPr>
            <a:endParaRPr lang="en-US" sz="1100" dirty="0">
              <a:solidFill>
                <a:schemeClr val="tx1"/>
              </a:solidFill>
            </a:endParaRPr>
          </a:p>
          <a:p>
            <a:pPr marL="0" indent="0">
              <a:buFont typeface="Arial" pitchFamily="34" charset="0"/>
              <a:buNone/>
            </a:pPr>
            <a:endParaRPr lang="en-US" sz="1200" dirty="0">
              <a:solidFill>
                <a:schemeClr val="tx1"/>
              </a:solidFill>
            </a:endParaRPr>
          </a:p>
        </p:txBody>
      </p:sp>
      <p:sp>
        <p:nvSpPr>
          <p:cNvPr id="5" name="Text Placeholder 3"/>
          <p:cNvSpPr txBox="1">
            <a:spLocks/>
          </p:cNvSpPr>
          <p:nvPr/>
        </p:nvSpPr>
        <p:spPr>
          <a:xfrm>
            <a:off x="5850753" y="844220"/>
            <a:ext cx="5680075" cy="5378450"/>
          </a:xfrm>
          <a:prstGeom prst="rect">
            <a:avLst/>
          </a:prstGeom>
        </p:spPr>
        <p:txBody>
          <a:bodyPr vert="horz" wrap="square" lIns="182880" tIns="146304" rIns="182880" bIns="146304"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200" dirty="0">
                <a:solidFill>
                  <a:schemeClr val="tx1"/>
                </a:solidFill>
              </a:rPr>
              <a:t>Subscriptions:</a:t>
            </a:r>
          </a:p>
          <a:p>
            <a:pPr lvl="1"/>
            <a:r>
              <a:rPr lang="en-US" sz="1100" dirty="0">
                <a:solidFill>
                  <a:schemeClr val="tx1"/>
                </a:solidFill>
              </a:rPr>
              <a:t>Individuals can buy Power BI</a:t>
            </a:r>
          </a:p>
          <a:p>
            <a:pPr lvl="1"/>
            <a:r>
              <a:rPr lang="en-US" sz="1100" dirty="0">
                <a:solidFill>
                  <a:schemeClr val="tx1"/>
                </a:solidFill>
              </a:rPr>
              <a:t>Guided purchase experience</a:t>
            </a:r>
          </a:p>
          <a:p>
            <a:pPr lvl="1"/>
            <a:r>
              <a:rPr lang="en-US" sz="1100" dirty="0">
                <a:solidFill>
                  <a:schemeClr val="tx1"/>
                </a:solidFill>
              </a:rPr>
              <a:t>Easier to close account</a:t>
            </a:r>
          </a:p>
          <a:p>
            <a:pPr lvl="1"/>
            <a:r>
              <a:rPr lang="en-US" sz="1100" dirty="0">
                <a:solidFill>
                  <a:schemeClr val="tx1"/>
                </a:solidFill>
              </a:rPr>
              <a:t>Power BI Pro is available as part of the new Office 365 E5 plan or as a stand-alone offering</a:t>
            </a:r>
          </a:p>
          <a:p>
            <a:pPr marL="336145" lvl="1" indent="0">
              <a:buNone/>
            </a:pPr>
            <a:endParaRPr lang="en-US" sz="1100" dirty="0">
              <a:solidFill>
                <a:schemeClr val="tx1"/>
              </a:solidFill>
            </a:endParaRPr>
          </a:p>
          <a:p>
            <a:pPr marL="336145" lvl="1" indent="0">
              <a:buNone/>
            </a:pPr>
            <a:endParaRPr lang="en-US" sz="1100" dirty="0">
              <a:solidFill>
                <a:schemeClr val="tx1"/>
              </a:solidFill>
            </a:endParaRPr>
          </a:p>
          <a:p>
            <a:r>
              <a:rPr lang="en-US" sz="1200" dirty="0">
                <a:solidFill>
                  <a:schemeClr val="tx1"/>
                </a:solidFill>
              </a:rPr>
              <a:t>Administration/Enterprise:</a:t>
            </a:r>
          </a:p>
          <a:p>
            <a:pPr lvl="1"/>
            <a:r>
              <a:rPr lang="en-US" sz="1100" dirty="0">
                <a:solidFill>
                  <a:schemeClr val="tx1"/>
                </a:solidFill>
              </a:rPr>
              <a:t>Monitor health of Power BI service in O365 Admin Portal</a:t>
            </a:r>
          </a:p>
          <a:p>
            <a:pPr lvl="1"/>
            <a:r>
              <a:rPr lang="en-US" sz="1100" dirty="0">
                <a:solidFill>
                  <a:schemeClr val="tx1"/>
                </a:solidFill>
              </a:rPr>
              <a:t>Easy user management with a link to the O365 Admin Center</a:t>
            </a:r>
          </a:p>
          <a:p>
            <a:pPr lvl="1"/>
            <a:r>
              <a:rPr lang="en-US" sz="1100" dirty="0">
                <a:solidFill>
                  <a:schemeClr val="tx1"/>
                </a:solidFill>
              </a:rPr>
              <a:t>Disable publish to web, export data</a:t>
            </a:r>
          </a:p>
          <a:p>
            <a:pPr lvl="1"/>
            <a:r>
              <a:rPr lang="en-US" sz="1100" dirty="0">
                <a:solidFill>
                  <a:schemeClr val="tx1"/>
                </a:solidFill>
              </a:rPr>
              <a:t>Prevent users from publishing content packs to the entire org</a:t>
            </a:r>
          </a:p>
          <a:p>
            <a:pPr lvl="1"/>
            <a:r>
              <a:rPr lang="en-US" sz="1100" dirty="0">
                <a:solidFill>
                  <a:schemeClr val="tx1"/>
                </a:solidFill>
              </a:rPr>
              <a:t>Disable sharing content to external users</a:t>
            </a:r>
          </a:p>
          <a:p>
            <a:pPr lvl="1"/>
            <a:r>
              <a:rPr lang="en-US" sz="1100" dirty="0">
                <a:solidFill>
                  <a:schemeClr val="tx1"/>
                </a:solidFill>
              </a:rPr>
              <a:t>Admin usage reporting</a:t>
            </a:r>
          </a:p>
          <a:p>
            <a:pPr lvl="1"/>
            <a:r>
              <a:rPr lang="en-US" sz="1100" dirty="0">
                <a:solidFill>
                  <a:schemeClr val="tx1"/>
                </a:solidFill>
              </a:rPr>
              <a:t>Row level security, support for content packs</a:t>
            </a:r>
          </a:p>
          <a:p>
            <a:pPr marL="336145" lvl="1" indent="0">
              <a:buNone/>
            </a:pPr>
            <a:endParaRPr lang="en-US" sz="1100" dirty="0">
              <a:solidFill>
                <a:schemeClr val="tx1"/>
              </a:solidFill>
            </a:endParaRPr>
          </a:p>
          <a:p>
            <a:pPr marL="336145" lvl="1" indent="0">
              <a:buNone/>
            </a:pPr>
            <a:endParaRPr lang="en-US" sz="1100" dirty="0">
              <a:solidFill>
                <a:schemeClr val="tx1"/>
              </a:solidFill>
            </a:endParaRPr>
          </a:p>
          <a:p>
            <a:r>
              <a:rPr lang="en-US" sz="1200" dirty="0">
                <a:solidFill>
                  <a:schemeClr val="tx1"/>
                </a:solidFill>
              </a:rPr>
              <a:t>Development:</a:t>
            </a:r>
          </a:p>
          <a:p>
            <a:pPr lvl="1"/>
            <a:r>
              <a:rPr lang="en-US" sz="1100" dirty="0">
                <a:solidFill>
                  <a:schemeClr val="tx1"/>
                </a:solidFill>
              </a:rPr>
              <a:t>Integrate (embed) reports into applications</a:t>
            </a:r>
          </a:p>
          <a:p>
            <a:pPr lvl="1"/>
            <a:r>
              <a:rPr lang="en-US" sz="1100" dirty="0">
                <a:solidFill>
                  <a:schemeClr val="tx1"/>
                </a:solidFill>
              </a:rPr>
              <a:t>Filtering on embedded reports via URL parameters</a:t>
            </a:r>
          </a:p>
          <a:p>
            <a:pPr lvl="1"/>
            <a:r>
              <a:rPr lang="en-US" sz="1100" dirty="0">
                <a:solidFill>
                  <a:schemeClr val="tx1"/>
                </a:solidFill>
              </a:rPr>
              <a:t>API to list all reports in a workspace</a:t>
            </a:r>
          </a:p>
          <a:p>
            <a:pPr lvl="1"/>
            <a:r>
              <a:rPr lang="en-US" sz="1100" dirty="0">
                <a:solidFill>
                  <a:schemeClr val="tx1"/>
                </a:solidFill>
              </a:rPr>
              <a:t>Easier to register app for Power BI</a:t>
            </a:r>
          </a:p>
          <a:p>
            <a:pPr lvl="1"/>
            <a:r>
              <a:rPr lang="en-US" sz="1100" dirty="0">
                <a:solidFill>
                  <a:schemeClr val="tx1"/>
                </a:solidFill>
              </a:rPr>
              <a:t>Publish to web</a:t>
            </a:r>
          </a:p>
          <a:p>
            <a:pPr lvl="1"/>
            <a:endParaRPr lang="en-US" sz="1100" dirty="0">
              <a:solidFill>
                <a:schemeClr val="tx1"/>
              </a:solidFill>
            </a:endParaRPr>
          </a:p>
          <a:p>
            <a:r>
              <a:rPr lang="en-US" sz="1200" dirty="0">
                <a:solidFill>
                  <a:schemeClr val="tx1"/>
                </a:solidFill>
              </a:rPr>
              <a:t>International:</a:t>
            </a:r>
          </a:p>
          <a:p>
            <a:pPr lvl="1"/>
            <a:r>
              <a:rPr lang="en-US" sz="1100" dirty="0">
                <a:solidFill>
                  <a:schemeClr val="tx1"/>
                </a:solidFill>
              </a:rPr>
              <a:t>Localized documentation content</a:t>
            </a:r>
          </a:p>
          <a:p>
            <a:pPr lvl="1"/>
            <a:r>
              <a:rPr lang="en-US" sz="1100" dirty="0">
                <a:solidFill>
                  <a:schemeClr val="tx1"/>
                </a:solidFill>
              </a:rPr>
              <a:t>Power BI in Brazil, Australia</a:t>
            </a:r>
          </a:p>
          <a:p>
            <a:pPr lvl="1"/>
            <a:r>
              <a:rPr lang="en-US" sz="1100" dirty="0">
                <a:solidFill>
                  <a:schemeClr val="tx1"/>
                </a:solidFill>
              </a:rPr>
              <a:t>Hebrew and Arabic support</a:t>
            </a:r>
          </a:p>
          <a:p>
            <a:pPr lvl="1"/>
            <a:r>
              <a:rPr lang="en-US" sz="1100" dirty="0">
                <a:solidFill>
                  <a:schemeClr val="tx1"/>
                </a:solidFill>
              </a:rPr>
              <a:t>Language settings</a:t>
            </a:r>
          </a:p>
          <a:p>
            <a:pPr lvl="1"/>
            <a:endParaRPr lang="en-US" sz="1100" dirty="0">
              <a:solidFill>
                <a:schemeClr val="tx1"/>
              </a:solidFill>
            </a:endParaRPr>
          </a:p>
          <a:p>
            <a:pPr marL="336145" lvl="1" indent="0">
              <a:buFont typeface="Arial" pitchFamily="34" charset="0"/>
              <a:buNone/>
            </a:pPr>
            <a:endParaRPr lang="en-US" sz="1100" dirty="0">
              <a:solidFill>
                <a:schemeClr val="tx1"/>
              </a:solidFill>
            </a:endParaRPr>
          </a:p>
          <a:p>
            <a:pPr lvl="1"/>
            <a:endParaRPr lang="en-US" sz="1400" dirty="0">
              <a:solidFill>
                <a:schemeClr val="tx1"/>
              </a:solidFill>
            </a:endParaRPr>
          </a:p>
          <a:p>
            <a:endParaRPr lang="en-US" sz="1600" dirty="0">
              <a:solidFill>
                <a:schemeClr val="tx1"/>
              </a:solidFill>
            </a:endParaRPr>
          </a:p>
          <a:p>
            <a:pPr lvl="1"/>
            <a:endParaRPr lang="en-US" sz="1400" dirty="0">
              <a:solidFill>
                <a:schemeClr val="tx1"/>
              </a:solidFill>
            </a:endParaRPr>
          </a:p>
          <a:p>
            <a:pPr lvl="1"/>
            <a:endParaRPr lang="en-US" sz="1400" dirty="0">
              <a:solidFill>
                <a:schemeClr val="tx1"/>
              </a:solidFill>
            </a:endParaRPr>
          </a:p>
          <a:p>
            <a:endParaRPr lang="en-US" sz="1200" dirty="0">
              <a:solidFill>
                <a:schemeClr val="tx1"/>
              </a:solidFill>
            </a:endParaRPr>
          </a:p>
        </p:txBody>
      </p:sp>
    </p:spTree>
    <p:extLst>
      <p:ext uri="{BB962C8B-B14F-4D97-AF65-F5344CB8AC3E}">
        <p14:creationId xmlns:p14="http://schemas.microsoft.com/office/powerpoint/2010/main" val="261717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159488" y="18203"/>
            <a:ext cx="11887200" cy="646331"/>
          </a:xfrm>
          <a:prstGeom prst="rect">
            <a:avLst/>
          </a:prstGeom>
          <a:noFill/>
        </p:spPr>
        <p:txBody>
          <a:bodyPr wrap="square" rtlCol="0">
            <a:spAutoFit/>
          </a:bodyPr>
          <a:lstStyle/>
          <a:p>
            <a:r>
              <a:rPr lang="en-US" sz="3600" dirty="0">
                <a:latin typeface="+mj-lt"/>
              </a:rPr>
              <a:t>Turning data into business insights is challenging</a:t>
            </a:r>
            <a:endParaRPr lang="en-US" sz="3600" b="1" dirty="0">
              <a:latin typeface="+mj-lt"/>
              <a:cs typeface="Segoe UI" panose="020B0502040204020203" pitchFamily="34" charset="0"/>
            </a:endParaRPr>
          </a:p>
        </p:txBody>
      </p:sp>
      <p:sp>
        <p:nvSpPr>
          <p:cNvPr id="49" name="Rectangle 48"/>
          <p:cNvSpPr/>
          <p:nvPr/>
        </p:nvSpPr>
        <p:spPr bwMode="auto">
          <a:xfrm>
            <a:off x="296949" y="1112779"/>
            <a:ext cx="7426960" cy="4958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53975" lvl="1" defTabSz="914367" fontAlgn="base">
              <a:lnSpc>
                <a:spcPct val="90000"/>
              </a:lnSpc>
              <a:spcBef>
                <a:spcPct val="20000"/>
              </a:spcBef>
              <a:spcAft>
                <a:spcPct val="0"/>
              </a:spcAft>
              <a:buSzPct val="90000"/>
            </a:pPr>
            <a:r>
              <a:rPr lang="en-US" sz="2400" dirty="0">
                <a:ln w="3175">
                  <a:noFill/>
                </a:ln>
                <a:solidFill>
                  <a:schemeClr val="tx1"/>
                </a:solidFill>
              </a:rPr>
              <a:t>Common BI challenges include…</a:t>
            </a:r>
          </a:p>
        </p:txBody>
      </p:sp>
      <p:grpSp>
        <p:nvGrpSpPr>
          <p:cNvPr id="3" name="Group 2"/>
          <p:cNvGrpSpPr/>
          <p:nvPr/>
        </p:nvGrpSpPr>
        <p:grpSpPr>
          <a:xfrm>
            <a:off x="461438" y="2943609"/>
            <a:ext cx="11131423" cy="919829"/>
            <a:chOff x="419875" y="3553208"/>
            <a:chExt cx="11131423" cy="919829"/>
          </a:xfrm>
        </p:grpSpPr>
        <p:grpSp>
          <p:nvGrpSpPr>
            <p:cNvPr id="54" name="Group 11"/>
            <p:cNvGrpSpPr/>
            <p:nvPr/>
          </p:nvGrpSpPr>
          <p:grpSpPr>
            <a:xfrm>
              <a:off x="419875" y="3553208"/>
              <a:ext cx="11131423" cy="919829"/>
              <a:chOff x="419875" y="3540205"/>
              <a:chExt cx="11131423" cy="919829"/>
            </a:xfrm>
          </p:grpSpPr>
          <p:sp>
            <p:nvSpPr>
              <p:cNvPr id="55" name="Rectangle 12"/>
              <p:cNvSpPr/>
              <p:nvPr/>
            </p:nvSpPr>
            <p:spPr bwMode="auto">
              <a:xfrm>
                <a:off x="1327452" y="3540205"/>
                <a:ext cx="4252254" cy="914400"/>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a:solidFill>
                      <a:srgbClr val="EDC30D"/>
                    </a:solidFill>
                    <a:latin typeface="+mj-lt"/>
                    <a:ea typeface="Segoe UI" pitchFamily="34" charset="0"/>
                    <a:cs typeface="Segoe UI" pitchFamily="34" charset="0"/>
                  </a:rPr>
                  <a:t>Multiple data sources</a:t>
                </a:r>
              </a:p>
            </p:txBody>
          </p:sp>
          <p:sp>
            <p:nvSpPr>
              <p:cNvPr id="56" name="Rectangle 13"/>
              <p:cNvSpPr/>
              <p:nvPr/>
            </p:nvSpPr>
            <p:spPr bwMode="auto">
              <a:xfrm>
                <a:off x="5579706" y="3545634"/>
                <a:ext cx="5971592" cy="914400"/>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dirty="0">
                    <a:ln w="3175">
                      <a:noFill/>
                    </a:ln>
                    <a:solidFill>
                      <a:schemeClr val="tx1"/>
                    </a:solidFill>
                    <a:latin typeface="+mj-lt"/>
                  </a:rPr>
                  <a:t>Data residing in cloud solutions and on-premise locations is difficult to access and refresh securely</a:t>
                </a:r>
              </a:p>
            </p:txBody>
          </p:sp>
          <p:sp>
            <p:nvSpPr>
              <p:cNvPr id="57" name="Rectangle 16"/>
              <p:cNvSpPr/>
              <p:nvPr/>
            </p:nvSpPr>
            <p:spPr bwMode="auto">
              <a:xfrm>
                <a:off x="419875" y="3545634"/>
                <a:ext cx="914400" cy="914400"/>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a:solidFill>
                    <a:schemeClr val="tx1"/>
                  </a:solidFill>
                  <a:ea typeface="Segoe UI" pitchFamily="34" charset="0"/>
                  <a:cs typeface="Segoe UI" pitchFamily="34" charset="0"/>
                </a:endParaRPr>
              </a:p>
            </p:txBody>
          </p:sp>
        </p:grpSp>
        <p:sp>
          <p:nvSpPr>
            <p:cNvPr id="16" name="Freeform 15"/>
            <p:cNvSpPr>
              <a:spLocks noChangeAspect="1" noEditPoints="1"/>
            </p:cNvSpPr>
            <p:nvPr/>
          </p:nvSpPr>
          <p:spPr bwMode="auto">
            <a:xfrm>
              <a:off x="895778" y="3824238"/>
              <a:ext cx="184378" cy="365760"/>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chemeClr val="tx1"/>
            </a:solidFill>
            <a:ln>
              <a:solidFill>
                <a:schemeClr val="tx1"/>
              </a:solidFill>
            </a:ln>
          </p:spPr>
          <p:txBody>
            <a:bodyPr vert="horz" wrap="square" lIns="87855" tIns="43927" rIns="87855" bIns="43927"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307" dirty="0">
                <a:solidFill>
                  <a:srgbClr val="000000"/>
                </a:solidFill>
              </a:endParaRPr>
            </a:p>
          </p:txBody>
        </p:sp>
        <p:sp>
          <p:nvSpPr>
            <p:cNvPr id="17" name="Freeform 16"/>
            <p:cNvSpPr>
              <a:spLocks noChangeAspect="1" noEditPoints="1"/>
            </p:cNvSpPr>
            <p:nvPr/>
          </p:nvSpPr>
          <p:spPr bwMode="black">
            <a:xfrm>
              <a:off x="616986" y="4004167"/>
              <a:ext cx="293634" cy="18288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w="19050">
              <a:solidFill>
                <a:schemeClr val="tx1"/>
              </a:solid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ln w="19050">
                  <a:solidFill>
                    <a:schemeClr val="tx1"/>
                  </a:solidFill>
                </a:ln>
              </a:endParaRPr>
            </a:p>
          </p:txBody>
        </p:sp>
      </p:grpSp>
      <p:grpSp>
        <p:nvGrpSpPr>
          <p:cNvPr id="2" name="Group 1"/>
          <p:cNvGrpSpPr/>
          <p:nvPr/>
        </p:nvGrpSpPr>
        <p:grpSpPr>
          <a:xfrm>
            <a:off x="461438" y="1893137"/>
            <a:ext cx="11131422" cy="914400"/>
            <a:chOff x="419875" y="2502736"/>
            <a:chExt cx="11131422" cy="914400"/>
          </a:xfrm>
        </p:grpSpPr>
        <p:grpSp>
          <p:nvGrpSpPr>
            <p:cNvPr id="50" name="Group 49"/>
            <p:cNvGrpSpPr/>
            <p:nvPr/>
          </p:nvGrpSpPr>
          <p:grpSpPr>
            <a:xfrm>
              <a:off x="419875" y="2502736"/>
              <a:ext cx="11131422" cy="914400"/>
              <a:chOff x="419875" y="2369977"/>
              <a:chExt cx="11131422" cy="914400"/>
            </a:xfrm>
          </p:grpSpPr>
          <p:sp>
            <p:nvSpPr>
              <p:cNvPr id="51" name="Rectangle 50"/>
              <p:cNvSpPr/>
              <p:nvPr/>
            </p:nvSpPr>
            <p:spPr bwMode="auto">
              <a:xfrm>
                <a:off x="1327452" y="2369977"/>
                <a:ext cx="4252253" cy="914400"/>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a:solidFill>
                      <a:srgbClr val="EDC30D"/>
                    </a:solidFill>
                    <a:latin typeface="+mj-lt"/>
                    <a:ea typeface="Segoe UI" pitchFamily="34" charset="0"/>
                    <a:cs typeface="Segoe UI" pitchFamily="34" charset="0"/>
                  </a:rPr>
                  <a:t>End-to-end view</a:t>
                </a:r>
              </a:p>
            </p:txBody>
          </p:sp>
          <p:sp>
            <p:nvSpPr>
              <p:cNvPr id="52" name="Rectangle 51"/>
              <p:cNvSpPr/>
              <p:nvPr/>
            </p:nvSpPr>
            <p:spPr bwMode="auto">
              <a:xfrm>
                <a:off x="5579705" y="2369977"/>
                <a:ext cx="5971592" cy="914400"/>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dirty="0">
                    <a:ln w="3175">
                      <a:noFill/>
                    </a:ln>
                    <a:solidFill>
                      <a:schemeClr val="tx1"/>
                    </a:solidFill>
                    <a:latin typeface="+mj-lt"/>
                  </a:rPr>
                  <a:t>Data often resides in disparate locations, making it difficult to see a complete picture of your business </a:t>
                </a:r>
              </a:p>
            </p:txBody>
          </p:sp>
          <p:sp>
            <p:nvSpPr>
              <p:cNvPr id="53" name="Rectangle 52"/>
              <p:cNvSpPr/>
              <p:nvPr/>
            </p:nvSpPr>
            <p:spPr bwMode="auto">
              <a:xfrm>
                <a:off x="419875" y="2369977"/>
                <a:ext cx="914400" cy="914400"/>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a:solidFill>
                    <a:schemeClr val="tx1"/>
                  </a:solidFill>
                  <a:ea typeface="Segoe UI" pitchFamily="34" charset="0"/>
                  <a:cs typeface="Segoe UI" pitchFamily="34" charset="0"/>
                </a:endParaRPr>
              </a:p>
            </p:txBody>
          </p:sp>
        </p:grpSp>
        <p:sp>
          <p:nvSpPr>
            <p:cNvPr id="18" name="Freeform 17"/>
            <p:cNvSpPr>
              <a:spLocks noChangeAspect="1" noEditPoints="1"/>
            </p:cNvSpPr>
            <p:nvPr/>
          </p:nvSpPr>
          <p:spPr bwMode="black">
            <a:xfrm>
              <a:off x="675379" y="2822776"/>
              <a:ext cx="457200" cy="316260"/>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chemeClr val="tx1"/>
            </a:solidFill>
            <a:ln>
              <a:noFill/>
            </a:ln>
          </p:spPr>
          <p:txBody>
            <a:bodyPr vert="horz" wrap="square" lIns="69953" tIns="34976" rIns="69953" bIns="3497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grpSp>
      <p:grpSp>
        <p:nvGrpSpPr>
          <p:cNvPr id="5" name="Group 4"/>
          <p:cNvGrpSpPr/>
          <p:nvPr/>
        </p:nvGrpSpPr>
        <p:grpSpPr>
          <a:xfrm>
            <a:off x="461438" y="4033224"/>
            <a:ext cx="11131423" cy="914400"/>
            <a:chOff x="419875" y="4654253"/>
            <a:chExt cx="11131423" cy="914400"/>
          </a:xfrm>
        </p:grpSpPr>
        <p:grpSp>
          <p:nvGrpSpPr>
            <p:cNvPr id="58" name="Group 24"/>
            <p:cNvGrpSpPr/>
            <p:nvPr/>
          </p:nvGrpSpPr>
          <p:grpSpPr>
            <a:xfrm>
              <a:off x="419875" y="4654253"/>
              <a:ext cx="11131423" cy="914400"/>
              <a:chOff x="419875" y="4721288"/>
              <a:chExt cx="11131423" cy="1690145"/>
            </a:xfrm>
          </p:grpSpPr>
          <p:sp>
            <p:nvSpPr>
              <p:cNvPr id="59" name="Rectangle 25"/>
              <p:cNvSpPr/>
              <p:nvPr/>
            </p:nvSpPr>
            <p:spPr bwMode="auto">
              <a:xfrm>
                <a:off x="1334275" y="4721288"/>
                <a:ext cx="4245430" cy="1690145"/>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a:solidFill>
                      <a:srgbClr val="EDC30D"/>
                    </a:solidFill>
                    <a:latin typeface="+mj-lt"/>
                    <a:ea typeface="Segoe UI" pitchFamily="34" charset="0"/>
                    <a:cs typeface="Segoe UI" pitchFamily="34" charset="0"/>
                  </a:rPr>
                  <a:t>Right data for the right users at the right time</a:t>
                </a:r>
              </a:p>
            </p:txBody>
          </p:sp>
          <p:sp>
            <p:nvSpPr>
              <p:cNvPr id="60" name="Rectangle 26"/>
              <p:cNvSpPr/>
              <p:nvPr/>
            </p:nvSpPr>
            <p:spPr bwMode="auto">
              <a:xfrm>
                <a:off x="5579706" y="4721288"/>
                <a:ext cx="5971592" cy="1690145"/>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dirty="0">
                    <a:ln w="3175">
                      <a:noFill/>
                    </a:ln>
                    <a:solidFill>
                      <a:schemeClr val="tx1"/>
                    </a:solidFill>
                    <a:latin typeface="+mj-lt"/>
                  </a:rPr>
                  <a:t>Different roles have different needs and business users need the latest operational data</a:t>
                </a:r>
              </a:p>
            </p:txBody>
          </p:sp>
          <p:sp>
            <p:nvSpPr>
              <p:cNvPr id="61" name="Rectangle 27"/>
              <p:cNvSpPr/>
              <p:nvPr/>
            </p:nvSpPr>
            <p:spPr bwMode="auto">
              <a:xfrm>
                <a:off x="419875" y="4721288"/>
                <a:ext cx="914400" cy="1690145"/>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a:solidFill>
                    <a:schemeClr val="tx1"/>
                  </a:solidFill>
                  <a:ea typeface="Segoe UI" pitchFamily="34" charset="0"/>
                  <a:cs typeface="Segoe UI" pitchFamily="34" charset="0"/>
                </a:endParaRPr>
              </a:p>
            </p:txBody>
          </p:sp>
        </p:grpSp>
        <p:sp>
          <p:nvSpPr>
            <p:cNvPr id="22" name="Freeform 25"/>
            <p:cNvSpPr>
              <a:spLocks noChangeAspect="1" noEditPoints="1"/>
            </p:cNvSpPr>
            <p:nvPr/>
          </p:nvSpPr>
          <p:spPr bwMode="black">
            <a:xfrm>
              <a:off x="648475" y="4916806"/>
              <a:ext cx="457200" cy="389294"/>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73803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2"/>
          <p:cNvSpPr txBox="1">
            <a:spLocks/>
          </p:cNvSpPr>
          <p:nvPr/>
        </p:nvSpPr>
        <p:spPr>
          <a:xfrm>
            <a:off x="0" y="1646"/>
            <a:ext cx="12192000" cy="687124"/>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800" b="0" kern="1200" cap="none" spc="-100" baseline="0">
                <a:ln w="3175">
                  <a:noFill/>
                </a:ln>
                <a:solidFill>
                  <a:schemeClr val="accent1"/>
                </a:solidFill>
                <a:effectLst/>
                <a:latin typeface="+mj-lt"/>
                <a:ea typeface="+mn-ea"/>
                <a:cs typeface="Segoe UI" pitchFamily="34" charset="0"/>
              </a:defRPr>
            </a:lvl1pPr>
          </a:lstStyle>
          <a:p>
            <a:r>
              <a:rPr sz="4400" dirty="0">
                <a:solidFill>
                  <a:schemeClr val="tx1"/>
                </a:solidFill>
              </a:rPr>
              <a:t>V 3.0 Updates – contd.</a:t>
            </a:r>
          </a:p>
        </p:txBody>
      </p:sp>
      <p:sp>
        <p:nvSpPr>
          <p:cNvPr id="8" name="Text Placeholder 3"/>
          <p:cNvSpPr txBox="1">
            <a:spLocks/>
          </p:cNvSpPr>
          <p:nvPr/>
        </p:nvSpPr>
        <p:spPr>
          <a:xfrm>
            <a:off x="174236" y="844792"/>
            <a:ext cx="5787177" cy="5377878"/>
          </a:xfrm>
          <a:prstGeom prst="rect">
            <a:avLst/>
          </a:prstGeom>
        </p:spPr>
        <p:txBody>
          <a:bodyPr vert="horz" wrap="square" lIns="146304" tIns="91440" rIns="146304" bIns="91440" rtlCol="0">
            <a:noAutofit/>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733943" marR="0" indent="-285750"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958040" marR="0" indent="-285750"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400" dirty="0">
                <a:solidFill>
                  <a:schemeClr val="tx1"/>
                </a:solidFill>
              </a:rPr>
              <a:t>Mobility – all platforms</a:t>
            </a:r>
            <a:endParaRPr lang="en-US" sz="1100" dirty="0">
              <a:solidFill>
                <a:schemeClr val="tx1"/>
              </a:solidFill>
            </a:endParaRPr>
          </a:p>
          <a:p>
            <a:pPr marL="336145" indent="-336145">
              <a:lnSpc>
                <a:spcPct val="90000"/>
              </a:lnSpc>
              <a:spcBef>
                <a:spcPct val="20000"/>
              </a:spcBef>
              <a:spcAft>
                <a:spcPts val="0"/>
              </a:spcAft>
            </a:pPr>
            <a:r>
              <a:rPr lang="en-US" sz="1200" dirty="0">
                <a:solidFill>
                  <a:schemeClr val="tx1"/>
                </a:solidFill>
              </a:rPr>
              <a:t>Visualizations</a:t>
            </a:r>
          </a:p>
          <a:p>
            <a:pPr marL="572691" lvl="1" indent="-236546">
              <a:lnSpc>
                <a:spcPct val="90000"/>
              </a:lnSpc>
              <a:spcBef>
                <a:spcPct val="20000"/>
              </a:spcBef>
              <a:spcAft>
                <a:spcPts val="0"/>
              </a:spcAft>
            </a:pPr>
            <a:r>
              <a:rPr lang="en-US" sz="1100" dirty="0">
                <a:solidFill>
                  <a:schemeClr val="tx1"/>
                </a:solidFill>
                <a:latin typeface="+mn-lt"/>
              </a:rPr>
              <a:t>R tiles</a:t>
            </a:r>
          </a:p>
          <a:p>
            <a:pPr marL="572691" lvl="1" indent="-236546">
              <a:lnSpc>
                <a:spcPct val="90000"/>
              </a:lnSpc>
              <a:spcBef>
                <a:spcPct val="20000"/>
              </a:spcBef>
              <a:spcAft>
                <a:spcPts val="0"/>
              </a:spcAft>
            </a:pPr>
            <a:r>
              <a:rPr lang="en-US" sz="1100" dirty="0">
                <a:solidFill>
                  <a:schemeClr val="tx1"/>
                </a:solidFill>
                <a:latin typeface="+mn-lt"/>
              </a:rPr>
              <a:t>Landscape mode</a:t>
            </a:r>
          </a:p>
          <a:p>
            <a:pPr marL="572691" lvl="1" indent="-236546">
              <a:lnSpc>
                <a:spcPct val="90000"/>
              </a:lnSpc>
              <a:spcBef>
                <a:spcPct val="20000"/>
              </a:spcBef>
              <a:spcAft>
                <a:spcPts val="0"/>
              </a:spcAft>
            </a:pPr>
            <a:r>
              <a:rPr lang="en-US" sz="1100" dirty="0">
                <a:solidFill>
                  <a:schemeClr val="tx1"/>
                </a:solidFill>
                <a:latin typeface="+mn-lt"/>
              </a:rPr>
              <a:t>Open and interact with reports</a:t>
            </a:r>
          </a:p>
          <a:p>
            <a:pPr marL="572691" lvl="1" indent="-236546">
              <a:lnSpc>
                <a:spcPct val="90000"/>
              </a:lnSpc>
              <a:spcBef>
                <a:spcPct val="20000"/>
              </a:spcBef>
              <a:spcAft>
                <a:spcPts val="0"/>
              </a:spcAft>
            </a:pPr>
            <a:r>
              <a:rPr lang="en-US" sz="1100" dirty="0">
                <a:solidFill>
                  <a:schemeClr val="tx1"/>
                </a:solidFill>
                <a:latin typeface="+mn-lt"/>
              </a:rPr>
              <a:t>Improved scatter chart animation</a:t>
            </a:r>
          </a:p>
          <a:p>
            <a:pPr marL="572691" lvl="1" indent="-236546">
              <a:lnSpc>
                <a:spcPct val="90000"/>
              </a:lnSpc>
              <a:spcBef>
                <a:spcPct val="20000"/>
              </a:spcBef>
              <a:spcAft>
                <a:spcPts val="0"/>
              </a:spcAft>
            </a:pPr>
            <a:r>
              <a:rPr lang="en-US" sz="1100" dirty="0">
                <a:solidFill>
                  <a:schemeClr val="tx1"/>
                </a:solidFill>
                <a:latin typeface="+mn-lt"/>
              </a:rPr>
              <a:t>Access reports from Report Gallery</a:t>
            </a:r>
          </a:p>
          <a:p>
            <a:pPr marL="0" indent="0">
              <a:buNone/>
            </a:pPr>
            <a:endParaRPr lang="en-US" sz="1400" dirty="0">
              <a:solidFill>
                <a:schemeClr val="tx1"/>
              </a:solidFill>
            </a:endParaRPr>
          </a:p>
          <a:p>
            <a:pPr marL="336145" indent="-336145">
              <a:lnSpc>
                <a:spcPct val="90000"/>
              </a:lnSpc>
              <a:spcBef>
                <a:spcPct val="20000"/>
              </a:spcBef>
              <a:spcAft>
                <a:spcPts val="0"/>
              </a:spcAft>
            </a:pPr>
            <a:r>
              <a:rPr lang="en-US" sz="1200" dirty="0">
                <a:solidFill>
                  <a:schemeClr val="tx1"/>
                </a:solidFill>
              </a:rPr>
              <a:t>Device Management</a:t>
            </a:r>
          </a:p>
          <a:p>
            <a:pPr marL="572691" lvl="1" indent="-236546">
              <a:lnSpc>
                <a:spcPct val="90000"/>
              </a:lnSpc>
              <a:spcBef>
                <a:spcPct val="20000"/>
              </a:spcBef>
              <a:spcAft>
                <a:spcPts val="0"/>
              </a:spcAft>
            </a:pPr>
            <a:r>
              <a:rPr lang="en-US" sz="1100" dirty="0">
                <a:solidFill>
                  <a:schemeClr val="tx1"/>
                </a:solidFill>
                <a:latin typeface="+mn-lt"/>
              </a:rPr>
              <a:t>Intune support</a:t>
            </a:r>
          </a:p>
          <a:p>
            <a:pPr marL="0" indent="0">
              <a:buNone/>
            </a:pPr>
            <a:endParaRPr lang="en-US" sz="1100" dirty="0">
              <a:solidFill>
                <a:schemeClr val="tx1"/>
              </a:solidFill>
            </a:endParaRPr>
          </a:p>
          <a:p>
            <a:pPr marL="336145" indent="-336145">
              <a:lnSpc>
                <a:spcPct val="90000"/>
              </a:lnSpc>
              <a:spcBef>
                <a:spcPct val="20000"/>
              </a:spcBef>
              <a:spcAft>
                <a:spcPts val="0"/>
              </a:spcAft>
            </a:pPr>
            <a:r>
              <a:rPr lang="en-US" sz="1200" dirty="0">
                <a:solidFill>
                  <a:schemeClr val="tx1"/>
                </a:solidFill>
              </a:rPr>
              <a:t>Data</a:t>
            </a:r>
          </a:p>
          <a:p>
            <a:pPr marL="572691" lvl="1" indent="-236546">
              <a:lnSpc>
                <a:spcPct val="90000"/>
              </a:lnSpc>
              <a:spcBef>
                <a:spcPct val="20000"/>
              </a:spcBef>
              <a:spcAft>
                <a:spcPts val="0"/>
              </a:spcAft>
            </a:pPr>
            <a:r>
              <a:rPr lang="en-US" sz="1100" dirty="0">
                <a:solidFill>
                  <a:schemeClr val="tx1"/>
                </a:solidFill>
                <a:latin typeface="+mn-lt"/>
              </a:rPr>
              <a:t>Cached data does not expire</a:t>
            </a:r>
          </a:p>
          <a:p>
            <a:pPr marL="572691" lvl="1" indent="-236546">
              <a:lnSpc>
                <a:spcPct val="90000"/>
              </a:lnSpc>
              <a:spcBef>
                <a:spcPct val="20000"/>
              </a:spcBef>
              <a:spcAft>
                <a:spcPts val="0"/>
              </a:spcAft>
            </a:pPr>
            <a:r>
              <a:rPr lang="en-US" sz="1100" dirty="0">
                <a:solidFill>
                  <a:schemeClr val="tx1"/>
                </a:solidFill>
                <a:latin typeface="+mn-lt"/>
              </a:rPr>
              <a:t>Refresh in real-time</a:t>
            </a:r>
          </a:p>
          <a:p>
            <a:pPr marL="572691" lvl="1" indent="-236546">
              <a:lnSpc>
                <a:spcPct val="90000"/>
              </a:lnSpc>
              <a:spcBef>
                <a:spcPct val="20000"/>
              </a:spcBef>
              <a:spcAft>
                <a:spcPts val="0"/>
              </a:spcAft>
            </a:pPr>
            <a:r>
              <a:rPr lang="en-US" sz="1100" dirty="0">
                <a:solidFill>
                  <a:schemeClr val="tx1"/>
                </a:solidFill>
                <a:latin typeface="+mn-lt"/>
              </a:rPr>
              <a:t>Offline indicator and capabilities</a:t>
            </a:r>
          </a:p>
          <a:p>
            <a:pPr>
              <a:buFontTx/>
              <a:buChar char="-"/>
            </a:pPr>
            <a:endParaRPr lang="en-US" sz="1100" dirty="0">
              <a:solidFill>
                <a:schemeClr val="tx1"/>
              </a:solidFill>
            </a:endParaRPr>
          </a:p>
          <a:p>
            <a:endParaRPr lang="en-US" sz="1050" dirty="0">
              <a:solidFill>
                <a:schemeClr val="tx1"/>
              </a:solidFill>
            </a:endParaRPr>
          </a:p>
          <a:p>
            <a:pPr marL="0" indent="0">
              <a:buFont typeface="Arial" pitchFamily="34" charset="0"/>
              <a:buNone/>
            </a:pPr>
            <a:endParaRPr lang="en-US" sz="1200" dirty="0">
              <a:solidFill>
                <a:schemeClr val="tx1"/>
              </a:solidFill>
            </a:endParaRPr>
          </a:p>
        </p:txBody>
      </p:sp>
      <p:sp>
        <p:nvSpPr>
          <p:cNvPr id="4" name="Text Placeholder 3"/>
          <p:cNvSpPr txBox="1">
            <a:spLocks/>
          </p:cNvSpPr>
          <p:nvPr/>
        </p:nvSpPr>
        <p:spPr>
          <a:xfrm>
            <a:off x="5823922" y="844792"/>
            <a:ext cx="5787177" cy="5906882"/>
          </a:xfrm>
          <a:prstGeom prst="rect">
            <a:avLst/>
          </a:prstGeom>
        </p:spPr>
        <p:txBody>
          <a:bodyPr vert="horz" wrap="square" lIns="146304" tIns="91440" rIns="146304" bIns="91440" rtlCol="0">
            <a:noAutofit/>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733943" marR="0" indent="-285750"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958040" marR="0" indent="-285750"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1400" dirty="0">
                <a:solidFill>
                  <a:schemeClr val="tx1"/>
                </a:solidFill>
              </a:rPr>
              <a:t>Mobility - platform-specific</a:t>
            </a:r>
          </a:p>
          <a:p>
            <a:pPr marL="336145" indent="-336145">
              <a:lnSpc>
                <a:spcPct val="90000"/>
              </a:lnSpc>
              <a:spcBef>
                <a:spcPct val="20000"/>
              </a:spcBef>
              <a:spcAft>
                <a:spcPts val="0"/>
              </a:spcAft>
            </a:pPr>
            <a:r>
              <a:rPr lang="en-US" sz="1200" dirty="0">
                <a:solidFill>
                  <a:schemeClr val="tx1"/>
                </a:solidFill>
              </a:rPr>
              <a:t>Windows app</a:t>
            </a:r>
          </a:p>
          <a:p>
            <a:pPr marL="572691" lvl="1" indent="-236546">
              <a:lnSpc>
                <a:spcPct val="90000"/>
              </a:lnSpc>
              <a:spcBef>
                <a:spcPct val="20000"/>
              </a:spcBef>
              <a:spcAft>
                <a:spcPts val="0"/>
              </a:spcAft>
            </a:pPr>
            <a:r>
              <a:rPr lang="en-US" sz="1100" dirty="0">
                <a:solidFill>
                  <a:schemeClr val="tx1"/>
                </a:solidFill>
                <a:latin typeface="+mn-lt"/>
              </a:rPr>
              <a:t>Direct links for dashboard tiles</a:t>
            </a:r>
          </a:p>
          <a:p>
            <a:pPr marL="572691" lvl="1" indent="-236546">
              <a:lnSpc>
                <a:spcPct val="90000"/>
              </a:lnSpc>
              <a:spcBef>
                <a:spcPct val="20000"/>
              </a:spcBef>
              <a:spcAft>
                <a:spcPts val="0"/>
              </a:spcAft>
            </a:pPr>
            <a:r>
              <a:rPr lang="en-US" sz="1100" dirty="0">
                <a:solidFill>
                  <a:schemeClr val="tx1"/>
                </a:solidFill>
                <a:latin typeface="+mn-lt"/>
              </a:rPr>
              <a:t>Power BI Windows 10 Universal App for desktops, tablets, and smartphones</a:t>
            </a:r>
          </a:p>
          <a:p>
            <a:pPr marL="572691" lvl="1" indent="-236546">
              <a:lnSpc>
                <a:spcPct val="90000"/>
              </a:lnSpc>
              <a:spcBef>
                <a:spcPct val="20000"/>
              </a:spcBef>
              <a:spcAft>
                <a:spcPts val="0"/>
              </a:spcAft>
            </a:pPr>
            <a:r>
              <a:rPr lang="en-US" sz="1100" dirty="0">
                <a:solidFill>
                  <a:schemeClr val="tx1"/>
                </a:solidFill>
                <a:latin typeface="+mn-lt"/>
              </a:rPr>
              <a:t>View reports</a:t>
            </a:r>
          </a:p>
          <a:p>
            <a:pPr marL="572691" lvl="1" indent="-236546">
              <a:lnSpc>
                <a:spcPct val="90000"/>
              </a:lnSpc>
              <a:spcBef>
                <a:spcPct val="20000"/>
              </a:spcBef>
              <a:spcAft>
                <a:spcPts val="0"/>
              </a:spcAft>
            </a:pPr>
            <a:r>
              <a:rPr lang="en-US" sz="1100" dirty="0">
                <a:solidFill>
                  <a:schemeClr val="tx1"/>
                </a:solidFill>
                <a:latin typeface="+mn-lt"/>
              </a:rPr>
              <a:t>Recent items and global search</a:t>
            </a:r>
          </a:p>
          <a:p>
            <a:pPr marL="572691" lvl="1" indent="-236546">
              <a:lnSpc>
                <a:spcPct val="90000"/>
              </a:lnSpc>
              <a:spcBef>
                <a:spcPct val="20000"/>
              </a:spcBef>
              <a:spcAft>
                <a:spcPts val="0"/>
              </a:spcAft>
            </a:pPr>
            <a:r>
              <a:rPr lang="en-US" sz="1100" dirty="0">
                <a:solidFill>
                  <a:schemeClr val="tx1"/>
                </a:solidFill>
                <a:latin typeface="+mn-lt"/>
              </a:rPr>
              <a:t>Pin KPI, or card tile directly to phone Start screen</a:t>
            </a:r>
          </a:p>
          <a:p>
            <a:pPr marL="572691" lvl="1" indent="-236546">
              <a:lnSpc>
                <a:spcPct val="90000"/>
              </a:lnSpc>
              <a:spcBef>
                <a:spcPct val="20000"/>
              </a:spcBef>
              <a:spcAft>
                <a:spcPts val="0"/>
              </a:spcAft>
            </a:pPr>
            <a:r>
              <a:rPr lang="en-US" sz="1100" dirty="0">
                <a:solidFill>
                  <a:schemeClr val="tx1"/>
                </a:solidFill>
                <a:latin typeface="+mn-lt"/>
              </a:rPr>
              <a:t>Presentation mode (full screen)</a:t>
            </a:r>
          </a:p>
          <a:p>
            <a:pPr marL="0" indent="0">
              <a:buNone/>
            </a:pPr>
            <a:endParaRPr lang="en-US" sz="1050" dirty="0">
              <a:solidFill>
                <a:schemeClr val="tx1"/>
              </a:solidFill>
            </a:endParaRPr>
          </a:p>
          <a:p>
            <a:pPr marL="336145" indent="-336145">
              <a:lnSpc>
                <a:spcPct val="90000"/>
              </a:lnSpc>
              <a:spcBef>
                <a:spcPct val="20000"/>
              </a:spcBef>
              <a:spcAft>
                <a:spcPts val="0"/>
              </a:spcAft>
            </a:pPr>
            <a:r>
              <a:rPr lang="en-US" sz="1200" dirty="0">
                <a:solidFill>
                  <a:schemeClr val="tx1"/>
                </a:solidFill>
              </a:rPr>
              <a:t>iOS app</a:t>
            </a:r>
          </a:p>
          <a:p>
            <a:pPr marL="572691" lvl="1" indent="-236546">
              <a:lnSpc>
                <a:spcPct val="90000"/>
              </a:lnSpc>
              <a:spcBef>
                <a:spcPct val="20000"/>
              </a:spcBef>
              <a:spcAft>
                <a:spcPts val="0"/>
              </a:spcAft>
            </a:pPr>
            <a:r>
              <a:rPr lang="en-US" sz="1100" dirty="0">
                <a:solidFill>
                  <a:schemeClr val="tx1"/>
                </a:solidFill>
                <a:latin typeface="+mn-lt"/>
              </a:rPr>
              <a:t>Picture tiles</a:t>
            </a:r>
          </a:p>
          <a:p>
            <a:pPr marL="572691" lvl="1" indent="-236546">
              <a:lnSpc>
                <a:spcPct val="90000"/>
              </a:lnSpc>
              <a:spcBef>
                <a:spcPct val="20000"/>
              </a:spcBef>
              <a:spcAft>
                <a:spcPts val="0"/>
              </a:spcAft>
            </a:pPr>
            <a:r>
              <a:rPr lang="en-US" sz="1100" dirty="0">
                <a:solidFill>
                  <a:schemeClr val="tx1"/>
                </a:solidFill>
                <a:latin typeface="+mn-lt"/>
              </a:rPr>
              <a:t>New dashboard actions menu</a:t>
            </a:r>
          </a:p>
          <a:p>
            <a:pPr marL="572691" lvl="1" indent="-236546">
              <a:lnSpc>
                <a:spcPct val="90000"/>
              </a:lnSpc>
              <a:spcBef>
                <a:spcPct val="20000"/>
              </a:spcBef>
              <a:spcAft>
                <a:spcPts val="0"/>
              </a:spcAft>
            </a:pPr>
            <a:r>
              <a:rPr lang="en-US" sz="1100" dirty="0">
                <a:solidFill>
                  <a:schemeClr val="tx1"/>
                </a:solidFill>
                <a:latin typeface="+mn-lt"/>
              </a:rPr>
              <a:t>Scan QR codes</a:t>
            </a:r>
          </a:p>
          <a:p>
            <a:pPr marL="572691" lvl="1" indent="-236546">
              <a:lnSpc>
                <a:spcPct val="90000"/>
              </a:lnSpc>
              <a:spcBef>
                <a:spcPct val="20000"/>
              </a:spcBef>
              <a:spcAft>
                <a:spcPts val="0"/>
              </a:spcAft>
            </a:pPr>
            <a:r>
              <a:rPr lang="en-US" sz="1100" dirty="0">
                <a:solidFill>
                  <a:schemeClr val="tx1"/>
                </a:solidFill>
                <a:latin typeface="+mn-lt"/>
              </a:rPr>
              <a:t>Access SQL Server 2016 mobile reports and KPIs</a:t>
            </a:r>
          </a:p>
          <a:p>
            <a:pPr marL="572691" lvl="1" indent="-236546">
              <a:lnSpc>
                <a:spcPct val="90000"/>
              </a:lnSpc>
              <a:spcBef>
                <a:spcPct val="20000"/>
              </a:spcBef>
              <a:spcAft>
                <a:spcPts val="0"/>
              </a:spcAft>
            </a:pPr>
            <a:r>
              <a:rPr lang="en-US" sz="1100" dirty="0">
                <a:solidFill>
                  <a:schemeClr val="tx1"/>
                </a:solidFill>
                <a:latin typeface="+mn-lt"/>
              </a:rPr>
              <a:t>View pinned report pages</a:t>
            </a:r>
          </a:p>
          <a:p>
            <a:pPr marL="572691" lvl="1" indent="-236546">
              <a:lnSpc>
                <a:spcPct val="90000"/>
              </a:lnSpc>
              <a:spcBef>
                <a:spcPct val="20000"/>
              </a:spcBef>
              <a:spcAft>
                <a:spcPts val="0"/>
              </a:spcAft>
            </a:pPr>
            <a:r>
              <a:rPr lang="en-US" sz="1100" dirty="0">
                <a:solidFill>
                  <a:schemeClr val="tx1"/>
                </a:solidFill>
                <a:latin typeface="+mn-lt"/>
              </a:rPr>
              <a:t>Share notifications</a:t>
            </a:r>
          </a:p>
          <a:p>
            <a:pPr marL="572691" lvl="1" indent="-236546">
              <a:lnSpc>
                <a:spcPct val="90000"/>
              </a:lnSpc>
              <a:spcBef>
                <a:spcPct val="20000"/>
              </a:spcBef>
              <a:spcAft>
                <a:spcPts val="0"/>
              </a:spcAft>
            </a:pPr>
            <a:r>
              <a:rPr lang="en-US" sz="1100" dirty="0">
                <a:solidFill>
                  <a:schemeClr val="tx1"/>
                </a:solidFill>
                <a:latin typeface="+mn-lt"/>
              </a:rPr>
              <a:t>View reports</a:t>
            </a:r>
          </a:p>
          <a:p>
            <a:pPr marL="572691" lvl="1" indent="-236546">
              <a:lnSpc>
                <a:spcPct val="90000"/>
              </a:lnSpc>
              <a:spcBef>
                <a:spcPct val="20000"/>
              </a:spcBef>
              <a:spcAft>
                <a:spcPts val="0"/>
              </a:spcAft>
            </a:pPr>
            <a:r>
              <a:rPr lang="en-US" sz="1100" dirty="0">
                <a:solidFill>
                  <a:schemeClr val="tx1"/>
                </a:solidFill>
                <a:latin typeface="+mn-lt"/>
              </a:rPr>
              <a:t>Power BI for Apple Watch</a:t>
            </a:r>
          </a:p>
          <a:p>
            <a:pPr marL="572691" lvl="1" indent="-236546">
              <a:lnSpc>
                <a:spcPct val="90000"/>
              </a:lnSpc>
              <a:spcBef>
                <a:spcPct val="20000"/>
              </a:spcBef>
              <a:spcAft>
                <a:spcPts val="0"/>
              </a:spcAft>
            </a:pPr>
            <a:r>
              <a:rPr lang="en-US" sz="1100" dirty="0">
                <a:solidFill>
                  <a:schemeClr val="tx1"/>
                </a:solidFill>
                <a:latin typeface="+mn-lt"/>
              </a:rPr>
              <a:t>Recent items and global search</a:t>
            </a:r>
          </a:p>
          <a:p>
            <a:pPr marL="0" indent="0">
              <a:buNone/>
            </a:pPr>
            <a:endParaRPr lang="en-US" sz="1050" dirty="0">
              <a:solidFill>
                <a:schemeClr val="tx1"/>
              </a:solidFill>
            </a:endParaRPr>
          </a:p>
          <a:p>
            <a:pPr marL="336145" indent="-336145">
              <a:lnSpc>
                <a:spcPct val="90000"/>
              </a:lnSpc>
              <a:spcBef>
                <a:spcPct val="20000"/>
              </a:spcBef>
              <a:spcAft>
                <a:spcPts val="0"/>
              </a:spcAft>
            </a:pPr>
            <a:r>
              <a:rPr lang="en-US" sz="1200" dirty="0">
                <a:solidFill>
                  <a:schemeClr val="tx1"/>
                </a:solidFill>
              </a:rPr>
              <a:t>Android app</a:t>
            </a:r>
          </a:p>
          <a:p>
            <a:pPr marL="572691" lvl="1" indent="-236546">
              <a:lnSpc>
                <a:spcPct val="90000"/>
              </a:lnSpc>
              <a:spcBef>
                <a:spcPct val="20000"/>
              </a:spcBef>
              <a:spcAft>
                <a:spcPts val="0"/>
              </a:spcAft>
            </a:pPr>
            <a:r>
              <a:rPr lang="en-US" sz="1100" dirty="0">
                <a:solidFill>
                  <a:schemeClr val="tx1"/>
                </a:solidFill>
                <a:latin typeface="+mn-lt"/>
              </a:rPr>
              <a:t>Scan QR codes</a:t>
            </a:r>
          </a:p>
          <a:p>
            <a:pPr marL="572691" lvl="1" indent="-236546">
              <a:lnSpc>
                <a:spcPct val="90000"/>
              </a:lnSpc>
              <a:spcBef>
                <a:spcPct val="20000"/>
              </a:spcBef>
              <a:spcAft>
                <a:spcPts val="0"/>
              </a:spcAft>
            </a:pPr>
            <a:r>
              <a:rPr lang="en-US" sz="1100" dirty="0">
                <a:solidFill>
                  <a:schemeClr val="tx1"/>
                </a:solidFill>
                <a:latin typeface="+mn-lt"/>
              </a:rPr>
              <a:t>View pinned report pages</a:t>
            </a:r>
          </a:p>
          <a:p>
            <a:pPr marL="572691" lvl="1" indent="-236546">
              <a:lnSpc>
                <a:spcPct val="90000"/>
              </a:lnSpc>
              <a:spcBef>
                <a:spcPct val="20000"/>
              </a:spcBef>
              <a:spcAft>
                <a:spcPts val="0"/>
              </a:spcAft>
            </a:pPr>
            <a:r>
              <a:rPr lang="en-US" sz="1100" dirty="0">
                <a:solidFill>
                  <a:schemeClr val="tx1"/>
                </a:solidFill>
                <a:latin typeface="+mn-lt"/>
              </a:rPr>
              <a:t>Support for Intel Chipsets, allowing phones such as Zenfone5 to install and enjoy the Power BI app for Android. </a:t>
            </a:r>
          </a:p>
          <a:p>
            <a:pPr marL="572691" lvl="1" indent="-236546">
              <a:lnSpc>
                <a:spcPct val="90000"/>
              </a:lnSpc>
              <a:spcBef>
                <a:spcPct val="20000"/>
              </a:spcBef>
              <a:spcAft>
                <a:spcPts val="0"/>
              </a:spcAft>
            </a:pPr>
            <a:r>
              <a:rPr lang="en-US" sz="1100" dirty="0">
                <a:solidFill>
                  <a:schemeClr val="tx1"/>
                </a:solidFill>
                <a:latin typeface="+mn-lt"/>
              </a:rPr>
              <a:t>Expanded support for Android 6.0 Marshmallow OS, including the ability to toggle application access for camera, contacts, and voice.</a:t>
            </a:r>
          </a:p>
          <a:p>
            <a:pPr marL="572691" lvl="1" indent="-236546">
              <a:lnSpc>
                <a:spcPct val="90000"/>
              </a:lnSpc>
              <a:spcBef>
                <a:spcPct val="20000"/>
              </a:spcBef>
              <a:spcAft>
                <a:spcPts val="0"/>
              </a:spcAft>
            </a:pPr>
            <a:r>
              <a:rPr lang="en-US" sz="1100" dirty="0">
                <a:solidFill>
                  <a:schemeClr val="tx1"/>
                </a:solidFill>
                <a:latin typeface="+mn-lt"/>
              </a:rPr>
              <a:t>Access SQL Server 2016 mobile reports and KPIs</a:t>
            </a:r>
          </a:p>
          <a:p>
            <a:endParaRPr lang="en-US" sz="1050" dirty="0">
              <a:solidFill>
                <a:schemeClr val="tx1"/>
              </a:solidFill>
            </a:endParaRPr>
          </a:p>
          <a:p>
            <a:pPr marL="0" indent="0">
              <a:buFont typeface="Arial" pitchFamily="34" charset="0"/>
              <a:buNone/>
            </a:pPr>
            <a:endParaRPr lang="en-US" sz="1200" dirty="0">
              <a:solidFill>
                <a:schemeClr val="tx1"/>
              </a:solidFill>
            </a:endParaRPr>
          </a:p>
        </p:txBody>
      </p:sp>
    </p:spTree>
    <p:extLst>
      <p:ext uri="{BB962C8B-B14F-4D97-AF65-F5344CB8AC3E}">
        <p14:creationId xmlns:p14="http://schemas.microsoft.com/office/powerpoint/2010/main" val="417990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3019" y="0"/>
            <a:ext cx="11653525" cy="927940"/>
          </a:xfrm>
        </p:spPr>
        <p:txBody>
          <a:bodyPr/>
          <a:lstStyle/>
          <a:p>
            <a:r>
              <a:rPr lang="en-US" sz="4400" dirty="0"/>
              <a:t>V 2.0 Updates</a:t>
            </a:r>
          </a:p>
        </p:txBody>
      </p:sp>
      <p:sp>
        <p:nvSpPr>
          <p:cNvPr id="4" name="Text Placeholder 3"/>
          <p:cNvSpPr>
            <a:spLocks noGrp="1"/>
          </p:cNvSpPr>
          <p:nvPr>
            <p:ph type="body" sz="quarter" idx="4294967295"/>
          </p:nvPr>
        </p:nvSpPr>
        <p:spPr>
          <a:xfrm>
            <a:off x="211873" y="785813"/>
            <a:ext cx="5431690" cy="5829300"/>
          </a:xfrm>
        </p:spPr>
        <p:txBody>
          <a:bodyPr/>
          <a:lstStyle/>
          <a:p>
            <a:r>
              <a:rPr lang="en-US" sz="1200" dirty="0">
                <a:solidFill>
                  <a:schemeClr val="tx1"/>
                </a:solidFill>
              </a:rPr>
              <a:t>SaaS content packs:</a:t>
            </a:r>
          </a:p>
          <a:p>
            <a:pPr lvl="1"/>
            <a:r>
              <a:rPr lang="en-US" sz="1100" dirty="0">
                <a:solidFill>
                  <a:schemeClr val="tx1"/>
                </a:solidFill>
              </a:rPr>
              <a:t>NEW: SQL Sentry, Circuit ID, Mandrill, Azure Mobile Engagement, Adobe Analytics, Webtrends, </a:t>
            </a:r>
            <a:r>
              <a:rPr lang="en-US" sz="1100" dirty="0" err="1">
                <a:solidFill>
                  <a:schemeClr val="tx1"/>
                </a:solidFill>
              </a:rPr>
              <a:t>tyGraph</a:t>
            </a:r>
            <a:r>
              <a:rPr lang="en-US" sz="1100" dirty="0">
                <a:solidFill>
                  <a:schemeClr val="tx1"/>
                </a:solidFill>
              </a:rPr>
              <a:t>, comScore, Mandrill </a:t>
            </a:r>
          </a:p>
          <a:p>
            <a:r>
              <a:rPr lang="en-US" sz="1200" dirty="0">
                <a:solidFill>
                  <a:schemeClr val="tx1"/>
                </a:solidFill>
              </a:rPr>
              <a:t>Sample industry related / departmental content packs:</a:t>
            </a:r>
          </a:p>
          <a:p>
            <a:pPr marL="365760" lvl="2"/>
            <a:r>
              <a:rPr lang="en-US" sz="1100" dirty="0">
                <a:solidFill>
                  <a:schemeClr val="tx1"/>
                </a:solidFill>
              </a:rPr>
              <a:t>NEW: Spend Analysis, Quality Analysis, Customer Profitability, Human Resources, Opportunity Analysis, Procurement Analysis, Sales and Marketing</a:t>
            </a:r>
            <a:endParaRPr lang="en-US" sz="1200" dirty="0">
              <a:solidFill>
                <a:schemeClr val="tx1"/>
              </a:solidFill>
            </a:endParaRPr>
          </a:p>
          <a:p>
            <a:r>
              <a:rPr lang="en-US" sz="1200" dirty="0">
                <a:solidFill>
                  <a:schemeClr val="tx1"/>
                </a:solidFill>
              </a:rPr>
              <a:t>Q&amp;A: </a:t>
            </a:r>
          </a:p>
          <a:p>
            <a:pPr lvl="1"/>
            <a:r>
              <a:rPr lang="en-US" sz="1100" dirty="0">
                <a:solidFill>
                  <a:schemeClr val="tx1"/>
                </a:solidFill>
              </a:rPr>
              <a:t>By default, you will see a list of suggested questions for tiles on your dashboard or tables in your dataset</a:t>
            </a:r>
          </a:p>
          <a:p>
            <a:pPr lvl="1"/>
            <a:r>
              <a:rPr lang="en-US" sz="1100" dirty="0">
                <a:solidFill>
                  <a:schemeClr val="tx1"/>
                </a:solidFill>
              </a:rPr>
              <a:t>Suggestions will include specific terms from the data (e.g. column names or row values)</a:t>
            </a:r>
          </a:p>
          <a:p>
            <a:pPr lvl="1"/>
            <a:r>
              <a:rPr lang="en-US" sz="1100" dirty="0">
                <a:solidFill>
                  <a:schemeClr val="tx1"/>
                </a:solidFill>
              </a:rPr>
              <a:t>Add your own featured questions, e.g. frequently asked questions to your dataset </a:t>
            </a:r>
            <a:endParaRPr lang="en-US" sz="1200" dirty="0">
              <a:solidFill>
                <a:schemeClr val="tx1"/>
              </a:solidFill>
            </a:endParaRPr>
          </a:p>
          <a:p>
            <a:r>
              <a:rPr lang="en-US" sz="1200" dirty="0">
                <a:solidFill>
                  <a:schemeClr val="tx1"/>
                </a:solidFill>
              </a:rPr>
              <a:t>Data sets:</a:t>
            </a:r>
          </a:p>
          <a:p>
            <a:pPr lvl="1"/>
            <a:r>
              <a:rPr lang="en-US" sz="1100" dirty="0">
                <a:solidFill>
                  <a:schemeClr val="tx1"/>
                </a:solidFill>
              </a:rPr>
              <a:t> Increased limit of up to 200 datasets per Power BI account</a:t>
            </a:r>
          </a:p>
          <a:p>
            <a:r>
              <a:rPr lang="en-US" sz="1200" dirty="0">
                <a:solidFill>
                  <a:schemeClr val="tx1"/>
                </a:solidFill>
              </a:rPr>
              <a:t>Reports:</a:t>
            </a:r>
          </a:p>
          <a:p>
            <a:pPr lvl="1"/>
            <a:r>
              <a:rPr lang="en-US" sz="1100" dirty="0">
                <a:solidFill>
                  <a:schemeClr val="tx1"/>
                </a:solidFill>
              </a:rPr>
              <a:t>Increased limit of up to 200 reports for each dataset per Power BI account</a:t>
            </a:r>
          </a:p>
          <a:p>
            <a:pPr lvl="1"/>
            <a:r>
              <a:rPr lang="en-US" sz="1100" dirty="0">
                <a:solidFill>
                  <a:schemeClr val="tx1"/>
                </a:solidFill>
              </a:rPr>
              <a:t>View modes: Dynamic (optimized for browser window), Fit to Page, Fit to Width, Actual Size</a:t>
            </a:r>
          </a:p>
          <a:p>
            <a:pPr lvl="1"/>
            <a:r>
              <a:rPr lang="en-US" sz="1100" dirty="0">
                <a:solidFill>
                  <a:schemeClr val="tx1"/>
                </a:solidFill>
              </a:rPr>
              <a:t>Drill down support</a:t>
            </a:r>
          </a:p>
          <a:p>
            <a:pPr lvl="1"/>
            <a:r>
              <a:rPr lang="en-US" sz="1100" dirty="0">
                <a:solidFill>
                  <a:schemeClr val="tx1"/>
                </a:solidFill>
              </a:rPr>
              <a:t>Friendly hyperlinks in text items</a:t>
            </a:r>
          </a:p>
          <a:p>
            <a:pPr lvl="1"/>
            <a:r>
              <a:rPr lang="en-US" sz="1100" dirty="0">
                <a:solidFill>
                  <a:schemeClr val="tx1"/>
                </a:solidFill>
              </a:rPr>
              <a:t>Enhanced canvas experience (also see Power BI Desktop updates)</a:t>
            </a:r>
          </a:p>
          <a:p>
            <a:pPr lvl="1"/>
            <a:r>
              <a:rPr lang="en-US" sz="1100" dirty="0">
                <a:solidFill>
                  <a:schemeClr val="tx1"/>
                </a:solidFill>
              </a:rPr>
              <a:t>Page size can be configured: Dynamic, 4:3, 16:9, Letter and Custom (width/height in pixels)</a:t>
            </a:r>
          </a:p>
          <a:p>
            <a:pPr lvl="1"/>
            <a:r>
              <a:rPr lang="en-US" sz="1100" dirty="0">
                <a:solidFill>
                  <a:schemeClr val="tx1"/>
                </a:solidFill>
              </a:rPr>
              <a:t>Full screen pop out mode for report visuals</a:t>
            </a:r>
          </a:p>
          <a:p>
            <a:pPr lvl="1"/>
            <a:endParaRPr lang="en-US" sz="1200" dirty="0">
              <a:solidFill>
                <a:schemeClr val="tx1"/>
              </a:solidFill>
            </a:endParaRPr>
          </a:p>
          <a:p>
            <a:endParaRPr lang="en-US" sz="1100" dirty="0">
              <a:solidFill>
                <a:schemeClr val="tx1"/>
              </a:solidFill>
            </a:endParaRPr>
          </a:p>
        </p:txBody>
      </p:sp>
      <p:sp>
        <p:nvSpPr>
          <p:cNvPr id="5" name="Text Placeholder 3"/>
          <p:cNvSpPr txBox="1">
            <a:spLocks/>
          </p:cNvSpPr>
          <p:nvPr/>
        </p:nvSpPr>
        <p:spPr>
          <a:xfrm>
            <a:off x="6096000" y="785416"/>
            <a:ext cx="5878222" cy="5781639"/>
          </a:xfrm>
          <a:prstGeom prst="rect">
            <a:avLst/>
          </a:prstGeom>
        </p:spPr>
        <p:txBody>
          <a:bodyPr vert="horz" wrap="square" lIns="146304" tIns="91440" rIns="146304" bIns="91440" rtlCol="0">
            <a:noAutofit/>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733943" marR="0" indent="-285750"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958040" marR="0" indent="-285750"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200" dirty="0">
                <a:solidFill>
                  <a:schemeClr val="tx1"/>
                </a:solidFill>
              </a:rPr>
              <a:t>Reports (contd.):</a:t>
            </a:r>
          </a:p>
          <a:p>
            <a:pPr lvl="1"/>
            <a:r>
              <a:rPr lang="en-US" sz="1100" dirty="0">
                <a:solidFill>
                  <a:schemeClr val="tx1"/>
                </a:solidFill>
              </a:rPr>
              <a:t>Insert shapes: rectangle, oval, line, triangle and arrow. Format shape with line/fill colors, rotation, title, background.  </a:t>
            </a:r>
          </a:p>
          <a:p>
            <a:r>
              <a:rPr lang="en-US" sz="1200" dirty="0">
                <a:solidFill>
                  <a:schemeClr val="tx1"/>
                </a:solidFill>
              </a:rPr>
              <a:t>Visualizations:</a:t>
            </a:r>
          </a:p>
          <a:p>
            <a:pPr lvl="1"/>
            <a:r>
              <a:rPr lang="en-US" sz="1100" dirty="0">
                <a:solidFill>
                  <a:schemeClr val="tx1"/>
                </a:solidFill>
              </a:rPr>
              <a:t>Scatter chart bubbles can be filled/empty</a:t>
            </a:r>
          </a:p>
          <a:p>
            <a:pPr lvl="1"/>
            <a:r>
              <a:rPr lang="en-US" sz="1100" dirty="0">
                <a:solidFill>
                  <a:schemeClr val="tx1"/>
                </a:solidFill>
              </a:rPr>
              <a:t>Images – aspect can be locked to avoid image distortion during resizing</a:t>
            </a:r>
          </a:p>
          <a:p>
            <a:pPr lvl="1"/>
            <a:r>
              <a:rPr lang="en-US" sz="1100" dirty="0">
                <a:solidFill>
                  <a:schemeClr val="tx1"/>
                </a:solidFill>
              </a:rPr>
              <a:t>Custom visuals - in Power BI service and Desktop. Upload and incorporate custom visuals into your reports. Visuals gallery at visuals.powerbi.com. Developer tools to develop, test and package new custom visuals.</a:t>
            </a:r>
          </a:p>
          <a:p>
            <a:r>
              <a:rPr lang="en-US" sz="1200" dirty="0">
                <a:solidFill>
                  <a:schemeClr val="tx1"/>
                </a:solidFill>
              </a:rPr>
              <a:t>Dashboards: </a:t>
            </a:r>
          </a:p>
          <a:p>
            <a:pPr lvl="1"/>
            <a:r>
              <a:rPr lang="en-US" sz="1100" dirty="0">
                <a:solidFill>
                  <a:schemeClr val="tx1"/>
                </a:solidFill>
              </a:rPr>
              <a:t>Display modes: Full Screen, Fit to Screen</a:t>
            </a:r>
          </a:p>
          <a:p>
            <a:pPr lvl="1"/>
            <a:r>
              <a:rPr lang="en-US" sz="1100" dirty="0">
                <a:solidFill>
                  <a:schemeClr val="tx1"/>
                </a:solidFill>
              </a:rPr>
              <a:t>In-focus (full screen) mode for tiles</a:t>
            </a:r>
          </a:p>
          <a:p>
            <a:pPr lvl="1"/>
            <a:r>
              <a:rPr lang="en-US" sz="1100" dirty="0">
                <a:solidFill>
                  <a:schemeClr val="tx1"/>
                </a:solidFill>
              </a:rPr>
              <a:t>Last update time and source information shown on tile in in-focus mode</a:t>
            </a:r>
          </a:p>
          <a:p>
            <a:pPr lvl="1"/>
            <a:r>
              <a:rPr lang="en-US" sz="1100" dirty="0">
                <a:solidFill>
                  <a:schemeClr val="tx1"/>
                </a:solidFill>
              </a:rPr>
              <a:t>Choose which dashboard to pin your visual to – existing or create a new one</a:t>
            </a:r>
          </a:p>
          <a:p>
            <a:pPr lvl="1"/>
            <a:r>
              <a:rPr lang="en-US" sz="1100" dirty="0">
                <a:solidFill>
                  <a:schemeClr val="tx1"/>
                </a:solidFill>
              </a:rPr>
              <a:t>Pin a tile from one dashboard to another</a:t>
            </a:r>
          </a:p>
          <a:p>
            <a:pPr lvl="1"/>
            <a:r>
              <a:rPr lang="en-US" sz="1100" dirty="0">
                <a:solidFill>
                  <a:schemeClr val="tx1"/>
                </a:solidFill>
              </a:rPr>
              <a:t>Control the visual colors in the dashboard. Dashboard theme can be different from report theme to achieve consistency across visuals</a:t>
            </a:r>
          </a:p>
          <a:p>
            <a:pPr lvl="1"/>
            <a:r>
              <a:rPr lang="en-US" sz="1100" dirty="0">
                <a:solidFill>
                  <a:schemeClr val="tx1"/>
                </a:solidFill>
              </a:rPr>
              <a:t>More resize options for your tiles: choose from size 1x1 up to 5x5 tile units</a:t>
            </a:r>
          </a:p>
          <a:p>
            <a:pPr lvl="1"/>
            <a:endParaRPr lang="en-US" sz="1100" dirty="0">
              <a:solidFill>
                <a:schemeClr val="tx1"/>
              </a:solidFill>
            </a:endParaRPr>
          </a:p>
          <a:p>
            <a:endParaRPr lang="en-US" sz="1050" dirty="0">
              <a:solidFill>
                <a:srgbClr val="0078D7"/>
              </a:solidFill>
            </a:endParaRPr>
          </a:p>
        </p:txBody>
      </p:sp>
    </p:spTree>
    <p:extLst>
      <p:ext uri="{BB962C8B-B14F-4D97-AF65-F5344CB8AC3E}">
        <p14:creationId xmlns:p14="http://schemas.microsoft.com/office/powerpoint/2010/main" val="164669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89932" y="844550"/>
            <a:ext cx="5390143" cy="5378450"/>
          </a:xfrm>
        </p:spPr>
        <p:txBody>
          <a:bodyPr/>
          <a:lstStyle/>
          <a:p>
            <a:r>
              <a:rPr lang="en-US" sz="1200" dirty="0">
                <a:solidFill>
                  <a:schemeClr val="tx1"/>
                </a:solidFill>
              </a:rPr>
              <a:t>Sharing &amp; collaboration:</a:t>
            </a:r>
          </a:p>
          <a:p>
            <a:pPr marL="365760" lvl="2"/>
            <a:r>
              <a:rPr lang="en-US" sz="1100" dirty="0">
                <a:solidFill>
                  <a:schemeClr val="tx1"/>
                </a:solidFill>
              </a:rPr>
              <a:t>Share (and un-share) a dashboard from your group space the same way you would from your own space</a:t>
            </a:r>
          </a:p>
          <a:p>
            <a:pPr marL="365760" lvl="2"/>
            <a:r>
              <a:rPr lang="en-US" sz="1100" dirty="0">
                <a:solidFill>
                  <a:schemeClr val="tx1"/>
                </a:solidFill>
              </a:rPr>
              <a:t>Sharing invite can be sent to alternate email address (in addition to original email address), if configured in O365 account profile</a:t>
            </a:r>
          </a:p>
          <a:p>
            <a:pPr marL="365760" lvl="2"/>
            <a:r>
              <a:rPr lang="en-US" sz="1100" dirty="0">
                <a:solidFill>
                  <a:schemeClr val="tx1"/>
                </a:solidFill>
              </a:rPr>
              <a:t>Share without email notification, copy and share a link instead, e.g. on another portal</a:t>
            </a:r>
          </a:p>
          <a:p>
            <a:pPr marL="365760" lvl="2"/>
            <a:r>
              <a:rPr lang="en-US" sz="1100" dirty="0">
                <a:solidFill>
                  <a:schemeClr val="tx1"/>
                </a:solidFill>
              </a:rPr>
              <a:t>Read-only membership in groups</a:t>
            </a:r>
          </a:p>
          <a:p>
            <a:pPr marL="365760" lvl="2"/>
            <a:r>
              <a:rPr lang="en-US" sz="1100" dirty="0">
                <a:solidFill>
                  <a:schemeClr val="tx1"/>
                </a:solidFill>
              </a:rPr>
              <a:t>Share dashboards with Active Directory Security Groups (Role Based Access Control)</a:t>
            </a:r>
          </a:p>
          <a:p>
            <a:pPr marL="365760" lvl="2"/>
            <a:r>
              <a:rPr lang="en-US" sz="1100" dirty="0">
                <a:solidFill>
                  <a:schemeClr val="tx1"/>
                </a:solidFill>
              </a:rPr>
              <a:t>People picker with autocomplete as you start typing the name of recipients</a:t>
            </a:r>
          </a:p>
          <a:p>
            <a:pPr marL="365760" lvl="2"/>
            <a:r>
              <a:rPr lang="en-US" sz="1100" dirty="0">
                <a:solidFill>
                  <a:schemeClr val="tx1"/>
                </a:solidFill>
              </a:rPr>
              <a:t>Copy/paste large number of email addresses you want to share with, e.g. copy directly from Outlook</a:t>
            </a:r>
          </a:p>
          <a:p>
            <a:pPr marL="365760" lvl="2"/>
            <a:r>
              <a:rPr lang="en-US" sz="1100" dirty="0">
                <a:solidFill>
                  <a:schemeClr val="tx1"/>
                </a:solidFill>
              </a:rPr>
              <a:t>Collapse navigation pane with URL parameter</a:t>
            </a:r>
            <a:endParaRPr lang="en-US" sz="1200" dirty="0">
              <a:solidFill>
                <a:schemeClr val="tx1"/>
              </a:solidFill>
            </a:endParaRPr>
          </a:p>
          <a:p>
            <a:r>
              <a:rPr lang="en-US" sz="1200" dirty="0">
                <a:solidFill>
                  <a:schemeClr val="tx1"/>
                </a:solidFill>
              </a:rPr>
              <a:t>Subscription</a:t>
            </a:r>
          </a:p>
          <a:p>
            <a:pPr lvl="1"/>
            <a:r>
              <a:rPr lang="en-US" sz="1100" dirty="0">
                <a:solidFill>
                  <a:schemeClr val="tx1"/>
                </a:solidFill>
              </a:rPr>
              <a:t>Free vs. Pro: Power BI Pro is available for 60 day trial period. An extension can be requested</a:t>
            </a:r>
          </a:p>
          <a:p>
            <a:pPr lvl="1"/>
            <a:r>
              <a:rPr lang="en-US" sz="1100" dirty="0">
                <a:solidFill>
                  <a:schemeClr val="tx1"/>
                </a:solidFill>
              </a:rPr>
              <a:t>Power BI will be available to all customers on the Dedicated on Multitenant (</a:t>
            </a:r>
            <a:r>
              <a:rPr lang="en-US" sz="1100" dirty="0" err="1">
                <a:solidFill>
                  <a:schemeClr val="tx1"/>
                </a:solidFill>
              </a:rPr>
              <a:t>DonMT</a:t>
            </a:r>
            <a:r>
              <a:rPr lang="en-US" sz="1100" dirty="0">
                <a:solidFill>
                  <a:schemeClr val="tx1"/>
                </a:solidFill>
              </a:rPr>
              <a:t>) O365 architecture</a:t>
            </a:r>
          </a:p>
          <a:p>
            <a:pPr lvl="1"/>
            <a:endParaRPr lang="en-US" sz="1100" dirty="0">
              <a:solidFill>
                <a:schemeClr val="tx1"/>
              </a:solidFill>
            </a:endParaRPr>
          </a:p>
          <a:p>
            <a:pPr lvl="1"/>
            <a:endParaRPr lang="en-US" sz="1400" dirty="0">
              <a:solidFill>
                <a:schemeClr val="tx1"/>
              </a:solidFill>
            </a:endParaRPr>
          </a:p>
          <a:p>
            <a:endParaRPr lang="en-US" sz="1600" dirty="0">
              <a:solidFill>
                <a:schemeClr val="tx1"/>
              </a:solidFill>
            </a:endParaRPr>
          </a:p>
          <a:p>
            <a:pPr lvl="1"/>
            <a:endParaRPr lang="en-US" sz="1400" dirty="0">
              <a:solidFill>
                <a:schemeClr val="tx1"/>
              </a:solidFill>
            </a:endParaRPr>
          </a:p>
          <a:p>
            <a:pPr lvl="1"/>
            <a:endParaRPr lang="en-US" sz="1400" dirty="0">
              <a:solidFill>
                <a:schemeClr val="tx1"/>
              </a:solidFill>
            </a:endParaRPr>
          </a:p>
          <a:p>
            <a:endParaRPr lang="en-US" sz="1200" dirty="0">
              <a:solidFill>
                <a:schemeClr val="tx1"/>
              </a:solidFill>
            </a:endParaRPr>
          </a:p>
        </p:txBody>
      </p:sp>
      <p:sp>
        <p:nvSpPr>
          <p:cNvPr id="6" name="Title 2"/>
          <p:cNvSpPr txBox="1">
            <a:spLocks/>
          </p:cNvSpPr>
          <p:nvPr/>
        </p:nvSpPr>
        <p:spPr>
          <a:xfrm>
            <a:off x="0" y="1646"/>
            <a:ext cx="12192000" cy="687124"/>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800" b="0" kern="1200" cap="none" spc="-100" baseline="0">
                <a:ln w="3175">
                  <a:noFill/>
                </a:ln>
                <a:solidFill>
                  <a:schemeClr val="accent1"/>
                </a:solidFill>
                <a:effectLst/>
                <a:latin typeface="+mj-lt"/>
                <a:ea typeface="+mn-ea"/>
                <a:cs typeface="Segoe UI" pitchFamily="34" charset="0"/>
              </a:defRPr>
            </a:lvl1pPr>
          </a:lstStyle>
          <a:p>
            <a:r>
              <a:rPr sz="4400" dirty="0">
                <a:solidFill>
                  <a:schemeClr val="tx1"/>
                </a:solidFill>
              </a:rPr>
              <a:t>V 2.0 Updates – contd.</a:t>
            </a:r>
          </a:p>
        </p:txBody>
      </p:sp>
      <p:sp>
        <p:nvSpPr>
          <p:cNvPr id="7" name="Text Placeholder 3"/>
          <p:cNvSpPr txBox="1">
            <a:spLocks/>
          </p:cNvSpPr>
          <p:nvPr/>
        </p:nvSpPr>
        <p:spPr>
          <a:xfrm>
            <a:off x="6290029" y="844792"/>
            <a:ext cx="4801525" cy="5377878"/>
          </a:xfrm>
          <a:prstGeom prst="rect">
            <a:avLst/>
          </a:prstGeom>
        </p:spPr>
        <p:txBody>
          <a:bodyPr vert="horz" wrap="square" lIns="146304" tIns="91440" rIns="146304" bIns="91440" rtlCol="0">
            <a:noAutofit/>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733943" marR="0" indent="-285750"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958040" marR="0" indent="-285750"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1600" dirty="0">
                <a:solidFill>
                  <a:schemeClr val="tx1"/>
                </a:solidFill>
              </a:rPr>
              <a:t>Mobility – all platforms</a:t>
            </a:r>
          </a:p>
          <a:p>
            <a:pPr marL="0" indent="0">
              <a:buFont typeface="Arial" pitchFamily="34" charset="0"/>
              <a:buNone/>
            </a:pPr>
            <a:r>
              <a:rPr lang="en-US" sz="1200" dirty="0">
                <a:solidFill>
                  <a:schemeClr val="tx1"/>
                </a:solidFill>
              </a:rPr>
              <a:t>Login</a:t>
            </a:r>
            <a:endParaRPr lang="en-US" sz="1050" dirty="0">
              <a:solidFill>
                <a:schemeClr val="tx1"/>
              </a:solidFill>
            </a:endParaRPr>
          </a:p>
          <a:p>
            <a:r>
              <a:rPr lang="en-US" sz="1050" dirty="0">
                <a:solidFill>
                  <a:schemeClr val="tx1"/>
                </a:solidFill>
              </a:rPr>
              <a:t>Improved login and authentication to help users understand and troubleshoot login issues</a:t>
            </a:r>
          </a:p>
          <a:p>
            <a:r>
              <a:rPr lang="en-US" sz="1050" dirty="0">
                <a:solidFill>
                  <a:schemeClr val="tx1"/>
                </a:solidFill>
              </a:rPr>
              <a:t>Improved performance of sign in process</a:t>
            </a:r>
          </a:p>
          <a:p>
            <a:r>
              <a:rPr lang="en-US" sz="1050" dirty="0">
                <a:solidFill>
                  <a:schemeClr val="tx1"/>
                </a:solidFill>
              </a:rPr>
              <a:t>If you are new to Power BI, activate your user account directly from your mobile device</a:t>
            </a:r>
          </a:p>
          <a:p>
            <a:pPr marL="0" indent="0">
              <a:buFont typeface="Arial" pitchFamily="34" charset="0"/>
              <a:buNone/>
            </a:pPr>
            <a:r>
              <a:rPr lang="en-US" sz="1200" dirty="0">
                <a:solidFill>
                  <a:schemeClr val="tx1"/>
                </a:solidFill>
              </a:rPr>
              <a:t>Visualizations</a:t>
            </a:r>
            <a:endParaRPr lang="en-US" sz="1050" dirty="0">
              <a:solidFill>
                <a:schemeClr val="tx1"/>
              </a:solidFill>
            </a:endParaRPr>
          </a:p>
          <a:p>
            <a:r>
              <a:rPr lang="en-US" sz="1050" dirty="0">
                <a:solidFill>
                  <a:schemeClr val="tx1"/>
                </a:solidFill>
              </a:rPr>
              <a:t>Improved data formatting of charts, including line charts</a:t>
            </a:r>
          </a:p>
          <a:p>
            <a:r>
              <a:rPr lang="en-US" sz="1050" dirty="0">
                <a:solidFill>
                  <a:schemeClr val="tx1"/>
                </a:solidFill>
              </a:rPr>
              <a:t>Improved the scroll and touch gestures of the matrix tile. Easily scroll down your matrix tile and get all the data natively and mobile optimized</a:t>
            </a:r>
          </a:p>
          <a:p>
            <a:r>
              <a:rPr lang="en-US" sz="1050" dirty="0">
                <a:solidFill>
                  <a:schemeClr val="tx1"/>
                </a:solidFill>
              </a:rPr>
              <a:t>Optimized display for % based line charts</a:t>
            </a:r>
          </a:p>
          <a:p>
            <a:r>
              <a:rPr lang="en-US" sz="1050" dirty="0">
                <a:solidFill>
                  <a:schemeClr val="tx1"/>
                </a:solidFill>
              </a:rPr>
              <a:t>Data labels for line, column and bar charts</a:t>
            </a:r>
          </a:p>
          <a:p>
            <a:pPr marL="0" indent="0">
              <a:buFont typeface="Arial" pitchFamily="34" charset="0"/>
              <a:buNone/>
            </a:pPr>
            <a:r>
              <a:rPr lang="en-US" sz="1200" dirty="0">
                <a:solidFill>
                  <a:schemeClr val="tx1"/>
                </a:solidFill>
              </a:rPr>
              <a:t>Security</a:t>
            </a:r>
            <a:endParaRPr lang="en-US" sz="1050" dirty="0">
              <a:solidFill>
                <a:schemeClr val="tx1"/>
              </a:solidFill>
            </a:endParaRPr>
          </a:p>
          <a:p>
            <a:r>
              <a:rPr lang="en-US" sz="1050" dirty="0">
                <a:solidFill>
                  <a:schemeClr val="tx1"/>
                </a:solidFill>
              </a:rPr>
              <a:t>Clearer messaging to guide you through the first time experience of working with row level security dashboards</a:t>
            </a:r>
          </a:p>
          <a:p>
            <a:pPr marL="0" indent="0">
              <a:buFont typeface="Arial" pitchFamily="34" charset="0"/>
              <a:buNone/>
            </a:pPr>
            <a:r>
              <a:rPr lang="en-US" sz="1200" dirty="0">
                <a:solidFill>
                  <a:schemeClr val="tx1"/>
                </a:solidFill>
              </a:rPr>
              <a:t>Content packs</a:t>
            </a:r>
            <a:endParaRPr lang="en-US" sz="1050" dirty="0">
              <a:solidFill>
                <a:schemeClr val="tx1"/>
              </a:solidFill>
            </a:endParaRPr>
          </a:p>
          <a:p>
            <a:r>
              <a:rPr lang="en-US" sz="1050" dirty="0">
                <a:solidFill>
                  <a:schemeClr val="tx1"/>
                </a:solidFill>
              </a:rPr>
              <a:t>Better support for content for dashboard tiles that have a dependency on time zones (e.g. Google Analytics)</a:t>
            </a:r>
          </a:p>
          <a:p>
            <a:pPr marL="0" indent="0">
              <a:buFont typeface="Arial" pitchFamily="34" charset="0"/>
              <a:buNone/>
            </a:pPr>
            <a:r>
              <a:rPr lang="en-US" sz="1200" dirty="0">
                <a:solidFill>
                  <a:schemeClr val="tx1"/>
                </a:solidFill>
              </a:rPr>
              <a:t>Collaboration</a:t>
            </a:r>
            <a:endParaRPr lang="en-US" sz="1050" dirty="0">
              <a:solidFill>
                <a:schemeClr val="tx1"/>
              </a:solidFill>
            </a:endParaRPr>
          </a:p>
          <a:p>
            <a:r>
              <a:rPr lang="en-US" sz="1050" dirty="0">
                <a:solidFill>
                  <a:schemeClr val="tx1"/>
                </a:solidFill>
              </a:rPr>
              <a:t>Access all your group workspaces content directly from you mobile device</a:t>
            </a:r>
          </a:p>
          <a:p>
            <a:pPr marL="0" indent="0">
              <a:buFont typeface="Arial" pitchFamily="34" charset="0"/>
              <a:buNone/>
            </a:pPr>
            <a:endParaRPr lang="en-US" sz="1100" dirty="0">
              <a:solidFill>
                <a:schemeClr val="tx1"/>
              </a:solidFill>
            </a:endParaRPr>
          </a:p>
          <a:p>
            <a:pPr marL="0" indent="0">
              <a:buFont typeface="Arial" pitchFamily="34" charset="0"/>
              <a:buNone/>
            </a:pPr>
            <a:endParaRPr lang="en-US" sz="1200" dirty="0">
              <a:solidFill>
                <a:schemeClr val="tx1"/>
              </a:solidFill>
            </a:endParaRPr>
          </a:p>
        </p:txBody>
      </p:sp>
    </p:spTree>
    <p:extLst>
      <p:ext uri="{BB962C8B-B14F-4D97-AF65-F5344CB8AC3E}">
        <p14:creationId xmlns:p14="http://schemas.microsoft.com/office/powerpoint/2010/main" val="342494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2"/>
          <p:cNvSpPr txBox="1">
            <a:spLocks/>
          </p:cNvSpPr>
          <p:nvPr/>
        </p:nvSpPr>
        <p:spPr>
          <a:xfrm>
            <a:off x="0" y="1646"/>
            <a:ext cx="12192000" cy="687124"/>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800" b="0" kern="1200" cap="none" spc="-100" baseline="0">
                <a:ln w="3175">
                  <a:noFill/>
                </a:ln>
                <a:solidFill>
                  <a:schemeClr val="accent1"/>
                </a:solidFill>
                <a:effectLst/>
                <a:latin typeface="+mj-lt"/>
                <a:ea typeface="+mn-ea"/>
                <a:cs typeface="Segoe UI" pitchFamily="34" charset="0"/>
              </a:defRPr>
            </a:lvl1pPr>
          </a:lstStyle>
          <a:p>
            <a:r>
              <a:rPr sz="4400" dirty="0">
                <a:solidFill>
                  <a:schemeClr val="tx1"/>
                </a:solidFill>
              </a:rPr>
              <a:t>V 2.0 Updates – contd.</a:t>
            </a:r>
          </a:p>
        </p:txBody>
      </p:sp>
      <p:sp>
        <p:nvSpPr>
          <p:cNvPr id="8" name="Text Placeholder 3"/>
          <p:cNvSpPr txBox="1">
            <a:spLocks/>
          </p:cNvSpPr>
          <p:nvPr/>
        </p:nvSpPr>
        <p:spPr>
          <a:xfrm>
            <a:off x="479502" y="844792"/>
            <a:ext cx="5481911" cy="5377878"/>
          </a:xfrm>
          <a:prstGeom prst="rect">
            <a:avLst/>
          </a:prstGeom>
        </p:spPr>
        <p:txBody>
          <a:bodyPr vert="horz" wrap="square" lIns="146304" tIns="91440" rIns="146304" bIns="91440" rtlCol="0">
            <a:noAutofit/>
          </a:bodyPr>
          <a:lst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733943" marR="0" indent="-285750"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958040" marR="0" indent="-285750"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1400" dirty="0">
                <a:solidFill>
                  <a:schemeClr val="tx1"/>
                </a:solidFill>
              </a:rPr>
              <a:t>Mobility - platform-specific</a:t>
            </a:r>
          </a:p>
          <a:p>
            <a:pPr marL="0" indent="0">
              <a:buFont typeface="Arial" pitchFamily="34" charset="0"/>
              <a:buNone/>
            </a:pPr>
            <a:r>
              <a:rPr lang="en-US" sz="1200" dirty="0">
                <a:solidFill>
                  <a:schemeClr val="tx1"/>
                </a:solidFill>
              </a:rPr>
              <a:t>Windows app</a:t>
            </a:r>
            <a:endParaRPr lang="en-US" sz="1050" dirty="0">
              <a:solidFill>
                <a:schemeClr val="tx1"/>
              </a:solidFill>
            </a:endParaRPr>
          </a:p>
          <a:p>
            <a:r>
              <a:rPr lang="en-US" sz="1050" dirty="0">
                <a:solidFill>
                  <a:schemeClr val="tx1"/>
                </a:solidFill>
              </a:rPr>
              <a:t>Touch-optimized navigation between tiles. Explore tiles sequentially without the need to return back to the dashboard </a:t>
            </a:r>
          </a:p>
          <a:p>
            <a:r>
              <a:rPr lang="en-US" sz="1050" dirty="0">
                <a:solidFill>
                  <a:schemeClr val="tx1"/>
                </a:solidFill>
              </a:rPr>
              <a:t>View and explore native Excel workbooks (XLSX and XLSM) directly</a:t>
            </a:r>
          </a:p>
          <a:p>
            <a:r>
              <a:rPr lang="en-US" sz="1050" dirty="0">
                <a:solidFill>
                  <a:schemeClr val="tx1"/>
                </a:solidFill>
              </a:rPr>
              <a:t>Support for SSO</a:t>
            </a:r>
          </a:p>
          <a:p>
            <a:pPr marL="0" indent="0">
              <a:buFont typeface="Arial" pitchFamily="34" charset="0"/>
              <a:buNone/>
            </a:pPr>
            <a:r>
              <a:rPr lang="en-US" sz="1200" dirty="0">
                <a:solidFill>
                  <a:schemeClr val="tx1"/>
                </a:solidFill>
              </a:rPr>
              <a:t>iOS app</a:t>
            </a:r>
            <a:endParaRPr lang="en-US" sz="1050" dirty="0">
              <a:solidFill>
                <a:schemeClr val="tx1"/>
              </a:solidFill>
            </a:endParaRPr>
          </a:p>
          <a:p>
            <a:r>
              <a:rPr lang="en-US" sz="1050" dirty="0">
                <a:solidFill>
                  <a:schemeClr val="tx1"/>
                </a:solidFill>
              </a:rPr>
              <a:t>View and explore native Excel workbooks (XLSX and XLSM) directly</a:t>
            </a:r>
          </a:p>
          <a:p>
            <a:r>
              <a:rPr lang="en-US" sz="1050" dirty="0">
                <a:solidFill>
                  <a:schemeClr val="tx1"/>
                </a:solidFill>
              </a:rPr>
              <a:t>iOS7 no longer supported in favor of the upcoming iOS 9 update</a:t>
            </a:r>
          </a:p>
          <a:p>
            <a:r>
              <a:rPr lang="en-US" sz="1050" dirty="0">
                <a:solidFill>
                  <a:schemeClr val="tx1"/>
                </a:solidFill>
              </a:rPr>
              <a:t>iPhone 5 and above supported</a:t>
            </a:r>
          </a:p>
          <a:p>
            <a:r>
              <a:rPr lang="en-US" sz="1050" dirty="0">
                <a:solidFill>
                  <a:schemeClr val="tx1"/>
                </a:solidFill>
              </a:rPr>
              <a:t>Improved navigation to a more modern slick drawer leaving the main stage for your data</a:t>
            </a:r>
          </a:p>
          <a:p>
            <a:r>
              <a:rPr lang="en-US" sz="1050" dirty="0">
                <a:solidFill>
                  <a:schemeClr val="tx1"/>
                </a:solidFill>
              </a:rPr>
              <a:t>Receive a notification each time a dashboard is added to one of your groups</a:t>
            </a:r>
          </a:p>
          <a:p>
            <a:pPr marL="0" indent="0">
              <a:buFont typeface="Arial" pitchFamily="34" charset="0"/>
              <a:buNone/>
            </a:pPr>
            <a:r>
              <a:rPr lang="en-US" sz="1200" dirty="0">
                <a:solidFill>
                  <a:schemeClr val="tx1"/>
                </a:solidFill>
              </a:rPr>
              <a:t>Android app</a:t>
            </a:r>
            <a:endParaRPr lang="en-US" sz="1050" dirty="0">
              <a:solidFill>
                <a:schemeClr val="tx1"/>
              </a:solidFill>
            </a:endParaRPr>
          </a:p>
          <a:p>
            <a:r>
              <a:rPr lang="en-US" sz="1050" dirty="0">
                <a:solidFill>
                  <a:schemeClr val="tx1"/>
                </a:solidFill>
              </a:rPr>
              <a:t>Improved navigation from tabs to drawer to optimize the experience and maximize available screen real-estate</a:t>
            </a:r>
          </a:p>
          <a:p>
            <a:r>
              <a:rPr lang="en-US" sz="1050" dirty="0">
                <a:solidFill>
                  <a:schemeClr val="tx1"/>
                </a:solidFill>
              </a:rPr>
              <a:t>Use favorites, share snapshots and annotate directly from your dashboard</a:t>
            </a:r>
          </a:p>
          <a:p>
            <a:r>
              <a:rPr lang="en-US" sz="1050" dirty="0">
                <a:solidFill>
                  <a:schemeClr val="tx1"/>
                </a:solidFill>
              </a:rPr>
              <a:t>Use the links behind the tiles to navigate directly from your mobile tiles to a specific URL or to another dashboard without leaving the app</a:t>
            </a:r>
          </a:p>
          <a:p>
            <a:pPr marL="0" indent="0">
              <a:buFont typeface="Arial" pitchFamily="34" charset="0"/>
              <a:buNone/>
            </a:pPr>
            <a:endParaRPr lang="en-US" sz="1200" dirty="0">
              <a:solidFill>
                <a:schemeClr val="tx1"/>
              </a:solidFill>
            </a:endParaRPr>
          </a:p>
        </p:txBody>
      </p:sp>
    </p:spTree>
    <p:extLst>
      <p:ext uri="{BB962C8B-B14F-4D97-AF65-F5344CB8AC3E}">
        <p14:creationId xmlns:p14="http://schemas.microsoft.com/office/powerpoint/2010/main" val="361613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33224" y="1633458"/>
            <a:ext cx="5904646" cy="4322173"/>
            <a:chOff x="-1497843" y="875308"/>
            <a:chExt cx="5666023" cy="8726523"/>
          </a:xfrm>
        </p:grpSpPr>
        <p:sp>
          <p:nvSpPr>
            <p:cNvPr id="35" name="Rectangle 34"/>
            <p:cNvSpPr/>
            <p:nvPr/>
          </p:nvSpPr>
          <p:spPr bwMode="auto">
            <a:xfrm>
              <a:off x="-1497842" y="875308"/>
              <a:ext cx="5666022" cy="8726523"/>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FFFF"/>
                </a:solidFill>
                <a:ea typeface="Segoe UI" pitchFamily="34" charset="0"/>
                <a:cs typeface="Segoe UI" pitchFamily="34" charset="0"/>
              </a:endParaRPr>
            </a:p>
          </p:txBody>
        </p:sp>
        <p:sp>
          <p:nvSpPr>
            <p:cNvPr id="9" name="Rectangle 8"/>
            <p:cNvSpPr/>
            <p:nvPr/>
          </p:nvSpPr>
          <p:spPr>
            <a:xfrm>
              <a:off x="-1497843" y="1139993"/>
              <a:ext cx="5666023" cy="7922911"/>
            </a:xfrm>
            <a:prstGeom prst="rect">
              <a:avLst/>
            </a:prstGeom>
          </p:spPr>
          <p:txBody>
            <a:bodyPr wrap="square">
              <a:spAutoFit/>
            </a:bodyPr>
            <a:lstStyle/>
            <a:p>
              <a:pPr marL="114300" defTabSz="914367">
                <a:spcAft>
                  <a:spcPts val="1200"/>
                </a:spcAft>
              </a:pPr>
              <a:r>
                <a:rPr lang="en-US" sz="3200" dirty="0">
                  <a:solidFill>
                    <a:srgbClr val="000000"/>
                  </a:solidFill>
                  <a:latin typeface="Segoe UI Light"/>
                </a:rPr>
                <a:t>Power BI</a:t>
              </a:r>
            </a:p>
            <a:p>
              <a:pPr marL="457200" indent="-342900" defTabSz="914367">
                <a:spcAft>
                  <a:spcPts val="600"/>
                </a:spcAft>
                <a:buFont typeface="Arial" panose="020B0604020202020204" pitchFamily="34" charset="0"/>
                <a:buChar char="•"/>
              </a:pPr>
              <a:r>
                <a:rPr lang="en-US" sz="2400" dirty="0">
                  <a:solidFill>
                    <a:srgbClr val="000000"/>
                  </a:solidFill>
                  <a:latin typeface="Segoe UI Light"/>
                </a:rPr>
                <a:t>Industry-leading SaaS service</a:t>
              </a:r>
            </a:p>
            <a:p>
              <a:pPr marL="914400" lvl="1" indent="-342900" defTabSz="914367">
                <a:spcAft>
                  <a:spcPts val="600"/>
                </a:spcAft>
                <a:buFont typeface="Courier New" panose="02070309020205020404" pitchFamily="49" charset="0"/>
                <a:buChar char="o"/>
              </a:pPr>
              <a:r>
                <a:rPr lang="en-US" sz="2000" dirty="0">
                  <a:solidFill>
                    <a:srgbClr val="000000"/>
                  </a:solidFill>
                  <a:latin typeface="Segoe UI Light"/>
                </a:rPr>
                <a:t>5 seconds to sign up, 5 minutes to WOW</a:t>
              </a:r>
            </a:p>
            <a:p>
              <a:pPr marL="457200" indent="-342900" defTabSz="914367">
                <a:spcBef>
                  <a:spcPts val="600"/>
                </a:spcBef>
                <a:spcAft>
                  <a:spcPts val="600"/>
                </a:spcAft>
                <a:buFont typeface="Arial" panose="020B0604020202020204" pitchFamily="34" charset="0"/>
                <a:buChar char="•"/>
              </a:pPr>
              <a:r>
                <a:rPr lang="en-US" sz="2400" dirty="0">
                  <a:solidFill>
                    <a:srgbClr val="000000"/>
                  </a:solidFill>
                  <a:latin typeface="Segoe UI Light"/>
                </a:rPr>
                <a:t>Large Power BI ecosystem</a:t>
              </a:r>
            </a:p>
            <a:p>
              <a:pPr marL="914400" lvl="1" indent="-342900" defTabSz="914367">
                <a:spcAft>
                  <a:spcPts val="600"/>
                </a:spcAft>
                <a:buFont typeface="Courier New" panose="02070309020205020404" pitchFamily="49" charset="0"/>
                <a:buChar char="o"/>
              </a:pPr>
              <a:r>
                <a:rPr lang="en-US" sz="2000" dirty="0">
                  <a:solidFill>
                    <a:srgbClr val="000000"/>
                  </a:solidFill>
                  <a:latin typeface="Segoe UI Light"/>
                </a:rPr>
                <a:t>ISVs, SIs and partners creating unparalleled momentum </a:t>
              </a:r>
            </a:p>
            <a:p>
              <a:pPr marL="457200" indent="-342900" defTabSz="914367">
                <a:spcBef>
                  <a:spcPts val="600"/>
                </a:spcBef>
                <a:spcAft>
                  <a:spcPts val="600"/>
                </a:spcAft>
                <a:buFont typeface="Arial" panose="020B0604020202020204" pitchFamily="34" charset="0"/>
                <a:buChar char="•"/>
              </a:pPr>
              <a:r>
                <a:rPr lang="en-US" sz="2400" dirty="0">
                  <a:solidFill>
                    <a:srgbClr val="000000"/>
                  </a:solidFill>
                  <a:latin typeface="Segoe UI Light"/>
                </a:rPr>
                <a:t>Integrated across Microsoft products</a:t>
              </a:r>
            </a:p>
            <a:p>
              <a:pPr marL="914400" lvl="1" indent="-342900" defTabSz="914367">
                <a:spcAft>
                  <a:spcPts val="600"/>
                </a:spcAft>
                <a:buFont typeface="Courier New" panose="02070309020205020404" pitchFamily="49" charset="0"/>
                <a:buChar char="o"/>
              </a:pPr>
              <a:r>
                <a:rPr lang="en-US" sz="2000" dirty="0">
                  <a:solidFill>
                    <a:srgbClr val="000000"/>
                  </a:solidFill>
                  <a:latin typeface="Segoe UI Light"/>
                </a:rPr>
                <a:t>Customers benefit from integration with other Microsoft products</a:t>
              </a:r>
            </a:p>
          </p:txBody>
        </p:sp>
      </p:grpSp>
      <p:sp>
        <p:nvSpPr>
          <p:cNvPr id="7" name="TextBox 6"/>
          <p:cNvSpPr txBox="1"/>
          <p:nvPr/>
        </p:nvSpPr>
        <p:spPr>
          <a:xfrm>
            <a:off x="173775" y="4335"/>
            <a:ext cx="11887200" cy="584775"/>
          </a:xfrm>
          <a:prstGeom prst="rect">
            <a:avLst/>
          </a:prstGeom>
          <a:noFill/>
        </p:spPr>
        <p:txBody>
          <a:bodyPr wrap="square" rtlCol="0">
            <a:spAutoFit/>
          </a:bodyPr>
          <a:lstStyle/>
          <a:p>
            <a:pPr>
              <a:spcBef>
                <a:spcPts val="1200"/>
              </a:spcBef>
            </a:pPr>
            <a:r>
              <a:rPr lang="en-US" sz="3200" dirty="0">
                <a:latin typeface="+mj-lt"/>
              </a:rPr>
              <a:t>Connecting any user, in any business, anywhere, with their data</a:t>
            </a:r>
          </a:p>
        </p:txBody>
      </p:sp>
      <p:pic>
        <p:nvPicPr>
          <p:cNvPr id="10" name="Picture 9"/>
          <p:cNvPicPr>
            <a:picLocks noChangeAspect="1"/>
          </p:cNvPicPr>
          <p:nvPr/>
        </p:nvPicPr>
        <p:blipFill>
          <a:blip r:embed="rId3"/>
          <a:stretch>
            <a:fillRect/>
          </a:stretch>
        </p:blipFill>
        <p:spPr>
          <a:xfrm>
            <a:off x="6785247" y="2114387"/>
            <a:ext cx="5029200" cy="3224483"/>
          </a:xfrm>
          <a:prstGeom prst="rect">
            <a:avLst/>
          </a:prstGeom>
          <a:ln>
            <a:solidFill>
              <a:schemeClr val="bg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8297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5448" y="0"/>
            <a:ext cx="10116781" cy="646331"/>
          </a:xfrm>
          <a:prstGeom prst="rect">
            <a:avLst/>
          </a:prstGeom>
          <a:noFill/>
        </p:spPr>
        <p:txBody>
          <a:bodyPr wrap="square" rtlCol="0">
            <a:spAutoFit/>
          </a:bodyPr>
          <a:lstStyle/>
          <a:p>
            <a:r>
              <a:rPr lang="en-US" sz="3600" dirty="0">
                <a:latin typeface="+mj-lt"/>
              </a:rPr>
              <a:t>Key benefits and differentiators of Power BI</a:t>
            </a:r>
            <a:endParaRPr lang="en-US" sz="3600" b="1" dirty="0">
              <a:solidFill>
                <a:srgbClr val="000000"/>
              </a:solidFill>
              <a:latin typeface="+mj-lt"/>
              <a:cs typeface="Segoe UI" panose="020B0502040204020203" pitchFamily="34" charset="0"/>
            </a:endParaRPr>
          </a:p>
        </p:txBody>
      </p:sp>
      <p:grpSp>
        <p:nvGrpSpPr>
          <p:cNvPr id="3" name="Group 2"/>
          <p:cNvGrpSpPr/>
          <p:nvPr/>
        </p:nvGrpSpPr>
        <p:grpSpPr>
          <a:xfrm>
            <a:off x="360303" y="1110508"/>
            <a:ext cx="6320920" cy="709416"/>
            <a:chOff x="330771" y="2616822"/>
            <a:chExt cx="6320920" cy="709416"/>
          </a:xfrm>
        </p:grpSpPr>
        <p:sp>
          <p:nvSpPr>
            <p:cNvPr id="56" name="Rectangle 55"/>
            <p:cNvSpPr/>
            <p:nvPr/>
          </p:nvSpPr>
          <p:spPr bwMode="auto">
            <a:xfrm>
              <a:off x="330771" y="261682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Pre-built dashboards and reports for popular SaaS solutions</a:t>
              </a:r>
            </a:p>
          </p:txBody>
        </p:sp>
        <p:sp>
          <p:nvSpPr>
            <p:cNvPr id="72" name="Rectangle 71"/>
            <p:cNvSpPr/>
            <p:nvPr/>
          </p:nvSpPr>
          <p:spPr bwMode="auto">
            <a:xfrm>
              <a:off x="332292" y="261682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Freeform 24"/>
            <p:cNvSpPr>
              <a:spLocks noEditPoints="1"/>
            </p:cNvSpPr>
            <p:nvPr/>
          </p:nvSpPr>
          <p:spPr bwMode="black">
            <a:xfrm>
              <a:off x="429207" y="2675334"/>
              <a:ext cx="490621" cy="569164"/>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2C812"/>
            </a:solidFill>
            <a:ln>
              <a:noFill/>
            </a:ln>
          </p:spPr>
          <p:txBody>
            <a:bodyPr vert="horz" wrap="square" lIns="80687" tIns="40344" rIns="80687" bIns="40344" numCol="1" anchor="t" anchorCtr="0" compatLnSpc="1">
              <a:prstTxWarp prst="textNoShape">
                <a:avLst/>
              </a:prstTxWarp>
            </a:bodyPr>
            <a:lstStyle/>
            <a:p>
              <a:pPr defTabSz="914367"/>
              <a:endParaRPr lang="en-US" sz="1568">
                <a:solidFill>
                  <a:srgbClr val="000000"/>
                </a:solidFill>
              </a:endParaRPr>
            </a:p>
          </p:txBody>
        </p:sp>
      </p:grpSp>
      <p:grpSp>
        <p:nvGrpSpPr>
          <p:cNvPr id="9" name="Group 8"/>
          <p:cNvGrpSpPr/>
          <p:nvPr/>
        </p:nvGrpSpPr>
        <p:grpSpPr>
          <a:xfrm>
            <a:off x="360303" y="4565248"/>
            <a:ext cx="6320920" cy="709416"/>
            <a:chOff x="330771" y="5800102"/>
            <a:chExt cx="6320920" cy="709416"/>
          </a:xfrm>
        </p:grpSpPr>
        <p:sp>
          <p:nvSpPr>
            <p:cNvPr id="54" name="Rectangle 53"/>
            <p:cNvSpPr/>
            <p:nvPr/>
          </p:nvSpPr>
          <p:spPr bwMode="auto">
            <a:xfrm>
              <a:off x="330771" y="580010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Integrated with familiar Microsoft products, utilizing commitment for scale &amp; availability in Azure </a:t>
              </a:r>
            </a:p>
          </p:txBody>
        </p:sp>
        <p:sp>
          <p:nvSpPr>
            <p:cNvPr id="74" name="Rectangle 73"/>
            <p:cNvSpPr/>
            <p:nvPr/>
          </p:nvSpPr>
          <p:spPr bwMode="auto">
            <a:xfrm>
              <a:off x="330772" y="580010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75" name="Group 74"/>
            <p:cNvGrpSpPr/>
            <p:nvPr/>
          </p:nvGrpSpPr>
          <p:grpSpPr>
            <a:xfrm>
              <a:off x="456880" y="5924930"/>
              <a:ext cx="457200" cy="459760"/>
              <a:chOff x="4862621" y="5295900"/>
              <a:chExt cx="575101" cy="592606"/>
            </a:xfrm>
            <a:solidFill>
              <a:srgbClr val="F2C812"/>
            </a:solidFill>
          </p:grpSpPr>
          <p:sp>
            <p:nvSpPr>
              <p:cNvPr id="76" name="Rectangle 75"/>
              <p:cNvSpPr/>
              <p:nvPr/>
            </p:nvSpPr>
            <p:spPr bwMode="auto">
              <a:xfrm>
                <a:off x="4862621"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bwMode="auto">
              <a:xfrm>
                <a:off x="5163402"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5163402"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p:cNvSpPr/>
              <p:nvPr/>
            </p:nvSpPr>
            <p:spPr bwMode="auto">
              <a:xfrm>
                <a:off x="4862621"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 name="Group 7"/>
          <p:cNvGrpSpPr/>
          <p:nvPr/>
        </p:nvGrpSpPr>
        <p:grpSpPr>
          <a:xfrm>
            <a:off x="360303" y="3698832"/>
            <a:ext cx="6320920" cy="709416"/>
            <a:chOff x="330771" y="5005120"/>
            <a:chExt cx="6320920" cy="709416"/>
          </a:xfrm>
        </p:grpSpPr>
        <p:sp>
          <p:nvSpPr>
            <p:cNvPr id="55" name="Rectangle 54"/>
            <p:cNvSpPr/>
            <p:nvPr/>
          </p:nvSpPr>
          <p:spPr bwMode="auto">
            <a:xfrm>
              <a:off x="330771" y="5005120"/>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Auto insights and intuitive data exploration using natural language query</a:t>
              </a:r>
            </a:p>
          </p:txBody>
        </p:sp>
        <p:sp>
          <p:nvSpPr>
            <p:cNvPr id="80" name="Rectangle 79"/>
            <p:cNvSpPr/>
            <p:nvPr/>
          </p:nvSpPr>
          <p:spPr bwMode="auto">
            <a:xfrm>
              <a:off x="332292" y="5005120"/>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86" name="Picture 85"/>
            <p:cNvPicPr>
              <a:picLocks noChangeAspect="1"/>
            </p:cNvPicPr>
            <p:nvPr/>
          </p:nvPicPr>
          <p:blipFill>
            <a:blip r:embed="rId3"/>
            <a:stretch>
              <a:fillRect/>
            </a:stretch>
          </p:blipFill>
          <p:spPr>
            <a:xfrm>
              <a:off x="394947" y="5088350"/>
              <a:ext cx="562315" cy="537598"/>
            </a:xfrm>
            <a:prstGeom prst="rect">
              <a:avLst/>
            </a:prstGeom>
          </p:spPr>
        </p:pic>
      </p:grpSp>
      <p:grpSp>
        <p:nvGrpSpPr>
          <p:cNvPr id="5" name="Group 4"/>
          <p:cNvGrpSpPr/>
          <p:nvPr/>
        </p:nvGrpSpPr>
        <p:grpSpPr>
          <a:xfrm>
            <a:off x="360303" y="1963460"/>
            <a:ext cx="6320920" cy="709417"/>
            <a:chOff x="330771" y="3412641"/>
            <a:chExt cx="6320920" cy="709417"/>
          </a:xfrm>
        </p:grpSpPr>
        <p:sp>
          <p:nvSpPr>
            <p:cNvPr id="87" name="Rectangle 86"/>
            <p:cNvSpPr/>
            <p:nvPr/>
          </p:nvSpPr>
          <p:spPr bwMode="auto">
            <a:xfrm>
              <a:off x="330772" y="3412641"/>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330771" y="341264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Live, real-time dashboard updates</a:t>
              </a:r>
            </a:p>
          </p:txBody>
        </p:sp>
        <p:sp>
          <p:nvSpPr>
            <p:cNvPr id="88" name="Rectangle 87"/>
            <p:cNvSpPr/>
            <p:nvPr/>
          </p:nvSpPr>
          <p:spPr bwMode="auto">
            <a:xfrm>
              <a:off x="330772" y="3412641"/>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89" name="Picture 88"/>
            <p:cNvPicPr>
              <a:picLocks noChangeAspect="1"/>
            </p:cNvPicPr>
            <p:nvPr/>
          </p:nvPicPr>
          <p:blipFill>
            <a:blip r:embed="rId4"/>
            <a:stretch>
              <a:fillRect/>
            </a:stretch>
          </p:blipFill>
          <p:spPr>
            <a:xfrm>
              <a:off x="429207" y="3488827"/>
              <a:ext cx="447093" cy="554887"/>
            </a:xfrm>
            <a:prstGeom prst="rect">
              <a:avLst/>
            </a:prstGeom>
          </p:spPr>
        </p:pic>
      </p:grpSp>
      <p:grpSp>
        <p:nvGrpSpPr>
          <p:cNvPr id="10" name="Group 9"/>
          <p:cNvGrpSpPr/>
          <p:nvPr/>
        </p:nvGrpSpPr>
        <p:grpSpPr>
          <a:xfrm>
            <a:off x="340552" y="5435579"/>
            <a:ext cx="6320920" cy="711328"/>
            <a:chOff x="2739892" y="6384690"/>
            <a:chExt cx="6320920" cy="711328"/>
          </a:xfrm>
        </p:grpSpPr>
        <p:sp>
          <p:nvSpPr>
            <p:cNvPr id="61" name="Rectangle 60"/>
            <p:cNvSpPr/>
            <p:nvPr/>
          </p:nvSpPr>
          <p:spPr bwMode="auto">
            <a:xfrm>
              <a:off x="2746237" y="638660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8" name="Rectangle 57"/>
            <p:cNvSpPr/>
            <p:nvPr/>
          </p:nvSpPr>
          <p:spPr bwMode="auto">
            <a:xfrm>
              <a:off x="2739892" y="6384690"/>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Fast deployment, hybrid configuration, secure, and integrated with existing IT systems.</a:t>
              </a:r>
            </a:p>
          </p:txBody>
        </p:sp>
        <p:grpSp>
          <p:nvGrpSpPr>
            <p:cNvPr id="64" name="Group 63"/>
            <p:cNvGrpSpPr/>
            <p:nvPr/>
          </p:nvGrpSpPr>
          <p:grpSpPr bwMode="black">
            <a:xfrm>
              <a:off x="2839643" y="6497482"/>
              <a:ext cx="515779" cy="489217"/>
              <a:chOff x="2462213" y="1598613"/>
              <a:chExt cx="4222750" cy="3667125"/>
            </a:xfrm>
            <a:solidFill>
              <a:srgbClr val="FFCC00"/>
            </a:solidFill>
          </p:grpSpPr>
          <p:sp>
            <p:nvSpPr>
              <p:cNvPr id="65" name="Rectangle 6"/>
              <p:cNvSpPr>
                <a:spLocks noChangeArrowheads="1"/>
              </p:cNvSpPr>
              <p:nvPr/>
            </p:nvSpPr>
            <p:spPr bwMode="black">
              <a:xfrm>
                <a:off x="5564188" y="3346451"/>
                <a:ext cx="115888" cy="492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66" name="Rectangle 7"/>
              <p:cNvSpPr>
                <a:spLocks noChangeArrowheads="1"/>
              </p:cNvSpPr>
              <p:nvPr/>
            </p:nvSpPr>
            <p:spPr bwMode="black">
              <a:xfrm>
                <a:off x="5795963" y="3346451"/>
                <a:ext cx="112713" cy="492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67" name="Rectangle 8"/>
              <p:cNvSpPr>
                <a:spLocks noChangeArrowheads="1"/>
              </p:cNvSpPr>
              <p:nvPr/>
            </p:nvSpPr>
            <p:spPr bwMode="black">
              <a:xfrm>
                <a:off x="3092451" y="3346451"/>
                <a:ext cx="115888" cy="492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68" name="Rectangle 9"/>
              <p:cNvSpPr>
                <a:spLocks noChangeArrowheads="1"/>
              </p:cNvSpPr>
              <p:nvPr/>
            </p:nvSpPr>
            <p:spPr bwMode="black">
              <a:xfrm>
                <a:off x="3324226" y="3346451"/>
                <a:ext cx="117475" cy="492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69" name="Freeform 10"/>
              <p:cNvSpPr>
                <a:spLocks/>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70" name="Freeform 11"/>
              <p:cNvSpPr>
                <a:spLocks/>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71" name="Freeform 12"/>
              <p:cNvSpPr>
                <a:spLocks/>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85" name="Freeform 13"/>
              <p:cNvSpPr>
                <a:spLocks/>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90" name="Freeform 14"/>
              <p:cNvSpPr>
                <a:spLocks/>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91" name="Freeform 15"/>
              <p:cNvSpPr>
                <a:spLocks/>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92" name="Freeform 16"/>
              <p:cNvSpPr>
                <a:spLocks/>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93" name="Freeform 17"/>
              <p:cNvSpPr>
                <a:spLocks/>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94" name="Freeform 18"/>
              <p:cNvSpPr>
                <a:spLocks/>
              </p:cNvSpPr>
              <p:nvPr/>
            </p:nvSpPr>
            <p:spPr bwMode="black">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95"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96" name="Freeform 20"/>
              <p:cNvSpPr>
                <a:spLocks/>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97"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98" name="Freeform 22"/>
              <p:cNvSpPr>
                <a:spLocks/>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99"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100"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101"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102"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103" name="Oval 27"/>
              <p:cNvSpPr>
                <a:spLocks noChangeArrowheads="1"/>
              </p:cNvSpPr>
              <p:nvPr/>
            </p:nvSpPr>
            <p:spPr bwMode="black">
              <a:xfrm>
                <a:off x="6224588" y="3725863"/>
                <a:ext cx="52388" cy="523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104" name="Oval 28"/>
              <p:cNvSpPr>
                <a:spLocks noChangeArrowheads="1"/>
              </p:cNvSpPr>
              <p:nvPr/>
            </p:nvSpPr>
            <p:spPr bwMode="black">
              <a:xfrm>
                <a:off x="6453188" y="3725863"/>
                <a:ext cx="52388" cy="523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105" name="Oval 29"/>
              <p:cNvSpPr>
                <a:spLocks noChangeArrowheads="1"/>
              </p:cNvSpPr>
              <p:nvPr/>
            </p:nvSpPr>
            <p:spPr bwMode="black">
              <a:xfrm>
                <a:off x="6340476" y="3725863"/>
                <a:ext cx="52388" cy="523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106" name="Freeform 30"/>
              <p:cNvSpPr>
                <a:spLocks/>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107"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grpSp>
      </p:grpSp>
      <p:grpSp>
        <p:nvGrpSpPr>
          <p:cNvPr id="2" name="Group 1"/>
          <p:cNvGrpSpPr/>
          <p:nvPr/>
        </p:nvGrpSpPr>
        <p:grpSpPr>
          <a:xfrm>
            <a:off x="360303" y="2830734"/>
            <a:ext cx="6320920" cy="709416"/>
            <a:chOff x="473011" y="3222620"/>
            <a:chExt cx="6320920" cy="709416"/>
          </a:xfrm>
        </p:grpSpPr>
        <p:grpSp>
          <p:nvGrpSpPr>
            <p:cNvPr id="7" name="Group 6"/>
            <p:cNvGrpSpPr/>
            <p:nvPr/>
          </p:nvGrpSpPr>
          <p:grpSpPr>
            <a:xfrm>
              <a:off x="473011" y="3222620"/>
              <a:ext cx="6320920" cy="709416"/>
              <a:chOff x="330771" y="4208462"/>
              <a:chExt cx="6320920" cy="709416"/>
            </a:xfrm>
          </p:grpSpPr>
          <p:sp>
            <p:nvSpPr>
              <p:cNvPr id="57" name="Rectangle 56"/>
              <p:cNvSpPr/>
              <p:nvPr/>
            </p:nvSpPr>
            <p:spPr bwMode="auto">
              <a:xfrm>
                <a:off x="330771" y="420846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Secure, live connection to your data sources, </a:t>
                </a:r>
                <a:br>
                  <a:rPr lang="en-US" sz="2000" dirty="0">
                    <a:ln w="3175">
                      <a:noFill/>
                    </a:ln>
                    <a:solidFill>
                      <a:srgbClr val="000000"/>
                    </a:solidFill>
                    <a:latin typeface="Calibri Light" panose="020F0302020204030204"/>
                  </a:rPr>
                </a:br>
                <a:r>
                  <a:rPr lang="en-US" sz="2000" dirty="0">
                    <a:ln w="3175">
                      <a:noFill/>
                    </a:ln>
                    <a:solidFill>
                      <a:srgbClr val="000000"/>
                    </a:solidFill>
                    <a:latin typeface="Calibri Light" panose="020F0302020204030204"/>
                  </a:rPr>
                  <a:t>on-premises and in the cloud</a:t>
                </a:r>
              </a:p>
            </p:txBody>
          </p:sp>
          <p:sp>
            <p:nvSpPr>
              <p:cNvPr id="81" name="Rectangle 80"/>
              <p:cNvSpPr/>
              <p:nvPr/>
            </p:nvSpPr>
            <p:spPr bwMode="auto">
              <a:xfrm>
                <a:off x="330772" y="420846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108" name="Freeform 107"/>
            <p:cNvSpPr>
              <a:spLocks noChangeAspect="1" noEditPoints="1"/>
            </p:cNvSpPr>
            <p:nvPr/>
          </p:nvSpPr>
          <p:spPr bwMode="auto">
            <a:xfrm>
              <a:off x="838238" y="3382840"/>
              <a:ext cx="184378" cy="365760"/>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F2C812"/>
            </a:solidFill>
            <a:ln>
              <a:noFill/>
            </a:ln>
          </p:spPr>
          <p:txBody>
            <a:bodyPr vert="horz" wrap="square" lIns="87855" tIns="43927" rIns="87855" bIns="43927"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307" dirty="0">
                <a:solidFill>
                  <a:srgbClr val="000000"/>
                </a:solidFill>
              </a:endParaRPr>
            </a:p>
          </p:txBody>
        </p:sp>
        <p:sp>
          <p:nvSpPr>
            <p:cNvPr id="109" name="Freeform 108"/>
            <p:cNvSpPr>
              <a:spLocks noChangeAspect="1" noEditPoints="1"/>
            </p:cNvSpPr>
            <p:nvPr/>
          </p:nvSpPr>
          <p:spPr bwMode="black">
            <a:xfrm>
              <a:off x="559446" y="3562769"/>
              <a:ext cx="293634" cy="18288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rgbClr val="F2C812"/>
            </a:solidFill>
            <a:ln w="19050">
              <a:solidFill>
                <a:srgbClr val="F2C812"/>
              </a:solid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ln w="19050">
                  <a:solidFill>
                    <a:schemeClr val="tx1"/>
                  </a:solidFill>
                </a:ln>
              </a:endParaRPr>
            </a:p>
          </p:txBody>
        </p:sp>
      </p:grpSp>
      <p:grpSp>
        <p:nvGrpSpPr>
          <p:cNvPr id="12" name="Group 11"/>
          <p:cNvGrpSpPr>
            <a:grpSpLocks noChangeAspect="1"/>
          </p:cNvGrpSpPr>
          <p:nvPr/>
        </p:nvGrpSpPr>
        <p:grpSpPr>
          <a:xfrm>
            <a:off x="6807331" y="2039646"/>
            <a:ext cx="5120640" cy="2756516"/>
            <a:chOff x="266699" y="-225976"/>
            <a:chExt cx="11319416" cy="6093390"/>
          </a:xfrm>
        </p:grpSpPr>
        <p:grpSp>
          <p:nvGrpSpPr>
            <p:cNvPr id="83" name="Group 82"/>
            <p:cNvGrpSpPr/>
            <p:nvPr/>
          </p:nvGrpSpPr>
          <p:grpSpPr>
            <a:xfrm>
              <a:off x="266699" y="-225976"/>
              <a:ext cx="11319416" cy="6093390"/>
              <a:chOff x="6856629" y="2032578"/>
              <a:chExt cx="5221473" cy="2523453"/>
            </a:xfrm>
          </p:grpSpPr>
          <p:sp>
            <p:nvSpPr>
              <p:cNvPr id="84" name="Rounded Rectangle 223"/>
              <p:cNvSpPr/>
              <p:nvPr/>
            </p:nvSpPr>
            <p:spPr bwMode="auto">
              <a:xfrm>
                <a:off x="10432181" y="2032578"/>
                <a:ext cx="616073" cy="1042089"/>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rgbClr val="A5A5A5">
                  <a:lumMod val="50000"/>
                </a:srgbClr>
              </a:solidFill>
              <a:ln w="635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err="1">
                  <a:ln>
                    <a:noFill/>
                  </a:ln>
                  <a:solidFill>
                    <a:srgbClr val="68217A"/>
                  </a:solidFill>
                  <a:effectLst/>
                  <a:uLnTx/>
                  <a:uFillTx/>
                  <a:latin typeface="Calibri" panose="020F0502020204030204"/>
                  <a:ea typeface="Segoe UI" pitchFamily="34" charset="0"/>
                  <a:cs typeface="Segoe UI" pitchFamily="34" charset="0"/>
                </a:endParaRPr>
              </a:p>
            </p:txBody>
          </p:sp>
          <p:sp>
            <p:nvSpPr>
              <p:cNvPr id="110" name="Freeform 1383"/>
              <p:cNvSpPr>
                <a:spLocks noChangeAspect="1" noEditPoints="1"/>
              </p:cNvSpPr>
              <p:nvPr/>
            </p:nvSpPr>
            <p:spPr bwMode="auto">
              <a:xfrm>
                <a:off x="6856629" y="2534980"/>
                <a:ext cx="4002717" cy="2021051"/>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A5A5A5">
                  <a:lumMod val="50000"/>
                </a:srgbClr>
              </a:solidFill>
              <a:ln w="9525">
                <a:solidFill>
                  <a:sysClr val="window" lastClr="FFFFFF"/>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111" name="Group 110"/>
              <p:cNvGrpSpPr/>
              <p:nvPr/>
            </p:nvGrpSpPr>
            <p:grpSpPr>
              <a:xfrm>
                <a:off x="10432182" y="3198527"/>
                <a:ext cx="1645920" cy="1132186"/>
                <a:chOff x="1117587" y="1757085"/>
                <a:chExt cx="2372574" cy="1629559"/>
              </a:xfrm>
            </p:grpSpPr>
            <p:sp>
              <p:nvSpPr>
                <p:cNvPr id="112" name="Rounded Rectangle 89"/>
                <p:cNvSpPr>
                  <a:spLocks noChangeAspect="1"/>
                </p:cNvSpPr>
                <p:nvPr/>
              </p:nvSpPr>
              <p:spPr bwMode="auto">
                <a:xfrm rot="16200000">
                  <a:off x="1489094" y="1385578"/>
                  <a:ext cx="1629559"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rgbClr val="A5A5A5">
                    <a:lumMod val="50000"/>
                  </a:srgbClr>
                </a:solidFill>
                <a:ln w="635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err="1">
                    <a:ln>
                      <a:noFill/>
                    </a:ln>
                    <a:solidFill>
                      <a:srgbClr val="68217A"/>
                    </a:solidFill>
                    <a:effectLst/>
                    <a:uLnTx/>
                    <a:uFillTx/>
                    <a:latin typeface="Calibri" panose="020F0502020204030204"/>
                    <a:ea typeface="Segoe UI" pitchFamily="34" charset="0"/>
                    <a:cs typeface="Segoe UI" pitchFamily="34" charset="0"/>
                  </a:endParaRPr>
                </a:p>
              </p:txBody>
            </p:sp>
            <p:sp>
              <p:nvSpPr>
                <p:cNvPr id="113" name="Rectangle 112"/>
                <p:cNvSpPr/>
                <p:nvPr/>
              </p:nvSpPr>
              <p:spPr bwMode="auto">
                <a:xfrm>
                  <a:off x="3172854" y="1909278"/>
                  <a:ext cx="307998" cy="808750"/>
                </a:xfrm>
                <a:prstGeom prst="rect">
                  <a:avLst/>
                </a:prstGeom>
                <a:solidFill>
                  <a:srgbClr val="A5A5A5">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14" name="Picture 11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3229523" y="2500731"/>
                  <a:ext cx="195334" cy="108208"/>
                </a:xfrm>
                <a:prstGeom prst="rect">
                  <a:avLst/>
                </a:prstGeom>
              </p:spPr>
            </p:pic>
          </p:grpSp>
        </p:grpSp>
        <p:pic>
          <p:nvPicPr>
            <p:cNvPr id="115" name="Picture 114"/>
            <p:cNvPicPr>
              <a:picLocks noChangeAspect="1"/>
            </p:cNvPicPr>
            <p:nvPr/>
          </p:nvPicPr>
          <p:blipFill>
            <a:blip r:embed="rId6"/>
            <a:stretch>
              <a:fillRect/>
            </a:stretch>
          </p:blipFill>
          <p:spPr>
            <a:xfrm>
              <a:off x="1573234" y="1197427"/>
              <a:ext cx="6064253" cy="3898448"/>
            </a:xfrm>
            <a:prstGeom prst="rect">
              <a:avLst/>
            </a:prstGeom>
          </p:spPr>
        </p:pic>
        <p:pic>
          <p:nvPicPr>
            <p:cNvPr id="116" name="Picture 115"/>
            <p:cNvPicPr>
              <a:picLocks noChangeAspect="1"/>
            </p:cNvPicPr>
            <p:nvPr/>
          </p:nvPicPr>
          <p:blipFill>
            <a:blip r:embed="rId7"/>
            <a:stretch>
              <a:fillRect/>
            </a:stretch>
          </p:blipFill>
          <p:spPr>
            <a:xfrm>
              <a:off x="8143778" y="0"/>
              <a:ext cx="1097280" cy="1957805"/>
            </a:xfrm>
            <a:prstGeom prst="rect">
              <a:avLst/>
            </a:prstGeom>
          </p:spPr>
        </p:pic>
        <p:pic>
          <p:nvPicPr>
            <p:cNvPr id="117" name="Picture 116"/>
            <p:cNvPicPr>
              <a:picLocks noChangeAspect="1"/>
            </p:cNvPicPr>
            <p:nvPr/>
          </p:nvPicPr>
          <p:blipFill rotWithShape="1">
            <a:blip r:embed="rId8"/>
            <a:srcRect b="6643"/>
            <a:stretch/>
          </p:blipFill>
          <p:spPr>
            <a:xfrm>
              <a:off x="8272114" y="2784368"/>
              <a:ext cx="2834640" cy="2295525"/>
            </a:xfrm>
            <a:prstGeom prst="rect">
              <a:avLst/>
            </a:prstGeom>
          </p:spPr>
        </p:pic>
      </p:grpSp>
    </p:spTree>
    <p:extLst>
      <p:ext uri="{BB962C8B-B14F-4D97-AF65-F5344CB8AC3E}">
        <p14:creationId xmlns:p14="http://schemas.microsoft.com/office/powerpoint/2010/main" val="202719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8442" y="52742"/>
            <a:ext cx="9885055" cy="646331"/>
          </a:xfrm>
          <a:prstGeom prst="rect">
            <a:avLst/>
          </a:prstGeom>
          <a:noFill/>
        </p:spPr>
        <p:txBody>
          <a:bodyPr wrap="square" rtlCol="0">
            <a:spAutoFit/>
          </a:bodyPr>
          <a:lstStyle/>
          <a:p>
            <a:r>
              <a:rPr lang="en-IN" sz="3600" spc="-100" dirty="0">
                <a:ln w="3175">
                  <a:noFill/>
                </a:ln>
                <a:solidFill>
                  <a:srgbClr val="000000"/>
                </a:solidFill>
                <a:latin typeface="Segoe UI Light"/>
                <a:cs typeface="Segoe UI" pitchFamily="34" charset="0"/>
              </a:rPr>
              <a:t>Power BI Overview</a:t>
            </a:r>
          </a:p>
        </p:txBody>
      </p:sp>
      <p:sp>
        <p:nvSpPr>
          <p:cNvPr id="65" name="Flowchart: Process 64"/>
          <p:cNvSpPr/>
          <p:nvPr/>
        </p:nvSpPr>
        <p:spPr bwMode="auto">
          <a:xfrm>
            <a:off x="391418" y="1577067"/>
            <a:ext cx="3552200" cy="4583909"/>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000000"/>
              </a:solidFill>
              <a:ea typeface="Segoe UI" pitchFamily="34" charset="0"/>
              <a:cs typeface="Segoe UI" pitchFamily="34" charset="0"/>
            </a:endParaRPr>
          </a:p>
        </p:txBody>
      </p:sp>
      <p:sp>
        <p:nvSpPr>
          <p:cNvPr id="66" name="Rectangle 65"/>
          <p:cNvSpPr/>
          <p:nvPr/>
        </p:nvSpPr>
        <p:spPr bwMode="auto">
          <a:xfrm>
            <a:off x="391417" y="1577068"/>
            <a:ext cx="11411700" cy="4583909"/>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a:xfrm>
            <a:off x="751805" y="1704548"/>
            <a:ext cx="1692204" cy="400110"/>
          </a:xfrm>
          <a:prstGeom prst="rect">
            <a:avLst/>
          </a:prstGeom>
        </p:spPr>
        <p:txBody>
          <a:bodyPr wrap="square">
            <a:spAutoFit/>
          </a:bodyPr>
          <a:lstStyle/>
          <a:p>
            <a:pPr defTabSz="914367">
              <a:spcAft>
                <a:spcPts val="588"/>
              </a:spcAft>
            </a:pPr>
            <a:r>
              <a:rPr lang="en-US" sz="2000" dirty="0">
                <a:solidFill>
                  <a:srgbClr val="000000"/>
                </a:solidFill>
              </a:rPr>
              <a:t>Data sources</a:t>
            </a:r>
          </a:p>
        </p:txBody>
      </p:sp>
      <p:cxnSp>
        <p:nvCxnSpPr>
          <p:cNvPr id="97" name="Straight Connector 96"/>
          <p:cNvCxnSpPr/>
          <p:nvPr/>
        </p:nvCxnSpPr>
        <p:spPr>
          <a:xfrm>
            <a:off x="1070439" y="2872886"/>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8" name="Rectangle 145"/>
          <p:cNvSpPr/>
          <p:nvPr/>
        </p:nvSpPr>
        <p:spPr bwMode="auto">
          <a:xfrm>
            <a:off x="1014872" y="2314939"/>
            <a:ext cx="2059649" cy="4952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Cloud-based SaaS solutions</a:t>
            </a:r>
          </a:p>
          <a:p>
            <a:pPr defTabSz="914367">
              <a:spcAft>
                <a:spcPts val="600"/>
              </a:spcAft>
            </a:pPr>
            <a:r>
              <a:rPr lang="en-US" sz="900" i="1" dirty="0">
                <a:solidFill>
                  <a:srgbClr val="000000"/>
                </a:solidFill>
                <a:cs typeface="Segoe UI Light" panose="020B0502040204020203" pitchFamily="34" charset="0"/>
              </a:rPr>
              <a:t>e.g. Marketo, Salesforce, Quickbooks, Google Analytics, …</a:t>
            </a:r>
          </a:p>
        </p:txBody>
      </p:sp>
      <p:sp>
        <p:nvSpPr>
          <p:cNvPr id="100" name="Oval 147"/>
          <p:cNvSpPr/>
          <p:nvPr/>
        </p:nvSpPr>
        <p:spPr bwMode="auto">
          <a:xfrm>
            <a:off x="644325" y="244563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332"/>
          <p:cNvGrpSpPr/>
          <p:nvPr/>
        </p:nvGrpSpPr>
        <p:grpSpPr>
          <a:xfrm>
            <a:off x="696368" y="2521568"/>
            <a:ext cx="261675" cy="213902"/>
            <a:chOff x="2123129" y="1797431"/>
            <a:chExt cx="2472585" cy="2021180"/>
          </a:xfrm>
        </p:grpSpPr>
        <p:sp>
          <p:nvSpPr>
            <p:cNvPr id="102"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104" name="Straight Connector 103"/>
          <p:cNvCxnSpPr/>
          <p:nvPr/>
        </p:nvCxnSpPr>
        <p:spPr>
          <a:xfrm>
            <a:off x="1070439" y="3414997"/>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5" name="Rectangle 152"/>
          <p:cNvSpPr/>
          <p:nvPr/>
        </p:nvSpPr>
        <p:spPr bwMode="auto">
          <a:xfrm>
            <a:off x="1009226" y="2903143"/>
            <a:ext cx="1982520" cy="4369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On-premises data</a:t>
            </a:r>
          </a:p>
          <a:p>
            <a:pPr defTabSz="914367"/>
            <a:r>
              <a:rPr lang="en-US" sz="900" dirty="0">
                <a:solidFill>
                  <a:srgbClr val="000000"/>
                </a:solidFill>
                <a:cs typeface="Segoe UI Light" panose="020B0502040204020203" pitchFamily="34" charset="0"/>
              </a:rPr>
              <a:t>e.g. Analysis Services, SQL Server</a:t>
            </a:r>
          </a:p>
        </p:txBody>
      </p:sp>
      <p:sp>
        <p:nvSpPr>
          <p:cNvPr id="107" name="Oval 154"/>
          <p:cNvSpPr/>
          <p:nvPr/>
        </p:nvSpPr>
        <p:spPr bwMode="auto">
          <a:xfrm>
            <a:off x="644325" y="2974324"/>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Freeform 30"/>
          <p:cNvSpPr>
            <a:spLocks noEditPoints="1"/>
          </p:cNvSpPr>
          <p:nvPr/>
        </p:nvSpPr>
        <p:spPr bwMode="auto">
          <a:xfrm>
            <a:off x="726710" y="3068558"/>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cxnSp>
        <p:nvCxnSpPr>
          <p:cNvPr id="109" name="Straight Connector 108"/>
          <p:cNvCxnSpPr/>
          <p:nvPr/>
        </p:nvCxnSpPr>
        <p:spPr>
          <a:xfrm>
            <a:off x="1070439" y="3990784"/>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11" name="Rectangle 1074"/>
          <p:cNvSpPr/>
          <p:nvPr/>
        </p:nvSpPr>
        <p:spPr bwMode="auto">
          <a:xfrm>
            <a:off x="1009225" y="3313545"/>
            <a:ext cx="2065297" cy="7966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100" dirty="0">
                <a:solidFill>
                  <a:srgbClr val="000000"/>
                </a:solidFill>
                <a:cs typeface="Segoe UI Light" panose="020B0502040204020203" pitchFamily="34" charset="0"/>
              </a:rPr>
              <a:t>Organizational content packs</a:t>
            </a:r>
            <a:br>
              <a:rPr lang="en-US" sz="1100" dirty="0">
                <a:solidFill>
                  <a:srgbClr val="000000"/>
                </a:solidFill>
                <a:cs typeface="Segoe UI Light" panose="020B0502040204020203" pitchFamily="34" charset="0"/>
              </a:rPr>
            </a:br>
            <a:r>
              <a:rPr lang="en-US" sz="900" i="1" dirty="0">
                <a:solidFill>
                  <a:srgbClr val="000000"/>
                </a:solidFill>
                <a:cs typeface="Segoe UI Light" panose="020B0502040204020203" pitchFamily="34" charset="0"/>
              </a:rPr>
              <a:t>Corporate data sources or external data services</a:t>
            </a:r>
          </a:p>
        </p:txBody>
      </p:sp>
      <p:sp>
        <p:nvSpPr>
          <p:cNvPr id="113" name="Oval 1076"/>
          <p:cNvSpPr/>
          <p:nvPr/>
        </p:nvSpPr>
        <p:spPr bwMode="auto">
          <a:xfrm>
            <a:off x="644325" y="3516632"/>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4" name="Group 113"/>
          <p:cNvGrpSpPr/>
          <p:nvPr/>
        </p:nvGrpSpPr>
        <p:grpSpPr>
          <a:xfrm>
            <a:off x="719570" y="3604903"/>
            <a:ext cx="215270" cy="189218"/>
            <a:chOff x="681704" y="2920140"/>
            <a:chExt cx="321649" cy="282723"/>
          </a:xfrm>
          <a:solidFill>
            <a:schemeClr val="tx1"/>
          </a:solidFill>
        </p:grpSpPr>
        <p:sp>
          <p:nvSpPr>
            <p:cNvPr id="115"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118" name="Straight Connector 117"/>
          <p:cNvCxnSpPr/>
          <p:nvPr/>
        </p:nvCxnSpPr>
        <p:spPr>
          <a:xfrm>
            <a:off x="1070439" y="4485462"/>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0" name="Rectangle 1081"/>
          <p:cNvSpPr/>
          <p:nvPr/>
        </p:nvSpPr>
        <p:spPr bwMode="auto">
          <a:xfrm>
            <a:off x="999799" y="3990784"/>
            <a:ext cx="1982520" cy="4466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Azure services</a:t>
            </a:r>
          </a:p>
          <a:p>
            <a:pPr defTabSz="914367">
              <a:spcAft>
                <a:spcPts val="600"/>
              </a:spcAft>
            </a:pPr>
            <a:r>
              <a:rPr lang="en-US" sz="900" i="1" dirty="0">
                <a:solidFill>
                  <a:srgbClr val="000000"/>
                </a:solidFill>
                <a:cs typeface="Segoe UI Light" panose="020B0502040204020203" pitchFamily="34" charset="0"/>
              </a:rPr>
              <a:t>Azure SQL, Stream Analytics…</a:t>
            </a:r>
          </a:p>
        </p:txBody>
      </p:sp>
      <p:sp>
        <p:nvSpPr>
          <p:cNvPr id="122" name="Oval 1083"/>
          <p:cNvSpPr/>
          <p:nvPr/>
        </p:nvSpPr>
        <p:spPr bwMode="auto">
          <a:xfrm>
            <a:off x="644325" y="403096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379"/>
          <p:cNvGrpSpPr/>
          <p:nvPr/>
        </p:nvGrpSpPr>
        <p:grpSpPr>
          <a:xfrm>
            <a:off x="710525" y="4151669"/>
            <a:ext cx="233359" cy="162454"/>
            <a:chOff x="3543365" y="7242811"/>
            <a:chExt cx="1238250" cy="862013"/>
          </a:xfrm>
          <a:solidFill>
            <a:schemeClr val="tx1"/>
          </a:solidFill>
        </p:grpSpPr>
        <p:sp>
          <p:nvSpPr>
            <p:cNvPr id="124"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41" name="Rectangle 160"/>
          <p:cNvSpPr/>
          <p:nvPr/>
        </p:nvSpPr>
        <p:spPr bwMode="auto">
          <a:xfrm>
            <a:off x="999799" y="453035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dirty="0">
                <a:solidFill>
                  <a:srgbClr val="000000"/>
                </a:solidFill>
                <a:cs typeface="Segoe UI Light" panose="020B0502040204020203" pitchFamily="34" charset="0"/>
              </a:rPr>
              <a:t>Excel and CSV files</a:t>
            </a:r>
          </a:p>
          <a:p>
            <a:pPr defTabSz="914367"/>
            <a:r>
              <a:rPr lang="en-IN" sz="900" i="1" dirty="0">
                <a:solidFill>
                  <a:srgbClr val="000000"/>
                </a:solidFill>
                <a:cs typeface="Segoe UI Light" panose="020B0502040204020203" pitchFamily="34" charset="0"/>
              </a:rPr>
              <a:t>Workbook data, flat files</a:t>
            </a:r>
          </a:p>
        </p:txBody>
      </p:sp>
      <p:sp>
        <p:nvSpPr>
          <p:cNvPr id="143" name="Oval 162"/>
          <p:cNvSpPr/>
          <p:nvPr/>
        </p:nvSpPr>
        <p:spPr bwMode="auto">
          <a:xfrm>
            <a:off x="644325" y="453035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5" name="Straight Connector 144"/>
          <p:cNvCxnSpPr/>
          <p:nvPr/>
        </p:nvCxnSpPr>
        <p:spPr>
          <a:xfrm>
            <a:off x="1070439" y="4961879"/>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9" name="Oval 162"/>
          <p:cNvSpPr/>
          <p:nvPr/>
        </p:nvSpPr>
        <p:spPr bwMode="auto">
          <a:xfrm>
            <a:off x="644325" y="5038902"/>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60"/>
          <p:cNvSpPr/>
          <p:nvPr/>
        </p:nvSpPr>
        <p:spPr bwMode="auto">
          <a:xfrm>
            <a:off x="999799" y="5038902"/>
            <a:ext cx="1982520" cy="4249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dirty="0">
                <a:solidFill>
                  <a:srgbClr val="000000"/>
                </a:solidFill>
                <a:cs typeface="Segoe UI Light" panose="020B0502040204020203" pitchFamily="34" charset="0"/>
              </a:rPr>
              <a:t>Power BI Desktop files</a:t>
            </a:r>
          </a:p>
          <a:p>
            <a:pPr defTabSz="914367"/>
            <a:r>
              <a:rPr lang="en-IN" sz="900" i="1" dirty="0">
                <a:solidFill>
                  <a:srgbClr val="000000"/>
                </a:solidFill>
                <a:cs typeface="Segoe UI Light" panose="020B0502040204020203" pitchFamily="34" charset="0"/>
              </a:rPr>
              <a:t>Data from files, databases, Azure, Online Services, and other sources</a:t>
            </a:r>
          </a:p>
        </p:txBody>
      </p:sp>
      <p:sp>
        <p:nvSpPr>
          <p:cNvPr id="205" name="Isosceles Triangle 153"/>
          <p:cNvSpPr/>
          <p:nvPr/>
        </p:nvSpPr>
        <p:spPr bwMode="auto">
          <a:xfrm rot="5400000">
            <a:off x="1882570" y="3755652"/>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US" sz="900" i="1" dirty="0">
              <a:solidFill>
                <a:srgbClr val="FFFFFF"/>
              </a:solidFill>
              <a:cs typeface="Segoe UI Light" panose="020B0502040204020203" pitchFamily="34" charset="0"/>
            </a:endParaRPr>
          </a:p>
        </p:txBody>
      </p:sp>
      <p:pic>
        <p:nvPicPr>
          <p:cNvPr id="208" name="Picture 207"/>
          <p:cNvPicPr>
            <a:picLocks noChangeAspect="1"/>
          </p:cNvPicPr>
          <p:nvPr/>
        </p:nvPicPr>
        <p:blipFill rotWithShape="1">
          <a:blip r:embed="rId3"/>
          <a:srcRect l="6503" t="21287" r="74698" b="20220"/>
          <a:stretch/>
        </p:blipFill>
        <p:spPr>
          <a:xfrm>
            <a:off x="724230" y="5104552"/>
            <a:ext cx="228600" cy="231962"/>
          </a:xfrm>
          <a:prstGeom prst="rect">
            <a:avLst/>
          </a:prstGeom>
        </p:spPr>
      </p:pic>
      <p:grpSp>
        <p:nvGrpSpPr>
          <p:cNvPr id="21" name="Group 20"/>
          <p:cNvGrpSpPr/>
          <p:nvPr/>
        </p:nvGrpSpPr>
        <p:grpSpPr>
          <a:xfrm>
            <a:off x="4306193" y="5441922"/>
            <a:ext cx="1333108" cy="274320"/>
            <a:chOff x="4306193" y="5441922"/>
            <a:chExt cx="1333108" cy="274320"/>
          </a:xfrm>
        </p:grpSpPr>
        <p:sp>
          <p:nvSpPr>
            <p:cNvPr id="173"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Data refresh</a:t>
              </a:r>
            </a:p>
          </p:txBody>
        </p:sp>
        <p:sp>
          <p:nvSpPr>
            <p:cNvPr id="174"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grpSp>
      <p:grpSp>
        <p:nvGrpSpPr>
          <p:cNvPr id="18" name="Group 17"/>
          <p:cNvGrpSpPr/>
          <p:nvPr/>
        </p:nvGrpSpPr>
        <p:grpSpPr>
          <a:xfrm>
            <a:off x="4306193" y="3788016"/>
            <a:ext cx="1442048" cy="268606"/>
            <a:chOff x="4306193" y="3788016"/>
            <a:chExt cx="1442048" cy="268606"/>
          </a:xfrm>
        </p:grpSpPr>
        <p:sp>
          <p:nvSpPr>
            <p:cNvPr id="176"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Visualizations</a:t>
              </a:r>
              <a:endParaRPr lang="en-US" sz="1200" dirty="0">
                <a:solidFill>
                  <a:srgbClr val="000000"/>
                </a:solidFill>
                <a:ea typeface="Segoe UI" pitchFamily="34" charset="0"/>
                <a:cs typeface="Segoe UI" pitchFamily="34" charset="0"/>
              </a:endParaRPr>
            </a:p>
          </p:txBody>
        </p:sp>
        <p:sp>
          <p:nvSpPr>
            <p:cNvPr id="177" name="Freeform 176"/>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4305597" y="3236714"/>
            <a:ext cx="1646867" cy="274320"/>
            <a:chOff x="4305597" y="3236714"/>
            <a:chExt cx="1646867" cy="274320"/>
          </a:xfrm>
        </p:grpSpPr>
        <p:sp>
          <p:nvSpPr>
            <p:cNvPr id="219"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Live dashboards</a:t>
              </a:r>
            </a:p>
          </p:txBody>
        </p:sp>
        <p:sp>
          <p:nvSpPr>
            <p:cNvPr id="220"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endParaRPr lang="en-US" sz="1350" dirty="0">
                <a:solidFill>
                  <a:srgbClr val="000000"/>
                </a:solidFill>
              </a:endParaRPr>
            </a:p>
          </p:txBody>
        </p:sp>
      </p:grpSp>
      <p:grpSp>
        <p:nvGrpSpPr>
          <p:cNvPr id="16" name="Group 15"/>
          <p:cNvGrpSpPr/>
          <p:nvPr/>
        </p:nvGrpSpPr>
        <p:grpSpPr>
          <a:xfrm>
            <a:off x="4306193" y="2634382"/>
            <a:ext cx="1497576" cy="290409"/>
            <a:chOff x="4306193" y="2634382"/>
            <a:chExt cx="1497576" cy="290409"/>
          </a:xfrm>
        </p:grpSpPr>
        <p:sp>
          <p:nvSpPr>
            <p:cNvPr id="227" name="Freeform 226"/>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934" dirty="0">
                <a:gradFill>
                  <a:gsLst>
                    <a:gs pos="0">
                      <a:srgbClr val="FFFFFF"/>
                    </a:gs>
                    <a:gs pos="100000">
                      <a:srgbClr val="FFFFFF"/>
                    </a:gs>
                  </a:gsLst>
                  <a:lin ang="5400000" scaled="0"/>
                </a:gradFill>
                <a:ea typeface="Segoe UI" pitchFamily="34" charset="0"/>
                <a:cs typeface="Segoe UI" pitchFamily="34" charset="0"/>
              </a:endParaRPr>
            </a:p>
          </p:txBody>
        </p:sp>
        <p:sp>
          <p:nvSpPr>
            <p:cNvPr id="228"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Content packs</a:t>
              </a:r>
            </a:p>
          </p:txBody>
        </p:sp>
      </p:grpSp>
      <p:sp>
        <p:nvSpPr>
          <p:cNvPr id="26" name="Left Bracket 25"/>
          <p:cNvSpPr/>
          <p:nvPr/>
        </p:nvSpPr>
        <p:spPr>
          <a:xfrm>
            <a:off x="4133759" y="2811399"/>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grpSp>
        <p:nvGrpSpPr>
          <p:cNvPr id="14" name="Group 13"/>
          <p:cNvGrpSpPr/>
          <p:nvPr/>
        </p:nvGrpSpPr>
        <p:grpSpPr>
          <a:xfrm>
            <a:off x="9011801" y="2658719"/>
            <a:ext cx="2258229" cy="274320"/>
            <a:chOff x="9011801" y="2831439"/>
            <a:chExt cx="2258229" cy="274320"/>
          </a:xfrm>
        </p:grpSpPr>
        <p:sp>
          <p:nvSpPr>
            <p:cNvPr id="110"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Sharing &amp; collaboration</a:t>
              </a:r>
            </a:p>
          </p:txBody>
        </p:sp>
        <p:sp>
          <p:nvSpPr>
            <p:cNvPr id="112" name="Freeform 111"/>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p:cNvGrpSpPr/>
          <p:nvPr/>
        </p:nvGrpSpPr>
        <p:grpSpPr>
          <a:xfrm>
            <a:off x="10217405" y="126609"/>
            <a:ext cx="1875360" cy="572464"/>
            <a:chOff x="10316641" y="149435"/>
            <a:chExt cx="1875360" cy="572464"/>
          </a:xfrm>
        </p:grpSpPr>
        <p:pic>
          <p:nvPicPr>
            <p:cNvPr id="95" name="Picture 94"/>
            <p:cNvPicPr>
              <a:picLocks noChangeAspect="1"/>
            </p:cNvPicPr>
            <p:nvPr/>
          </p:nvPicPr>
          <p:blipFill>
            <a:blip r:embed="rId4">
              <a:duotone>
                <a:schemeClr val="bg2">
                  <a:shade val="45000"/>
                  <a:satMod val="135000"/>
                </a:schemeClr>
                <a:prstClr val="white"/>
              </a:duotone>
              <a:lum bright="-32000"/>
            </a:blip>
            <a:stretch>
              <a:fillRect/>
            </a:stretch>
          </p:blipFill>
          <p:spPr>
            <a:xfrm>
              <a:off x="10316641" y="213005"/>
              <a:ext cx="484908" cy="445325"/>
            </a:xfrm>
            <a:prstGeom prst="rect">
              <a:avLst/>
            </a:prstGeom>
          </p:spPr>
        </p:pic>
        <p:sp>
          <p:nvSpPr>
            <p:cNvPr id="96" name="TextBox 95"/>
            <p:cNvSpPr txBox="1"/>
            <p:nvPr/>
          </p:nvSpPr>
          <p:spPr>
            <a:xfrm>
              <a:off x="10716157" y="149435"/>
              <a:ext cx="1475844"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rgbClr val="000000"/>
                      </a:gs>
                      <a:gs pos="30000">
                        <a:srgbClr val="000000"/>
                      </a:gs>
                    </a:gsLst>
                    <a:lin ang="5400000" scaled="0"/>
                  </a:gradFill>
                  <a:latin typeface="Segoe UI Light"/>
                </a:rPr>
                <a:t>Power BI</a:t>
              </a:r>
            </a:p>
          </p:txBody>
        </p:sp>
      </p:grpSp>
      <p:grpSp>
        <p:nvGrpSpPr>
          <p:cNvPr id="15" name="Group 14"/>
          <p:cNvGrpSpPr/>
          <p:nvPr/>
        </p:nvGrpSpPr>
        <p:grpSpPr>
          <a:xfrm>
            <a:off x="6395967" y="2662299"/>
            <a:ext cx="2224537" cy="232779"/>
            <a:chOff x="6395967" y="2662299"/>
            <a:chExt cx="2224537" cy="232779"/>
          </a:xfrm>
        </p:grpSpPr>
        <p:sp>
          <p:nvSpPr>
            <p:cNvPr id="210"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Natural language query</a:t>
              </a:r>
            </a:p>
          </p:txBody>
        </p:sp>
        <p:sp>
          <p:nvSpPr>
            <p:cNvPr id="3" name="Oval Callout 2"/>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b="1" dirty="0">
                <a:solidFill>
                  <a:srgbClr val="000000"/>
                </a:solidFill>
                <a:ea typeface="Segoe UI" pitchFamily="34" charset="0"/>
                <a:cs typeface="Segoe UI" pitchFamily="34" charset="0"/>
              </a:endParaRPr>
            </a:p>
          </p:txBody>
        </p:sp>
      </p:grpSp>
      <p:grpSp>
        <p:nvGrpSpPr>
          <p:cNvPr id="19" name="Group 18"/>
          <p:cNvGrpSpPr/>
          <p:nvPr/>
        </p:nvGrpSpPr>
        <p:grpSpPr>
          <a:xfrm>
            <a:off x="4306193" y="4364674"/>
            <a:ext cx="983781" cy="311845"/>
            <a:chOff x="4306193" y="4364674"/>
            <a:chExt cx="983781" cy="311845"/>
          </a:xfrm>
        </p:grpSpPr>
        <p:sp>
          <p:nvSpPr>
            <p:cNvPr id="179"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Reports</a:t>
              </a:r>
              <a:endParaRPr lang="en-US" sz="1200" dirty="0">
                <a:solidFill>
                  <a:srgbClr val="000000"/>
                </a:solidFill>
                <a:ea typeface="Segoe UI" pitchFamily="34" charset="0"/>
                <a:cs typeface="Segoe UI" pitchFamily="34" charset="0"/>
              </a:endParaRPr>
            </a:p>
          </p:txBody>
        </p:sp>
        <p:sp>
          <p:nvSpPr>
            <p:cNvPr id="5" name="Flowchart: Document 4"/>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 name="Group 19"/>
          <p:cNvGrpSpPr/>
          <p:nvPr/>
        </p:nvGrpSpPr>
        <p:grpSpPr>
          <a:xfrm>
            <a:off x="3979430" y="4771518"/>
            <a:ext cx="1376075" cy="572464"/>
            <a:chOff x="3979430" y="4771518"/>
            <a:chExt cx="1376075" cy="572464"/>
          </a:xfrm>
        </p:grpSpPr>
        <p:sp>
          <p:nvSpPr>
            <p:cNvPr id="182"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Datasets</a:t>
              </a:r>
            </a:p>
          </p:txBody>
        </p:sp>
        <p:sp>
          <p:nvSpPr>
            <p:cNvPr id="13" name="TextBox 12"/>
            <p:cNvSpPr txBox="1"/>
            <p:nvPr/>
          </p:nvSpPr>
          <p:spPr>
            <a:xfrm>
              <a:off x="3979430" y="4771518"/>
              <a:ext cx="927847" cy="572464"/>
            </a:xfrm>
            <a:prstGeom prst="rect">
              <a:avLst/>
            </a:prstGeom>
            <a:noFill/>
          </p:spPr>
          <p:txBody>
            <a:bodyPr wrap="square" lIns="182880" tIns="146304" rIns="182880" bIns="146304" rtlCol="0">
              <a:spAutoFit/>
            </a:bodyPr>
            <a:lstStyle/>
            <a:p>
              <a:pPr algn="ctr"/>
              <a:r>
                <a:rPr lang="en-US" sz="900" b="1" dirty="0">
                  <a:solidFill>
                    <a:srgbClr val="F2C812"/>
                  </a:solidFill>
                </a:rPr>
                <a:t>01001</a:t>
              </a:r>
            </a:p>
            <a:p>
              <a:pPr algn="ctr"/>
              <a:r>
                <a:rPr lang="en-US" sz="900" b="1" dirty="0">
                  <a:solidFill>
                    <a:srgbClr val="F2C812"/>
                  </a:solidFill>
                </a:rPr>
                <a:t>10101</a:t>
              </a:r>
            </a:p>
          </p:txBody>
        </p:sp>
      </p:grpSp>
      <p:sp>
        <p:nvSpPr>
          <p:cNvPr id="158" name="Rectangle 157"/>
          <p:cNvSpPr/>
          <p:nvPr/>
        </p:nvSpPr>
        <p:spPr>
          <a:xfrm>
            <a:off x="4066679" y="1704548"/>
            <a:ext cx="4018415" cy="400110"/>
          </a:xfrm>
          <a:prstGeom prst="rect">
            <a:avLst/>
          </a:prstGeom>
        </p:spPr>
        <p:txBody>
          <a:bodyPr wrap="square">
            <a:spAutoFit/>
          </a:bodyPr>
          <a:lstStyle/>
          <a:p>
            <a:pPr defTabSz="914367">
              <a:spcAft>
                <a:spcPts val="588"/>
              </a:spcAft>
            </a:pPr>
            <a:r>
              <a:rPr lang="en-US" sz="2000" dirty="0">
                <a:solidFill>
                  <a:srgbClr val="000000"/>
                </a:solidFill>
              </a:rPr>
              <a:t>Power BI Service</a:t>
            </a:r>
          </a:p>
        </p:txBody>
      </p:sp>
      <p:grpSp>
        <p:nvGrpSpPr>
          <p:cNvPr id="159" name="Group 158"/>
          <p:cNvGrpSpPr>
            <a:grpSpLocks noChangeAspect="1"/>
          </p:cNvGrpSpPr>
          <p:nvPr/>
        </p:nvGrpSpPr>
        <p:grpSpPr>
          <a:xfrm>
            <a:off x="6215359" y="3127602"/>
            <a:ext cx="5120640" cy="2756516"/>
            <a:chOff x="266699" y="-225976"/>
            <a:chExt cx="11319416" cy="6093390"/>
          </a:xfrm>
        </p:grpSpPr>
        <p:grpSp>
          <p:nvGrpSpPr>
            <p:cNvPr id="160" name="Group 159"/>
            <p:cNvGrpSpPr/>
            <p:nvPr/>
          </p:nvGrpSpPr>
          <p:grpSpPr>
            <a:xfrm>
              <a:off x="266699" y="-225976"/>
              <a:ext cx="11319416" cy="6093390"/>
              <a:chOff x="6856629" y="2032578"/>
              <a:chExt cx="5221473" cy="2523453"/>
            </a:xfrm>
          </p:grpSpPr>
          <p:sp>
            <p:nvSpPr>
              <p:cNvPr id="164" name="Rounded Rectangle 223"/>
              <p:cNvSpPr/>
              <p:nvPr/>
            </p:nvSpPr>
            <p:spPr bwMode="auto">
              <a:xfrm>
                <a:off x="10432181" y="2032578"/>
                <a:ext cx="616073" cy="1042089"/>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rgbClr val="A5A5A5">
                  <a:lumMod val="50000"/>
                </a:srgbClr>
              </a:solidFill>
              <a:ln w="635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err="1">
                  <a:ln>
                    <a:noFill/>
                  </a:ln>
                  <a:solidFill>
                    <a:srgbClr val="68217A"/>
                  </a:solidFill>
                  <a:effectLst/>
                  <a:uLnTx/>
                  <a:uFillTx/>
                  <a:latin typeface="Calibri" panose="020F0502020204030204"/>
                  <a:ea typeface="Segoe UI" pitchFamily="34" charset="0"/>
                  <a:cs typeface="Segoe UI" pitchFamily="34" charset="0"/>
                </a:endParaRPr>
              </a:p>
            </p:txBody>
          </p:sp>
          <p:sp>
            <p:nvSpPr>
              <p:cNvPr id="165" name="Freeform 1383"/>
              <p:cNvSpPr>
                <a:spLocks noChangeAspect="1" noEditPoints="1"/>
              </p:cNvSpPr>
              <p:nvPr/>
            </p:nvSpPr>
            <p:spPr bwMode="auto">
              <a:xfrm>
                <a:off x="6856629" y="2534980"/>
                <a:ext cx="4002717" cy="2021051"/>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A5A5A5">
                  <a:lumMod val="50000"/>
                </a:srgbClr>
              </a:solidFill>
              <a:ln w="9525">
                <a:solidFill>
                  <a:sysClr val="window" lastClr="FFFFFF"/>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166" name="Group 165"/>
              <p:cNvGrpSpPr/>
              <p:nvPr/>
            </p:nvGrpSpPr>
            <p:grpSpPr>
              <a:xfrm>
                <a:off x="10432182" y="3198527"/>
                <a:ext cx="1645920" cy="1132186"/>
                <a:chOff x="1117587" y="1757085"/>
                <a:chExt cx="2372574" cy="1629559"/>
              </a:xfrm>
            </p:grpSpPr>
            <p:sp>
              <p:nvSpPr>
                <p:cNvPr id="167" name="Rounded Rectangle 89"/>
                <p:cNvSpPr>
                  <a:spLocks noChangeAspect="1"/>
                </p:cNvSpPr>
                <p:nvPr/>
              </p:nvSpPr>
              <p:spPr bwMode="auto">
                <a:xfrm rot="16200000">
                  <a:off x="1489094" y="1385578"/>
                  <a:ext cx="1629559"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rgbClr val="A5A5A5">
                    <a:lumMod val="50000"/>
                  </a:srgbClr>
                </a:solidFill>
                <a:ln w="635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err="1">
                    <a:ln>
                      <a:noFill/>
                    </a:ln>
                    <a:solidFill>
                      <a:srgbClr val="68217A"/>
                    </a:solidFill>
                    <a:effectLst/>
                    <a:uLnTx/>
                    <a:uFillTx/>
                    <a:latin typeface="Calibri" panose="020F0502020204030204"/>
                    <a:ea typeface="Segoe UI" pitchFamily="34" charset="0"/>
                    <a:cs typeface="Segoe UI" pitchFamily="34" charset="0"/>
                  </a:endParaRPr>
                </a:p>
              </p:txBody>
            </p:sp>
            <p:sp>
              <p:nvSpPr>
                <p:cNvPr id="168" name="Rectangle 167"/>
                <p:cNvSpPr/>
                <p:nvPr/>
              </p:nvSpPr>
              <p:spPr bwMode="auto">
                <a:xfrm>
                  <a:off x="3172854" y="1909278"/>
                  <a:ext cx="307998" cy="808750"/>
                </a:xfrm>
                <a:prstGeom prst="rect">
                  <a:avLst/>
                </a:prstGeom>
                <a:solidFill>
                  <a:srgbClr val="A5A5A5">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69" name="Picture 168"/>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3229523" y="2500731"/>
                  <a:ext cx="195334" cy="108208"/>
                </a:xfrm>
                <a:prstGeom prst="rect">
                  <a:avLst/>
                </a:prstGeom>
              </p:spPr>
            </p:pic>
          </p:grpSp>
        </p:grpSp>
        <p:pic>
          <p:nvPicPr>
            <p:cNvPr id="161" name="Picture 160"/>
            <p:cNvPicPr>
              <a:picLocks noChangeAspect="1"/>
            </p:cNvPicPr>
            <p:nvPr/>
          </p:nvPicPr>
          <p:blipFill>
            <a:blip r:embed="rId6"/>
            <a:stretch>
              <a:fillRect/>
            </a:stretch>
          </p:blipFill>
          <p:spPr>
            <a:xfrm>
              <a:off x="1573234" y="1197427"/>
              <a:ext cx="6064253" cy="3898448"/>
            </a:xfrm>
            <a:prstGeom prst="rect">
              <a:avLst/>
            </a:prstGeom>
          </p:spPr>
        </p:pic>
        <p:pic>
          <p:nvPicPr>
            <p:cNvPr id="162" name="Picture 161"/>
            <p:cNvPicPr>
              <a:picLocks noChangeAspect="1"/>
            </p:cNvPicPr>
            <p:nvPr/>
          </p:nvPicPr>
          <p:blipFill>
            <a:blip r:embed="rId7"/>
            <a:stretch>
              <a:fillRect/>
            </a:stretch>
          </p:blipFill>
          <p:spPr>
            <a:xfrm>
              <a:off x="8143778" y="0"/>
              <a:ext cx="1097280" cy="1957805"/>
            </a:xfrm>
            <a:prstGeom prst="rect">
              <a:avLst/>
            </a:prstGeom>
          </p:spPr>
        </p:pic>
        <p:pic>
          <p:nvPicPr>
            <p:cNvPr id="163" name="Picture 162"/>
            <p:cNvPicPr>
              <a:picLocks noChangeAspect="1"/>
            </p:cNvPicPr>
            <p:nvPr/>
          </p:nvPicPr>
          <p:blipFill rotWithShape="1">
            <a:blip r:embed="rId8"/>
            <a:srcRect b="6643"/>
            <a:stretch/>
          </p:blipFill>
          <p:spPr>
            <a:xfrm>
              <a:off x="8272114" y="2784368"/>
              <a:ext cx="2834640" cy="2295525"/>
            </a:xfrm>
            <a:prstGeom prst="rect">
              <a:avLst/>
            </a:prstGeom>
          </p:spPr>
        </p:pic>
      </p:grpSp>
      <p:pic>
        <p:nvPicPr>
          <p:cNvPr id="89" name="Picture 8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7951" y="4590997"/>
            <a:ext cx="236260" cy="236260"/>
          </a:xfrm>
          <a:prstGeom prst="rect">
            <a:avLst/>
          </a:prstGeom>
        </p:spPr>
      </p:pic>
    </p:spTree>
    <p:extLst>
      <p:ext uri="{BB962C8B-B14F-4D97-AF65-F5344CB8AC3E}">
        <p14:creationId xmlns:p14="http://schemas.microsoft.com/office/powerpoint/2010/main" val="389040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lowchart: Process 187"/>
          <p:cNvSpPr/>
          <p:nvPr/>
        </p:nvSpPr>
        <p:spPr bwMode="auto">
          <a:xfrm>
            <a:off x="391417" y="893447"/>
            <a:ext cx="3457807" cy="4315180"/>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000000"/>
              </a:solidFill>
              <a:ea typeface="Segoe UI" pitchFamily="34" charset="0"/>
              <a:cs typeface="Segoe UI" pitchFamily="34" charset="0"/>
            </a:endParaRPr>
          </a:p>
        </p:txBody>
      </p:sp>
      <p:sp>
        <p:nvSpPr>
          <p:cNvPr id="450" name="Rectangle 449"/>
          <p:cNvSpPr/>
          <p:nvPr/>
        </p:nvSpPr>
        <p:spPr bwMode="auto">
          <a:xfrm>
            <a:off x="391417" y="893447"/>
            <a:ext cx="11411700" cy="4315180"/>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Title 10"/>
          <p:cNvSpPr txBox="1">
            <a:spLocks/>
          </p:cNvSpPr>
          <p:nvPr/>
        </p:nvSpPr>
        <p:spPr>
          <a:xfrm>
            <a:off x="159488" y="0"/>
            <a:ext cx="11865975"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r>
              <a:rPr lang="en-IN" sz="3600">
                <a:solidFill>
                  <a:srgbClr val="000000"/>
                </a:solidFill>
              </a:rPr>
              <a:t>Power BI Overview</a:t>
            </a:r>
          </a:p>
        </p:txBody>
      </p:sp>
      <p:sp>
        <p:nvSpPr>
          <p:cNvPr id="144" name="Rectangle 143"/>
          <p:cNvSpPr/>
          <p:nvPr/>
        </p:nvSpPr>
        <p:spPr bwMode="auto">
          <a:xfrm>
            <a:off x="6707573" y="5689757"/>
            <a:ext cx="5101031" cy="945787"/>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87501" defTabSz="932293" fontAlgn="base">
              <a:spcBef>
                <a:spcPct val="0"/>
              </a:spcBef>
              <a:spcAft>
                <a:spcPct val="0"/>
              </a:spcAft>
            </a:pPr>
            <a:endParaRPr lang="en-US" sz="2600" dirty="0">
              <a:solidFill>
                <a:srgbClr val="FFFFFF"/>
              </a:solidFill>
              <a:latin typeface="Segoe UI Light"/>
              <a:ea typeface="Segoe UI" pitchFamily="34" charset="0"/>
              <a:cs typeface="Segoe UI" pitchFamily="34" charset="0"/>
            </a:endParaRPr>
          </a:p>
        </p:txBody>
      </p:sp>
      <p:sp>
        <p:nvSpPr>
          <p:cNvPr id="145" name="Rectangle 144"/>
          <p:cNvSpPr/>
          <p:nvPr/>
        </p:nvSpPr>
        <p:spPr>
          <a:xfrm>
            <a:off x="7428667" y="5269863"/>
            <a:ext cx="2681209" cy="400110"/>
          </a:xfrm>
          <a:prstGeom prst="rect">
            <a:avLst/>
          </a:prstGeom>
        </p:spPr>
        <p:txBody>
          <a:bodyPr wrap="square">
            <a:spAutoFit/>
          </a:bodyPr>
          <a:lstStyle/>
          <a:p>
            <a:pPr algn="ctr" defTabSz="914367">
              <a:spcAft>
                <a:spcPts val="588"/>
              </a:spcAft>
            </a:pPr>
            <a:r>
              <a:rPr lang="en-US" sz="2000" dirty="0">
                <a:solidFill>
                  <a:srgbClr val="000000"/>
                </a:solidFill>
              </a:rPr>
              <a:t>Power BI Platform</a:t>
            </a:r>
          </a:p>
        </p:txBody>
      </p:sp>
      <p:sp>
        <p:nvSpPr>
          <p:cNvPr id="147" name="Rectangle 146"/>
          <p:cNvSpPr/>
          <p:nvPr/>
        </p:nvSpPr>
        <p:spPr>
          <a:xfrm>
            <a:off x="1189043" y="5257842"/>
            <a:ext cx="2291365" cy="400110"/>
          </a:xfrm>
          <a:prstGeom prst="rect">
            <a:avLst/>
          </a:prstGeom>
        </p:spPr>
        <p:txBody>
          <a:bodyPr wrap="square">
            <a:spAutoFit/>
          </a:bodyPr>
          <a:lstStyle/>
          <a:p>
            <a:pPr defTabSz="914367">
              <a:spcAft>
                <a:spcPts val="588"/>
              </a:spcAft>
            </a:pPr>
            <a:r>
              <a:rPr lang="en-US" sz="2000" dirty="0">
                <a:solidFill>
                  <a:srgbClr val="000000"/>
                </a:solidFill>
              </a:rPr>
              <a:t>Power BI Desktop</a:t>
            </a:r>
          </a:p>
        </p:txBody>
      </p:sp>
      <p:sp>
        <p:nvSpPr>
          <p:cNvPr id="192" name="Rectangle 19"/>
          <p:cNvSpPr/>
          <p:nvPr/>
        </p:nvSpPr>
        <p:spPr bwMode="auto">
          <a:xfrm>
            <a:off x="391418" y="4621648"/>
            <a:ext cx="6177980" cy="2011116"/>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solidFill>
                <a:srgbClr val="217346"/>
              </a:solidFill>
              <a:ea typeface="Segoe UI" pitchFamily="34" charset="0"/>
              <a:cs typeface="Segoe UI" pitchFamily="34" charset="0"/>
            </a:endParaRPr>
          </a:p>
        </p:txBody>
      </p:sp>
      <p:sp>
        <p:nvSpPr>
          <p:cNvPr id="149" name="Oval 950"/>
          <p:cNvSpPr>
            <a:spLocks noChangeAspect="1"/>
          </p:cNvSpPr>
          <p:nvPr/>
        </p:nvSpPr>
        <p:spPr>
          <a:xfrm>
            <a:off x="1671253" y="5747492"/>
            <a:ext cx="822960" cy="822954"/>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Prepare</a:t>
            </a:r>
          </a:p>
        </p:txBody>
      </p:sp>
      <p:sp>
        <p:nvSpPr>
          <p:cNvPr id="150" name="Oval 957"/>
          <p:cNvSpPr>
            <a:spLocks noChangeAspect="1"/>
          </p:cNvSpPr>
          <p:nvPr/>
        </p:nvSpPr>
        <p:spPr>
          <a:xfrm>
            <a:off x="2849022"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Explore</a:t>
            </a:r>
          </a:p>
        </p:txBody>
      </p:sp>
      <p:sp>
        <p:nvSpPr>
          <p:cNvPr id="151" name="Isosceles Triangle 48"/>
          <p:cNvSpPr/>
          <p:nvPr/>
        </p:nvSpPr>
        <p:spPr bwMode="auto">
          <a:xfrm rot="16200000" flipV="1">
            <a:off x="4918635" y="6079541"/>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err="1">
              <a:solidFill>
                <a:srgbClr val="31B42E"/>
              </a:solidFill>
              <a:ea typeface="Segoe UI" pitchFamily="34" charset="0"/>
              <a:cs typeface="Segoe UI" pitchFamily="34" charset="0"/>
            </a:endParaRPr>
          </a:p>
        </p:txBody>
      </p:sp>
      <p:sp>
        <p:nvSpPr>
          <p:cNvPr id="152" name="Oval 70"/>
          <p:cNvSpPr>
            <a:spLocks noChangeAspect="1"/>
          </p:cNvSpPr>
          <p:nvPr/>
        </p:nvSpPr>
        <p:spPr>
          <a:xfrm>
            <a:off x="5204559"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Share</a:t>
            </a:r>
          </a:p>
        </p:txBody>
      </p:sp>
      <p:sp>
        <p:nvSpPr>
          <p:cNvPr id="153" name="Oval 47"/>
          <p:cNvSpPr>
            <a:spLocks noChangeAspect="1"/>
          </p:cNvSpPr>
          <p:nvPr/>
        </p:nvSpPr>
        <p:spPr>
          <a:xfrm>
            <a:off x="4026791"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Report</a:t>
            </a:r>
          </a:p>
        </p:txBody>
      </p:sp>
      <p:sp>
        <p:nvSpPr>
          <p:cNvPr id="154" name="Isosceles Triangle 48"/>
          <p:cNvSpPr/>
          <p:nvPr/>
        </p:nvSpPr>
        <p:spPr bwMode="auto">
          <a:xfrm rot="16200000" flipV="1">
            <a:off x="3730878" y="6079532"/>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err="1">
              <a:solidFill>
                <a:srgbClr val="31B42E"/>
              </a:solidFill>
              <a:ea typeface="Segoe UI" pitchFamily="34" charset="0"/>
              <a:cs typeface="Segoe UI" pitchFamily="34" charset="0"/>
            </a:endParaRPr>
          </a:p>
        </p:txBody>
      </p:sp>
      <p:sp>
        <p:nvSpPr>
          <p:cNvPr id="155" name="Isosceles Triangle 48"/>
          <p:cNvSpPr/>
          <p:nvPr/>
        </p:nvSpPr>
        <p:spPr bwMode="auto">
          <a:xfrm rot="16200000" flipV="1">
            <a:off x="2546698" y="6079540"/>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err="1">
              <a:solidFill>
                <a:srgbClr val="31B42E"/>
              </a:solidFill>
              <a:ea typeface="Segoe UI" pitchFamily="34" charset="0"/>
              <a:cs typeface="Segoe UI" pitchFamily="34" charset="0"/>
            </a:endParaRPr>
          </a:p>
        </p:txBody>
      </p:sp>
      <p:sp>
        <p:nvSpPr>
          <p:cNvPr id="156" name="Freeform 155"/>
          <p:cNvSpPr>
            <a:spLocks noChangeAspect="1" noEditPoints="1"/>
          </p:cNvSpPr>
          <p:nvPr/>
        </p:nvSpPr>
        <p:spPr bwMode="black">
          <a:xfrm>
            <a:off x="1879268" y="6132421"/>
            <a:ext cx="365760" cy="29657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157" name="Donut 3"/>
          <p:cNvSpPr>
            <a:spLocks noChangeAspect="1"/>
          </p:cNvSpPr>
          <p:nvPr/>
        </p:nvSpPr>
        <p:spPr bwMode="auto">
          <a:xfrm>
            <a:off x="3096597" y="6155110"/>
            <a:ext cx="274320" cy="251192"/>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158" name="Freeform 157"/>
          <p:cNvSpPr>
            <a:spLocks noChangeAspect="1"/>
          </p:cNvSpPr>
          <p:nvPr/>
        </p:nvSpPr>
        <p:spPr bwMode="black">
          <a:xfrm>
            <a:off x="4328735" y="6146404"/>
            <a:ext cx="274320" cy="268605"/>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59" name="Freeform 158"/>
          <p:cNvSpPr>
            <a:spLocks noChangeAspect="1"/>
          </p:cNvSpPr>
          <p:nvPr/>
        </p:nvSpPr>
        <p:spPr bwMode="black">
          <a:xfrm>
            <a:off x="5459118" y="6138620"/>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pic>
        <p:nvPicPr>
          <p:cNvPr id="246" name="Picture 245"/>
          <p:cNvPicPr>
            <a:picLocks noChangeAspect="1"/>
          </p:cNvPicPr>
          <p:nvPr/>
        </p:nvPicPr>
        <p:blipFill rotWithShape="1">
          <a:blip r:embed="rId3">
            <a:biLevel thresh="25000"/>
          </a:blip>
          <a:srcRect l="6503" t="21287" r="74698" b="20220"/>
          <a:stretch/>
        </p:blipFill>
        <p:spPr>
          <a:xfrm>
            <a:off x="598359" y="5854066"/>
            <a:ext cx="548640" cy="556709"/>
          </a:xfrm>
          <a:prstGeom prst="rect">
            <a:avLst/>
          </a:prstGeom>
        </p:spPr>
      </p:pic>
      <p:grpSp>
        <p:nvGrpSpPr>
          <p:cNvPr id="133" name="Group 132"/>
          <p:cNvGrpSpPr/>
          <p:nvPr/>
        </p:nvGrpSpPr>
        <p:grpSpPr>
          <a:xfrm>
            <a:off x="10217405" y="126609"/>
            <a:ext cx="1875360" cy="572464"/>
            <a:chOff x="10316641" y="149435"/>
            <a:chExt cx="1875360" cy="572464"/>
          </a:xfrm>
        </p:grpSpPr>
        <p:pic>
          <p:nvPicPr>
            <p:cNvPr id="134" name="Picture 133"/>
            <p:cNvPicPr>
              <a:picLocks noChangeAspect="1"/>
            </p:cNvPicPr>
            <p:nvPr/>
          </p:nvPicPr>
          <p:blipFill>
            <a:blip r:embed="rId4">
              <a:duotone>
                <a:schemeClr val="bg2">
                  <a:shade val="45000"/>
                  <a:satMod val="135000"/>
                </a:schemeClr>
                <a:prstClr val="white"/>
              </a:duotone>
              <a:lum bright="-32000"/>
            </a:blip>
            <a:stretch>
              <a:fillRect/>
            </a:stretch>
          </p:blipFill>
          <p:spPr>
            <a:xfrm>
              <a:off x="10316641" y="213005"/>
              <a:ext cx="484908" cy="445325"/>
            </a:xfrm>
            <a:prstGeom prst="rect">
              <a:avLst/>
            </a:prstGeom>
          </p:spPr>
        </p:pic>
        <p:sp>
          <p:nvSpPr>
            <p:cNvPr id="141" name="TextBox 140"/>
            <p:cNvSpPr txBox="1"/>
            <p:nvPr/>
          </p:nvSpPr>
          <p:spPr>
            <a:xfrm>
              <a:off x="10716157" y="149435"/>
              <a:ext cx="1475844"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rgbClr val="000000"/>
                      </a:gs>
                      <a:gs pos="30000">
                        <a:srgbClr val="000000"/>
                      </a:gs>
                    </a:gsLst>
                    <a:lin ang="5400000" scaled="0"/>
                  </a:gradFill>
                  <a:latin typeface="Segoe UI Light"/>
                </a:rPr>
                <a:t>Power BI</a:t>
              </a:r>
            </a:p>
          </p:txBody>
        </p:sp>
      </p:grpSp>
      <p:sp>
        <p:nvSpPr>
          <p:cNvPr id="143" name="Rectangle 142"/>
          <p:cNvSpPr/>
          <p:nvPr/>
        </p:nvSpPr>
        <p:spPr>
          <a:xfrm>
            <a:off x="4066679" y="960836"/>
            <a:ext cx="4018415" cy="400110"/>
          </a:xfrm>
          <a:prstGeom prst="rect">
            <a:avLst/>
          </a:prstGeom>
        </p:spPr>
        <p:txBody>
          <a:bodyPr wrap="square">
            <a:spAutoFit/>
          </a:bodyPr>
          <a:lstStyle/>
          <a:p>
            <a:pPr defTabSz="914367">
              <a:spcAft>
                <a:spcPts val="588"/>
              </a:spcAft>
            </a:pPr>
            <a:r>
              <a:rPr lang="en-US" sz="2000" dirty="0">
                <a:solidFill>
                  <a:srgbClr val="000000"/>
                </a:solidFill>
              </a:rPr>
              <a:t>Power BI Service</a:t>
            </a:r>
          </a:p>
        </p:txBody>
      </p:sp>
      <p:grpSp>
        <p:nvGrpSpPr>
          <p:cNvPr id="262" name="Group 261"/>
          <p:cNvGrpSpPr/>
          <p:nvPr/>
        </p:nvGrpSpPr>
        <p:grpSpPr>
          <a:xfrm>
            <a:off x="4239113" y="4661565"/>
            <a:ext cx="1333108" cy="274320"/>
            <a:chOff x="4306193" y="5441922"/>
            <a:chExt cx="1333108" cy="274320"/>
          </a:xfrm>
        </p:grpSpPr>
        <p:sp>
          <p:nvSpPr>
            <p:cNvPr id="285"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Data refresh</a:t>
              </a:r>
            </a:p>
          </p:txBody>
        </p:sp>
        <p:sp>
          <p:nvSpPr>
            <p:cNvPr id="286"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grpSp>
      <p:grpSp>
        <p:nvGrpSpPr>
          <p:cNvPr id="287" name="Group 286"/>
          <p:cNvGrpSpPr/>
          <p:nvPr/>
        </p:nvGrpSpPr>
        <p:grpSpPr>
          <a:xfrm>
            <a:off x="4239113" y="3007659"/>
            <a:ext cx="1442048" cy="268606"/>
            <a:chOff x="4306193" y="3788016"/>
            <a:chExt cx="1442048" cy="268606"/>
          </a:xfrm>
        </p:grpSpPr>
        <p:sp>
          <p:nvSpPr>
            <p:cNvPr id="288"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Visualizations</a:t>
              </a:r>
              <a:endParaRPr lang="en-US" sz="1200" dirty="0">
                <a:solidFill>
                  <a:srgbClr val="000000"/>
                </a:solidFill>
                <a:ea typeface="Segoe UI" pitchFamily="34" charset="0"/>
                <a:cs typeface="Segoe UI" pitchFamily="34" charset="0"/>
              </a:endParaRPr>
            </a:p>
          </p:txBody>
        </p:sp>
        <p:sp>
          <p:nvSpPr>
            <p:cNvPr id="289" name="Freeform 288"/>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91" name="Group 290"/>
          <p:cNvGrpSpPr/>
          <p:nvPr/>
        </p:nvGrpSpPr>
        <p:grpSpPr>
          <a:xfrm>
            <a:off x="4238517" y="2456357"/>
            <a:ext cx="1646867" cy="274320"/>
            <a:chOff x="4305597" y="3236714"/>
            <a:chExt cx="1646867" cy="274320"/>
          </a:xfrm>
        </p:grpSpPr>
        <p:sp>
          <p:nvSpPr>
            <p:cNvPr id="292"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Live dashboards</a:t>
              </a:r>
            </a:p>
          </p:txBody>
        </p:sp>
        <p:sp>
          <p:nvSpPr>
            <p:cNvPr id="293"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endParaRPr lang="en-US" sz="1350" dirty="0">
                <a:solidFill>
                  <a:srgbClr val="000000"/>
                </a:solidFill>
              </a:endParaRPr>
            </a:p>
          </p:txBody>
        </p:sp>
      </p:grpSp>
      <p:grpSp>
        <p:nvGrpSpPr>
          <p:cNvPr id="294" name="Group 293"/>
          <p:cNvGrpSpPr/>
          <p:nvPr/>
        </p:nvGrpSpPr>
        <p:grpSpPr>
          <a:xfrm>
            <a:off x="4239113" y="1854025"/>
            <a:ext cx="1497576" cy="290409"/>
            <a:chOff x="4306193" y="2634382"/>
            <a:chExt cx="1497576" cy="290409"/>
          </a:xfrm>
        </p:grpSpPr>
        <p:sp>
          <p:nvSpPr>
            <p:cNvPr id="295" name="Freeform 294"/>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934" dirty="0">
                <a:gradFill>
                  <a:gsLst>
                    <a:gs pos="0">
                      <a:srgbClr val="FFFFFF"/>
                    </a:gs>
                    <a:gs pos="100000">
                      <a:srgbClr val="FFFFFF"/>
                    </a:gs>
                  </a:gsLst>
                  <a:lin ang="5400000" scaled="0"/>
                </a:gradFill>
                <a:ea typeface="Segoe UI" pitchFamily="34" charset="0"/>
                <a:cs typeface="Segoe UI" pitchFamily="34" charset="0"/>
              </a:endParaRPr>
            </a:p>
          </p:txBody>
        </p:sp>
        <p:sp>
          <p:nvSpPr>
            <p:cNvPr id="296"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Content packs</a:t>
              </a:r>
            </a:p>
          </p:txBody>
        </p:sp>
      </p:grpSp>
      <p:sp>
        <p:nvSpPr>
          <p:cNvPr id="297" name="Left Bracket 296"/>
          <p:cNvSpPr/>
          <p:nvPr/>
        </p:nvSpPr>
        <p:spPr>
          <a:xfrm>
            <a:off x="4066679" y="2031042"/>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grpSp>
        <p:nvGrpSpPr>
          <p:cNvPr id="298" name="Group 297"/>
          <p:cNvGrpSpPr/>
          <p:nvPr/>
        </p:nvGrpSpPr>
        <p:grpSpPr>
          <a:xfrm>
            <a:off x="8944721" y="1878362"/>
            <a:ext cx="2258229" cy="274320"/>
            <a:chOff x="9011801" y="2831439"/>
            <a:chExt cx="2258229" cy="274320"/>
          </a:xfrm>
        </p:grpSpPr>
        <p:sp>
          <p:nvSpPr>
            <p:cNvPr id="299"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Sharing &amp; collaboration</a:t>
              </a:r>
            </a:p>
          </p:txBody>
        </p:sp>
        <p:sp>
          <p:nvSpPr>
            <p:cNvPr id="300" name="Freeform 299"/>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1" name="Group 300"/>
          <p:cNvGrpSpPr/>
          <p:nvPr/>
        </p:nvGrpSpPr>
        <p:grpSpPr>
          <a:xfrm>
            <a:off x="6328887" y="1881942"/>
            <a:ext cx="2224537" cy="232779"/>
            <a:chOff x="6395967" y="2662299"/>
            <a:chExt cx="2224537" cy="232779"/>
          </a:xfrm>
        </p:grpSpPr>
        <p:sp>
          <p:nvSpPr>
            <p:cNvPr id="302"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Natural language query</a:t>
              </a:r>
            </a:p>
          </p:txBody>
        </p:sp>
        <p:sp>
          <p:nvSpPr>
            <p:cNvPr id="303" name="Oval Callout 302"/>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b="1" dirty="0">
                <a:solidFill>
                  <a:srgbClr val="000000"/>
                </a:solidFill>
                <a:ea typeface="Segoe UI" pitchFamily="34" charset="0"/>
                <a:cs typeface="Segoe UI" pitchFamily="34" charset="0"/>
              </a:endParaRPr>
            </a:p>
          </p:txBody>
        </p:sp>
      </p:grpSp>
      <p:grpSp>
        <p:nvGrpSpPr>
          <p:cNvPr id="304" name="Group 303"/>
          <p:cNvGrpSpPr/>
          <p:nvPr/>
        </p:nvGrpSpPr>
        <p:grpSpPr>
          <a:xfrm>
            <a:off x="4239113" y="3584317"/>
            <a:ext cx="983781" cy="311845"/>
            <a:chOff x="4306193" y="4364674"/>
            <a:chExt cx="983781" cy="311845"/>
          </a:xfrm>
        </p:grpSpPr>
        <p:sp>
          <p:nvSpPr>
            <p:cNvPr id="305"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Reports</a:t>
              </a:r>
              <a:endParaRPr lang="en-US" sz="1200" dirty="0">
                <a:solidFill>
                  <a:srgbClr val="000000"/>
                </a:solidFill>
                <a:ea typeface="Segoe UI" pitchFamily="34" charset="0"/>
                <a:cs typeface="Segoe UI" pitchFamily="34" charset="0"/>
              </a:endParaRPr>
            </a:p>
          </p:txBody>
        </p:sp>
        <p:sp>
          <p:nvSpPr>
            <p:cNvPr id="306" name="Flowchart: Document 305"/>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7" name="Group 306"/>
          <p:cNvGrpSpPr/>
          <p:nvPr/>
        </p:nvGrpSpPr>
        <p:grpSpPr>
          <a:xfrm>
            <a:off x="3912350" y="3991161"/>
            <a:ext cx="1376075" cy="572464"/>
            <a:chOff x="3979430" y="4771518"/>
            <a:chExt cx="1376075" cy="572464"/>
          </a:xfrm>
        </p:grpSpPr>
        <p:sp>
          <p:nvSpPr>
            <p:cNvPr id="308"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Datasets</a:t>
              </a:r>
            </a:p>
          </p:txBody>
        </p:sp>
        <p:sp>
          <p:nvSpPr>
            <p:cNvPr id="309" name="TextBox 308"/>
            <p:cNvSpPr txBox="1"/>
            <p:nvPr/>
          </p:nvSpPr>
          <p:spPr>
            <a:xfrm>
              <a:off x="3979430" y="4771518"/>
              <a:ext cx="927847" cy="572464"/>
            </a:xfrm>
            <a:prstGeom prst="rect">
              <a:avLst/>
            </a:prstGeom>
            <a:noFill/>
          </p:spPr>
          <p:txBody>
            <a:bodyPr wrap="square" lIns="182880" tIns="146304" rIns="182880" bIns="146304" rtlCol="0">
              <a:spAutoFit/>
            </a:bodyPr>
            <a:lstStyle/>
            <a:p>
              <a:pPr algn="ctr"/>
              <a:r>
                <a:rPr lang="en-US" sz="900" b="1" dirty="0">
                  <a:solidFill>
                    <a:srgbClr val="F2C812"/>
                  </a:solidFill>
                </a:rPr>
                <a:t>01001</a:t>
              </a:r>
            </a:p>
            <a:p>
              <a:pPr algn="ctr"/>
              <a:r>
                <a:rPr lang="en-US" sz="900" b="1" dirty="0">
                  <a:solidFill>
                    <a:srgbClr val="F2C812"/>
                  </a:solidFill>
                </a:rPr>
                <a:t>10101</a:t>
              </a:r>
            </a:p>
          </p:txBody>
        </p:sp>
      </p:grpSp>
      <p:sp>
        <p:nvSpPr>
          <p:cNvPr id="196" name="TextBox 195"/>
          <p:cNvSpPr txBox="1"/>
          <p:nvPr/>
        </p:nvSpPr>
        <p:spPr>
          <a:xfrm>
            <a:off x="6736403" y="5709123"/>
            <a:ext cx="1548615" cy="916902"/>
          </a:xfrm>
          <a:prstGeom prst="rect">
            <a:avLst/>
          </a:prstGeom>
          <a:noFill/>
        </p:spPr>
        <p:txBody>
          <a:bodyPr wrap="square" lIns="186521" tIns="149217" rIns="186521" bIns="149217" rtlCol="0" anchor="ctr">
            <a:spAutoFit/>
          </a:bodyPr>
          <a:lstStyle/>
          <a:p>
            <a:pPr algn="ctr" defTabSz="932597">
              <a:spcAft>
                <a:spcPts val="600"/>
              </a:spcAft>
            </a:pPr>
            <a:r>
              <a:rPr lang="en-US" sz="4000" b="1" dirty="0">
                <a:solidFill>
                  <a:srgbClr val="EDC30D"/>
                </a:solidFill>
              </a:rPr>
              <a:t>&lt;/&gt;</a:t>
            </a:r>
            <a:endParaRPr lang="en-US" sz="1200" dirty="0">
              <a:solidFill>
                <a:srgbClr val="000000"/>
              </a:solidFill>
              <a:ea typeface="Segoe UI" pitchFamily="34" charset="0"/>
              <a:cs typeface="Segoe UI" pitchFamily="34" charset="0"/>
            </a:endParaRPr>
          </a:p>
        </p:txBody>
      </p:sp>
      <p:sp>
        <p:nvSpPr>
          <p:cNvPr id="2" name="TextBox 1"/>
          <p:cNvSpPr txBox="1"/>
          <p:nvPr/>
        </p:nvSpPr>
        <p:spPr>
          <a:xfrm>
            <a:off x="8087486" y="5923303"/>
            <a:ext cx="324969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000000"/>
                </a:solidFill>
                <a:ea typeface="Segoe UI" pitchFamily="34" charset="0"/>
                <a:cs typeface="Segoe UI" pitchFamily="34" charset="0"/>
              </a:rPr>
              <a:t>embed, extend, integrate</a:t>
            </a:r>
          </a:p>
        </p:txBody>
      </p:sp>
      <p:sp>
        <p:nvSpPr>
          <p:cNvPr id="115" name="Rectangle 114"/>
          <p:cNvSpPr/>
          <p:nvPr/>
        </p:nvSpPr>
        <p:spPr>
          <a:xfrm>
            <a:off x="730539" y="940779"/>
            <a:ext cx="1692204" cy="400110"/>
          </a:xfrm>
          <a:prstGeom prst="rect">
            <a:avLst/>
          </a:prstGeom>
        </p:spPr>
        <p:txBody>
          <a:bodyPr wrap="square">
            <a:spAutoFit/>
          </a:bodyPr>
          <a:lstStyle/>
          <a:p>
            <a:pPr defTabSz="914367">
              <a:spcAft>
                <a:spcPts val="588"/>
              </a:spcAft>
            </a:pPr>
            <a:r>
              <a:rPr lang="en-US" sz="2000" dirty="0">
                <a:solidFill>
                  <a:srgbClr val="000000"/>
                </a:solidFill>
              </a:rPr>
              <a:t>Data sources</a:t>
            </a:r>
          </a:p>
        </p:txBody>
      </p:sp>
      <p:cxnSp>
        <p:nvCxnSpPr>
          <p:cNvPr id="116" name="Straight Connector 115"/>
          <p:cNvCxnSpPr/>
          <p:nvPr/>
        </p:nvCxnSpPr>
        <p:spPr>
          <a:xfrm>
            <a:off x="1038540" y="2087851"/>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17" name="Rectangle 145"/>
          <p:cNvSpPr/>
          <p:nvPr/>
        </p:nvSpPr>
        <p:spPr bwMode="auto">
          <a:xfrm>
            <a:off x="982973" y="1529904"/>
            <a:ext cx="2059649" cy="4952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Cloud-based SaaS solutions</a:t>
            </a:r>
          </a:p>
          <a:p>
            <a:pPr defTabSz="914367">
              <a:spcAft>
                <a:spcPts val="600"/>
              </a:spcAft>
            </a:pPr>
            <a:r>
              <a:rPr lang="en-US" sz="900" i="1" dirty="0">
                <a:solidFill>
                  <a:srgbClr val="000000"/>
                </a:solidFill>
                <a:cs typeface="Segoe UI Light" panose="020B0502040204020203" pitchFamily="34" charset="0"/>
              </a:rPr>
              <a:t>e.g. Marketo, Salesforce, Quickbooks, Google Analytics, …</a:t>
            </a:r>
          </a:p>
        </p:txBody>
      </p:sp>
      <p:sp>
        <p:nvSpPr>
          <p:cNvPr id="118" name="Oval 147"/>
          <p:cNvSpPr/>
          <p:nvPr/>
        </p:nvSpPr>
        <p:spPr bwMode="auto">
          <a:xfrm>
            <a:off x="612426" y="1660604"/>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9" name="Group 332"/>
          <p:cNvGrpSpPr/>
          <p:nvPr/>
        </p:nvGrpSpPr>
        <p:grpSpPr>
          <a:xfrm>
            <a:off x="664469" y="1736533"/>
            <a:ext cx="261675" cy="213902"/>
            <a:chOff x="2123129" y="1797431"/>
            <a:chExt cx="2472585" cy="2021180"/>
          </a:xfrm>
        </p:grpSpPr>
        <p:sp>
          <p:nvSpPr>
            <p:cNvPr id="120"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122" name="Straight Connector 121"/>
          <p:cNvCxnSpPr/>
          <p:nvPr/>
        </p:nvCxnSpPr>
        <p:spPr>
          <a:xfrm>
            <a:off x="1038540" y="2629962"/>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3" name="Rectangle 152"/>
          <p:cNvSpPr/>
          <p:nvPr/>
        </p:nvSpPr>
        <p:spPr bwMode="auto">
          <a:xfrm>
            <a:off x="977327" y="2118108"/>
            <a:ext cx="1982520" cy="4369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On-premises data</a:t>
            </a:r>
          </a:p>
          <a:p>
            <a:pPr defTabSz="914367"/>
            <a:r>
              <a:rPr lang="en-US" sz="900" dirty="0">
                <a:solidFill>
                  <a:srgbClr val="000000"/>
                </a:solidFill>
                <a:cs typeface="Segoe UI Light" panose="020B0502040204020203" pitchFamily="34" charset="0"/>
              </a:rPr>
              <a:t>e.g. Analysis Services, SQL Server</a:t>
            </a:r>
          </a:p>
        </p:txBody>
      </p:sp>
      <p:sp>
        <p:nvSpPr>
          <p:cNvPr id="124" name="Oval 154"/>
          <p:cNvSpPr/>
          <p:nvPr/>
        </p:nvSpPr>
        <p:spPr bwMode="auto">
          <a:xfrm>
            <a:off x="612426" y="218928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Freeform 30"/>
          <p:cNvSpPr>
            <a:spLocks noEditPoints="1"/>
          </p:cNvSpPr>
          <p:nvPr/>
        </p:nvSpPr>
        <p:spPr bwMode="auto">
          <a:xfrm>
            <a:off x="694811" y="2283523"/>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cxnSp>
        <p:nvCxnSpPr>
          <p:cNvPr id="126" name="Straight Connector 125"/>
          <p:cNvCxnSpPr/>
          <p:nvPr/>
        </p:nvCxnSpPr>
        <p:spPr>
          <a:xfrm>
            <a:off x="1038540" y="3205749"/>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7" name="Rectangle 1074"/>
          <p:cNvSpPr/>
          <p:nvPr/>
        </p:nvSpPr>
        <p:spPr bwMode="auto">
          <a:xfrm>
            <a:off x="977326" y="2528510"/>
            <a:ext cx="2065297" cy="7966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100" dirty="0">
                <a:solidFill>
                  <a:srgbClr val="000000"/>
                </a:solidFill>
                <a:cs typeface="Segoe UI Light" panose="020B0502040204020203" pitchFamily="34" charset="0"/>
              </a:rPr>
              <a:t>Organizational content packs</a:t>
            </a:r>
            <a:br>
              <a:rPr lang="en-US" sz="1100" dirty="0">
                <a:solidFill>
                  <a:srgbClr val="000000"/>
                </a:solidFill>
                <a:cs typeface="Segoe UI Light" panose="020B0502040204020203" pitchFamily="34" charset="0"/>
              </a:rPr>
            </a:br>
            <a:r>
              <a:rPr lang="en-US" sz="900" i="1" dirty="0">
                <a:solidFill>
                  <a:srgbClr val="000000"/>
                </a:solidFill>
                <a:cs typeface="Segoe UI Light" panose="020B0502040204020203" pitchFamily="34" charset="0"/>
              </a:rPr>
              <a:t>Corporate data sources or external data services</a:t>
            </a:r>
          </a:p>
        </p:txBody>
      </p:sp>
      <p:sp>
        <p:nvSpPr>
          <p:cNvPr id="128" name="Oval 1076"/>
          <p:cNvSpPr/>
          <p:nvPr/>
        </p:nvSpPr>
        <p:spPr bwMode="auto">
          <a:xfrm>
            <a:off x="612426" y="2731597"/>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9" name="Group 128"/>
          <p:cNvGrpSpPr/>
          <p:nvPr/>
        </p:nvGrpSpPr>
        <p:grpSpPr>
          <a:xfrm>
            <a:off x="687671" y="2819868"/>
            <a:ext cx="215270" cy="189218"/>
            <a:chOff x="681704" y="2920140"/>
            <a:chExt cx="321649" cy="282723"/>
          </a:xfrm>
          <a:solidFill>
            <a:schemeClr val="tx1"/>
          </a:solidFill>
        </p:grpSpPr>
        <p:sp>
          <p:nvSpPr>
            <p:cNvPr id="130"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132" name="Straight Connector 131"/>
          <p:cNvCxnSpPr/>
          <p:nvPr/>
        </p:nvCxnSpPr>
        <p:spPr>
          <a:xfrm>
            <a:off x="1038540" y="3700427"/>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5" name="Rectangle 1081"/>
          <p:cNvSpPr/>
          <p:nvPr/>
        </p:nvSpPr>
        <p:spPr bwMode="auto">
          <a:xfrm>
            <a:off x="967900" y="3205749"/>
            <a:ext cx="1982520" cy="4466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Azure services</a:t>
            </a:r>
          </a:p>
          <a:p>
            <a:pPr defTabSz="914367">
              <a:spcAft>
                <a:spcPts val="600"/>
              </a:spcAft>
            </a:pPr>
            <a:r>
              <a:rPr lang="en-US" sz="900" i="1" dirty="0">
                <a:solidFill>
                  <a:srgbClr val="000000"/>
                </a:solidFill>
                <a:cs typeface="Segoe UI Light" panose="020B0502040204020203" pitchFamily="34" charset="0"/>
              </a:rPr>
              <a:t>Azure SQL, Stream Analytics…</a:t>
            </a:r>
          </a:p>
        </p:txBody>
      </p:sp>
      <p:sp>
        <p:nvSpPr>
          <p:cNvPr id="136" name="Oval 1083"/>
          <p:cNvSpPr/>
          <p:nvPr/>
        </p:nvSpPr>
        <p:spPr bwMode="auto">
          <a:xfrm>
            <a:off x="612426" y="324593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2" name="Group 379"/>
          <p:cNvGrpSpPr/>
          <p:nvPr/>
        </p:nvGrpSpPr>
        <p:grpSpPr>
          <a:xfrm>
            <a:off x="678626" y="3366634"/>
            <a:ext cx="233359" cy="162454"/>
            <a:chOff x="3543365" y="7242811"/>
            <a:chExt cx="1238250" cy="862013"/>
          </a:xfrm>
          <a:solidFill>
            <a:schemeClr val="tx1"/>
          </a:solidFill>
        </p:grpSpPr>
        <p:sp>
          <p:nvSpPr>
            <p:cNvPr id="160"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0" name="Rectangle 160"/>
          <p:cNvSpPr/>
          <p:nvPr/>
        </p:nvSpPr>
        <p:spPr bwMode="auto">
          <a:xfrm>
            <a:off x="967900" y="3745316"/>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dirty="0">
                <a:solidFill>
                  <a:srgbClr val="000000"/>
                </a:solidFill>
                <a:cs typeface="Segoe UI Light" panose="020B0502040204020203" pitchFamily="34" charset="0"/>
              </a:rPr>
              <a:t>Excel and CSV files</a:t>
            </a:r>
          </a:p>
          <a:p>
            <a:pPr defTabSz="914367"/>
            <a:r>
              <a:rPr lang="en-IN" sz="900" i="1" dirty="0">
                <a:solidFill>
                  <a:srgbClr val="000000"/>
                </a:solidFill>
                <a:cs typeface="Segoe UI Light" panose="020B0502040204020203" pitchFamily="34" charset="0"/>
              </a:rPr>
              <a:t>Workbook data, flat files</a:t>
            </a:r>
          </a:p>
        </p:txBody>
      </p:sp>
      <p:sp>
        <p:nvSpPr>
          <p:cNvPr id="181" name="Oval 162"/>
          <p:cNvSpPr/>
          <p:nvPr/>
        </p:nvSpPr>
        <p:spPr bwMode="auto">
          <a:xfrm>
            <a:off x="612426" y="374531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82" name="Straight Connector 181"/>
          <p:cNvCxnSpPr/>
          <p:nvPr/>
        </p:nvCxnSpPr>
        <p:spPr>
          <a:xfrm>
            <a:off x="1038540" y="4176844"/>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3" name="Oval 162"/>
          <p:cNvSpPr/>
          <p:nvPr/>
        </p:nvSpPr>
        <p:spPr bwMode="auto">
          <a:xfrm>
            <a:off x="612426" y="4253867"/>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Rectangle 160"/>
          <p:cNvSpPr/>
          <p:nvPr/>
        </p:nvSpPr>
        <p:spPr bwMode="auto">
          <a:xfrm>
            <a:off x="967900" y="4253867"/>
            <a:ext cx="1982520" cy="4249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dirty="0">
                <a:solidFill>
                  <a:srgbClr val="000000"/>
                </a:solidFill>
                <a:cs typeface="Segoe UI Light" panose="020B0502040204020203" pitchFamily="34" charset="0"/>
              </a:rPr>
              <a:t>Power BI Desktop files</a:t>
            </a:r>
          </a:p>
          <a:p>
            <a:pPr defTabSz="914367"/>
            <a:r>
              <a:rPr lang="en-IN" sz="900" i="1" dirty="0">
                <a:solidFill>
                  <a:srgbClr val="000000"/>
                </a:solidFill>
                <a:cs typeface="Segoe UI Light" panose="020B0502040204020203" pitchFamily="34" charset="0"/>
              </a:rPr>
              <a:t>Data from files, databases, Azure, Online Services, and other sources</a:t>
            </a:r>
          </a:p>
        </p:txBody>
      </p:sp>
      <p:sp>
        <p:nvSpPr>
          <p:cNvPr id="185" name="Isosceles Triangle 153"/>
          <p:cNvSpPr/>
          <p:nvPr/>
        </p:nvSpPr>
        <p:spPr bwMode="auto">
          <a:xfrm rot="5400000">
            <a:off x="1850671" y="2970617"/>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US" sz="900" i="1" dirty="0">
              <a:solidFill>
                <a:srgbClr val="FFFFFF"/>
              </a:solidFill>
              <a:cs typeface="Segoe UI Light" panose="020B0502040204020203" pitchFamily="34" charset="0"/>
            </a:endParaRPr>
          </a:p>
        </p:txBody>
      </p:sp>
      <p:pic>
        <p:nvPicPr>
          <p:cNvPr id="186" name="Picture 185"/>
          <p:cNvPicPr>
            <a:picLocks noChangeAspect="1"/>
          </p:cNvPicPr>
          <p:nvPr/>
        </p:nvPicPr>
        <p:blipFill rotWithShape="1">
          <a:blip r:embed="rId3"/>
          <a:srcRect l="6503" t="21287" r="74698" b="20220"/>
          <a:stretch/>
        </p:blipFill>
        <p:spPr>
          <a:xfrm>
            <a:off x="692331" y="4319517"/>
            <a:ext cx="228600" cy="231962"/>
          </a:xfrm>
          <a:prstGeom prst="rect">
            <a:avLst/>
          </a:prstGeom>
        </p:spPr>
      </p:pic>
      <p:grpSp>
        <p:nvGrpSpPr>
          <p:cNvPr id="114" name="Group 113"/>
          <p:cNvGrpSpPr>
            <a:grpSpLocks noChangeAspect="1"/>
          </p:cNvGrpSpPr>
          <p:nvPr/>
        </p:nvGrpSpPr>
        <p:grpSpPr>
          <a:xfrm>
            <a:off x="6181819" y="2328901"/>
            <a:ext cx="5120640" cy="2756516"/>
            <a:chOff x="266699" y="-225976"/>
            <a:chExt cx="11319416" cy="6093390"/>
          </a:xfrm>
        </p:grpSpPr>
        <p:grpSp>
          <p:nvGrpSpPr>
            <p:cNvPr id="187" name="Group 186"/>
            <p:cNvGrpSpPr/>
            <p:nvPr/>
          </p:nvGrpSpPr>
          <p:grpSpPr>
            <a:xfrm>
              <a:off x="266699" y="-225976"/>
              <a:ext cx="11319416" cy="6093390"/>
              <a:chOff x="6856629" y="2032578"/>
              <a:chExt cx="5221473" cy="2523453"/>
            </a:xfrm>
          </p:grpSpPr>
          <p:sp>
            <p:nvSpPr>
              <p:cNvPr id="193" name="Rounded Rectangle 223"/>
              <p:cNvSpPr/>
              <p:nvPr/>
            </p:nvSpPr>
            <p:spPr bwMode="auto">
              <a:xfrm>
                <a:off x="10432181" y="2032578"/>
                <a:ext cx="616073" cy="1042089"/>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rgbClr val="A5A5A5">
                  <a:lumMod val="50000"/>
                </a:srgbClr>
              </a:solidFill>
              <a:ln w="635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err="1">
                  <a:ln>
                    <a:noFill/>
                  </a:ln>
                  <a:solidFill>
                    <a:srgbClr val="68217A"/>
                  </a:solidFill>
                  <a:effectLst/>
                  <a:uLnTx/>
                  <a:uFillTx/>
                  <a:latin typeface="Calibri" panose="020F0502020204030204"/>
                  <a:ea typeface="Segoe UI" pitchFamily="34" charset="0"/>
                  <a:cs typeface="Segoe UI" pitchFamily="34" charset="0"/>
                </a:endParaRPr>
              </a:p>
            </p:txBody>
          </p:sp>
          <p:sp>
            <p:nvSpPr>
              <p:cNvPr id="194" name="Freeform 1383"/>
              <p:cNvSpPr>
                <a:spLocks noChangeAspect="1" noEditPoints="1"/>
              </p:cNvSpPr>
              <p:nvPr/>
            </p:nvSpPr>
            <p:spPr bwMode="auto">
              <a:xfrm>
                <a:off x="6856629" y="2534980"/>
                <a:ext cx="4002717" cy="2021051"/>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A5A5A5">
                  <a:lumMod val="50000"/>
                </a:srgbClr>
              </a:solidFill>
              <a:ln w="9525">
                <a:solidFill>
                  <a:sysClr val="window" lastClr="FFFFFF"/>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195" name="Group 194"/>
              <p:cNvGrpSpPr/>
              <p:nvPr/>
            </p:nvGrpSpPr>
            <p:grpSpPr>
              <a:xfrm>
                <a:off x="10432182" y="3198527"/>
                <a:ext cx="1645920" cy="1132186"/>
                <a:chOff x="1117587" y="1757085"/>
                <a:chExt cx="2372574" cy="1629559"/>
              </a:xfrm>
            </p:grpSpPr>
            <p:sp>
              <p:nvSpPr>
                <p:cNvPr id="197" name="Rounded Rectangle 89"/>
                <p:cNvSpPr>
                  <a:spLocks noChangeAspect="1"/>
                </p:cNvSpPr>
                <p:nvPr/>
              </p:nvSpPr>
              <p:spPr bwMode="auto">
                <a:xfrm rot="16200000">
                  <a:off x="1489094" y="1385578"/>
                  <a:ext cx="1629559"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rgbClr val="A5A5A5">
                    <a:lumMod val="50000"/>
                  </a:srgbClr>
                </a:solidFill>
                <a:ln w="635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err="1">
                    <a:ln>
                      <a:noFill/>
                    </a:ln>
                    <a:solidFill>
                      <a:srgbClr val="68217A"/>
                    </a:solidFill>
                    <a:effectLst/>
                    <a:uLnTx/>
                    <a:uFillTx/>
                    <a:latin typeface="Calibri" panose="020F0502020204030204"/>
                    <a:ea typeface="Segoe UI" pitchFamily="34" charset="0"/>
                    <a:cs typeface="Segoe UI" pitchFamily="34" charset="0"/>
                  </a:endParaRPr>
                </a:p>
              </p:txBody>
            </p:sp>
            <p:sp>
              <p:nvSpPr>
                <p:cNvPr id="198" name="Rectangle 197"/>
                <p:cNvSpPr/>
                <p:nvPr/>
              </p:nvSpPr>
              <p:spPr bwMode="auto">
                <a:xfrm>
                  <a:off x="3172854" y="1909278"/>
                  <a:ext cx="307998" cy="808750"/>
                </a:xfrm>
                <a:prstGeom prst="rect">
                  <a:avLst/>
                </a:prstGeom>
                <a:solidFill>
                  <a:srgbClr val="A5A5A5">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99" name="Picture 198"/>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3229523" y="2500731"/>
                  <a:ext cx="195334" cy="108208"/>
                </a:xfrm>
                <a:prstGeom prst="rect">
                  <a:avLst/>
                </a:prstGeom>
              </p:spPr>
            </p:pic>
          </p:grpSp>
        </p:grpSp>
        <p:pic>
          <p:nvPicPr>
            <p:cNvPr id="189" name="Picture 188"/>
            <p:cNvPicPr>
              <a:picLocks noChangeAspect="1"/>
            </p:cNvPicPr>
            <p:nvPr/>
          </p:nvPicPr>
          <p:blipFill>
            <a:blip r:embed="rId6"/>
            <a:stretch>
              <a:fillRect/>
            </a:stretch>
          </p:blipFill>
          <p:spPr>
            <a:xfrm>
              <a:off x="1573234" y="1197427"/>
              <a:ext cx="6064253" cy="3898448"/>
            </a:xfrm>
            <a:prstGeom prst="rect">
              <a:avLst/>
            </a:prstGeom>
          </p:spPr>
        </p:pic>
        <p:pic>
          <p:nvPicPr>
            <p:cNvPr id="190" name="Picture 189"/>
            <p:cNvPicPr>
              <a:picLocks noChangeAspect="1"/>
            </p:cNvPicPr>
            <p:nvPr/>
          </p:nvPicPr>
          <p:blipFill>
            <a:blip r:embed="rId7"/>
            <a:stretch>
              <a:fillRect/>
            </a:stretch>
          </p:blipFill>
          <p:spPr>
            <a:xfrm>
              <a:off x="8143778" y="0"/>
              <a:ext cx="1097280" cy="1957805"/>
            </a:xfrm>
            <a:prstGeom prst="rect">
              <a:avLst/>
            </a:prstGeom>
          </p:spPr>
        </p:pic>
        <p:pic>
          <p:nvPicPr>
            <p:cNvPr id="191" name="Picture 190"/>
            <p:cNvPicPr>
              <a:picLocks noChangeAspect="1"/>
            </p:cNvPicPr>
            <p:nvPr/>
          </p:nvPicPr>
          <p:blipFill rotWithShape="1">
            <a:blip r:embed="rId8"/>
            <a:srcRect b="6643"/>
            <a:stretch/>
          </p:blipFill>
          <p:spPr>
            <a:xfrm>
              <a:off x="8272114" y="2784368"/>
              <a:ext cx="2834640" cy="2295525"/>
            </a:xfrm>
            <a:prstGeom prst="rect">
              <a:avLst/>
            </a:prstGeom>
          </p:spPr>
        </p:pic>
      </p:grpSp>
      <p:pic>
        <p:nvPicPr>
          <p:cNvPr id="107" name="Picture 10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2782" y="3805556"/>
            <a:ext cx="236260" cy="236260"/>
          </a:xfrm>
          <a:prstGeom prst="rect">
            <a:avLst/>
          </a:prstGeom>
        </p:spPr>
      </p:pic>
    </p:spTree>
    <p:extLst>
      <p:ext uri="{BB962C8B-B14F-4D97-AF65-F5344CB8AC3E}">
        <p14:creationId xmlns:p14="http://schemas.microsoft.com/office/powerpoint/2010/main" val="200645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B Product Families 2013">
  <a:themeElements>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8DAB7D18-9A9C-442A-B50E-F6F6DCC92343}" vid="{626FD01B-D220-44C7-964F-5ACF063E0159}"/>
    </a:ext>
  </a:extLst>
</a:theme>
</file>

<file path=ppt/theme/theme10.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3.xml><?xml version="1.0" encoding="utf-8"?>
<a:theme xmlns:a="http://schemas.openxmlformats.org/drawingml/2006/main" name="2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Power BI Overview _BRK2568" id="{E49EA6DA-94D8-45DC-A9F2-0C4322309D29}" vid="{B53B337B-29AC-4FFD-92F8-9CB5DFE2CCB6}"/>
    </a:ext>
  </a:extLst>
</a:theme>
</file>

<file path=ppt/theme/theme4.xml><?xml version="1.0" encoding="utf-8"?>
<a:theme xmlns:a="http://schemas.openxmlformats.org/drawingml/2006/main" name="3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5.xml><?xml version="1.0" encoding="utf-8"?>
<a:theme xmlns:a="http://schemas.openxmlformats.org/drawingml/2006/main" name="2_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6.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4_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8.xml><?xml version="1.0" encoding="utf-8"?>
<a:theme xmlns:a="http://schemas.openxmlformats.org/drawingml/2006/main" name="2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9.xml><?xml version="1.0" encoding="utf-8"?>
<a:theme xmlns:a="http://schemas.openxmlformats.org/drawingml/2006/main" name="3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Power BI Overview _BRK2568" id="{07B3E290-5A9F-466B-B48F-03423F871227}" vid="{2FDE698B-BE5B-4706-AA82-1865D512E0D0}"/>
    </a:ext>
  </a:extLst>
</a:theme>
</file>

<file path=ppt/theme/themeOverride1.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2.xml><?xml version="1.0" encoding="utf-8"?>
<a:themeOverride xmlns:a="http://schemas.openxmlformats.org/drawingml/2006/main">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themeOverride>
</file>

<file path=ppt/theme/themeOverride3.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D71B0053C2843489FCEBA849AC89E8E" ma:contentTypeVersion="9" ma:contentTypeDescription="Create a new document." ma:contentTypeScope="" ma:versionID="97be509e2a4330a132f6888c54920ad3">
  <xsd:schema xmlns:xsd="http://www.w3.org/2001/XMLSchema" xmlns:xs="http://www.w3.org/2001/XMLSchema" xmlns:p="http://schemas.microsoft.com/office/2006/metadata/properties" xmlns:ns2="463deedd-03bb-45d7-9835-01ee6b29496d" xmlns:ns3="6ab992db-7824-4499-b2ab-0aaeb1aa7ccb" targetNamespace="http://schemas.microsoft.com/office/2006/metadata/properties" ma:root="true" ma:fieldsID="837df951edb7d65fbf11c66647e0cb71" ns2:_="" ns3:_="">
    <xsd:import namespace="463deedd-03bb-45d7-9835-01ee6b29496d"/>
    <xsd:import namespace="6ab992db-7824-4499-b2ab-0aaeb1aa7ccb"/>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3deedd-03bb-45d7-9835-01ee6b29496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ab992db-7824-4499-b2ab-0aaeb1aa7ccb"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astSharedByUser xmlns="463deedd-03bb-45d7-9835-01ee6b29496d">susaho@microsoft.com</LastSharedByUser>
    <LastSharedByTime xmlns="463deedd-03bb-45d7-9835-01ee6b29496d">2016-09-17T01:47:07+00:00</LastSharedByTime>
    <SharedWithUsers xmlns="463deedd-03bb-45d7-9835-01ee6b29496d">
      <UserInfo>
        <DisplayName>Subhransu Sahoo</DisplayName>
        <AccountId>15930</AccountId>
        <AccountType/>
      </UserInfo>
      <UserInfo>
        <DisplayName>Hui Jeng Lee (Alfa Connections Pte Ltd)</DisplayName>
        <AccountId>63906</AccountId>
        <AccountType/>
      </UserInfo>
    </SharedWithUsers>
  </documentManagement>
</p:properties>
</file>

<file path=customXml/itemProps1.xml><?xml version="1.0" encoding="utf-8"?>
<ds:datastoreItem xmlns:ds="http://schemas.openxmlformats.org/officeDocument/2006/customXml" ds:itemID="{A5C0CD80-0C85-448E-8CF7-F06A41D240E4}">
  <ds:schemaRefs>
    <ds:schemaRef ds:uri="http://schemas.microsoft.com/sharepoint/v3/contenttype/forms"/>
  </ds:schemaRefs>
</ds:datastoreItem>
</file>

<file path=customXml/itemProps2.xml><?xml version="1.0" encoding="utf-8"?>
<ds:datastoreItem xmlns:ds="http://schemas.openxmlformats.org/officeDocument/2006/customXml" ds:itemID="{22F9FD1B-0CDB-4B5E-9C9D-E8E3D8B5EF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3deedd-03bb-45d7-9835-01ee6b29496d"/>
    <ds:schemaRef ds:uri="6ab992db-7824-4499-b2ab-0aaeb1aa7c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04B3DCC-0E82-4A14-8BE4-605C5D56C8DB}">
  <ds:schemaRefs>
    <ds:schemaRef ds:uri="http://schemas.microsoft.com/office/2006/metadata/properties"/>
    <ds:schemaRef ds:uri="http://schemas.microsoft.com/office/infopath/2007/PartnerControls"/>
    <ds:schemaRef ds:uri="463deedd-03bb-45d7-9835-01ee6b29496d"/>
  </ds:schemaRefs>
</ds:datastoreItem>
</file>

<file path=docProps/app.xml><?xml version="1.0" encoding="utf-8"?>
<Properties xmlns="http://schemas.openxmlformats.org/officeDocument/2006/extended-properties" xmlns:vt="http://schemas.openxmlformats.org/officeDocument/2006/docPropsVTypes">
  <TotalTime>0</TotalTime>
  <Words>14363</Words>
  <Application>Microsoft Office PowerPoint</Application>
  <PresentationFormat>Widescreen</PresentationFormat>
  <Paragraphs>1703</Paragraphs>
  <Slides>53</Slides>
  <Notes>47</Notes>
  <HiddenSlides>11</HiddenSlides>
  <MMClips>0</MMClips>
  <ScaleCrop>false</ScaleCrop>
  <HeadingPairs>
    <vt:vector size="4" baseType="variant">
      <vt:variant>
        <vt:lpstr>Theme</vt:lpstr>
      </vt:variant>
      <vt:variant>
        <vt:i4>10</vt:i4>
      </vt:variant>
      <vt:variant>
        <vt:lpstr>Slide Titles</vt:lpstr>
      </vt:variant>
      <vt:variant>
        <vt:i4>53</vt:i4>
      </vt:variant>
    </vt:vector>
  </HeadingPairs>
  <TitlesOfParts>
    <vt:vector size="63" baseType="lpstr">
      <vt:lpstr>STB Product Families 2013</vt:lpstr>
      <vt:lpstr>Power BI Template</vt:lpstr>
      <vt:lpstr>2_WHITE TEMPLATE</vt:lpstr>
      <vt:lpstr>3_LIGHT COLOR TEMPLATE</vt:lpstr>
      <vt:lpstr>2_Power BI Template</vt:lpstr>
      <vt:lpstr>1_5-30610_Microsoft_Ignite_Keynote_Template</vt:lpstr>
      <vt:lpstr>4_Power BI Template</vt:lpstr>
      <vt:lpstr>2_LIGHT COLOR TEMPLATE</vt:lpstr>
      <vt:lpstr>3_WHITE TEMPLATE</vt:lpstr>
      <vt:lpstr>1_COLOR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Keep your data where it is and connect securely</vt:lpstr>
      <vt:lpstr> Keep your data up-to-date</vt:lpstr>
      <vt:lpstr>For the Business Analyst: Data refresh with Power BI Personal Gateway</vt:lpstr>
      <vt:lpstr>For IT: Centralized data access with On-Premises Data Gateway</vt:lpstr>
      <vt:lpstr>Power BI Pro</vt:lpstr>
      <vt:lpstr>Supported languages and countries for Power BI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Prepare, explore, report and collaborate with Power BI Desktop</vt:lpstr>
      <vt:lpstr>PowerPoint Presentation</vt:lpstr>
      <vt:lpstr>Data Connectivity Modes in Power BI Desktop</vt:lpstr>
      <vt:lpstr>PowerPoint Presentation</vt:lpstr>
      <vt:lpstr>Produce rich data models using formulas and relationships</vt:lpstr>
      <vt:lpstr>PowerPoint Presentation</vt:lpstr>
      <vt:lpstr>Deliver valuable insights with customizable visual reports</vt:lpstr>
      <vt:lpstr>PowerPoint Presentation</vt:lpstr>
      <vt:lpstr>PowerPoint Presentation</vt:lpstr>
      <vt:lpstr>PowerPoint Presentation</vt:lpstr>
      <vt:lpstr>PowerPoint Presentation</vt:lpstr>
      <vt:lpstr>PowerPoint Presentation</vt:lpstr>
      <vt:lpstr>Get started today at powerbi.com </vt:lpstr>
      <vt:lpstr>PowerPoint Presentation</vt:lpstr>
      <vt:lpstr>V 4.0 Updates</vt:lpstr>
      <vt:lpstr>PowerPoint Presentation</vt:lpstr>
      <vt:lpstr>PowerPoint Presentation</vt:lpstr>
      <vt:lpstr>V 3.0 Updates</vt:lpstr>
      <vt:lpstr>PowerPoint Presentation</vt:lpstr>
      <vt:lpstr>PowerPoint Presentation</vt:lpstr>
      <vt:lpstr>V 2.0 Updates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Capability Deck Level 200</dc:title>
  <dc:creator/>
  <cp:keywords/>
  <cp:lastModifiedBy/>
  <cp:revision>2</cp:revision>
  <dcterms:created xsi:type="dcterms:W3CDTF">2016-08-19T21:40:31Z</dcterms:created>
  <dcterms:modified xsi:type="dcterms:W3CDTF">2021-08-12T04:09:24Z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1cd454bacc149bfbcfd764edd279de7">
    <vt:lpwstr/>
  </property>
  <property fmtid="{D5CDD505-2E9C-101B-9397-08002B2CF9AE}" pid="3" name="of67e5d4b76f4a9db8769983fda9cec0">
    <vt:lpwstr/>
  </property>
  <property fmtid="{D5CDD505-2E9C-101B-9397-08002B2CF9AE}" pid="4" name="TaxKeyword">
    <vt:lpwstr/>
  </property>
  <property fmtid="{D5CDD505-2E9C-101B-9397-08002B2CF9AE}" pid="5" name="NewsType">
    <vt:lpwstr/>
  </property>
  <property fmtid="{D5CDD505-2E9C-101B-9397-08002B2CF9AE}" pid="6" name="_dlc_policyId">
    <vt:lpwstr/>
  </property>
  <property fmtid="{D5CDD505-2E9C-101B-9397-08002B2CF9AE}" pid="7" name="Region">
    <vt:lpwstr/>
  </property>
  <property fmtid="{D5CDD505-2E9C-101B-9397-08002B2CF9AE}" pid="8" name="Confidentiality">
    <vt:lpwstr>14;#customer ready|8986c41d-21c5-4f8f-8a12-ea4625b46858</vt:lpwstr>
  </property>
  <property fmtid="{D5CDD505-2E9C-101B-9397-08002B2CF9AE}" pid="9" name="ItemType">
    <vt:lpwstr>108;#sales presentations|355751b2-6406-4ba2-8a81-0ca1b45d0070;#351;#feedback requests|00ce1828-98a3-430e-af54-eda270e1be04</vt:lpwstr>
  </property>
  <property fmtid="{D5CDD505-2E9C-101B-9397-08002B2CF9AE}" pid="10" name="ContentTypeId">
    <vt:lpwstr>0x0101001D71B0053C2843489FCEBA849AC89E8E</vt:lpwstr>
  </property>
  <property fmtid="{D5CDD505-2E9C-101B-9397-08002B2CF9AE}" pid="11" name="bc28b5f076654a3b96073bbbebfeb8c9">
    <vt:lpwstr/>
  </property>
  <property fmtid="{D5CDD505-2E9C-101B-9397-08002B2CF9AE}" pid="12" name="ga0c0bf70a6644469c61b3efa7025301">
    <vt:lpwstr/>
  </property>
  <property fmtid="{D5CDD505-2E9C-101B-9397-08002B2CF9AE}" pid="13" name="Industries">
    <vt:lpwstr/>
  </property>
  <property fmtid="{D5CDD505-2E9C-101B-9397-08002B2CF9AE}" pid="14" name="MSProducts">
    <vt:lpwstr/>
  </property>
  <property fmtid="{D5CDD505-2E9C-101B-9397-08002B2CF9AE}" pid="15" name="j4d667fb28274e85b2214f6e751c8d1f">
    <vt:lpwstr/>
  </property>
  <property fmtid="{D5CDD505-2E9C-101B-9397-08002B2CF9AE}" pid="16" name="Competitors">
    <vt:lpwstr/>
  </property>
  <property fmtid="{D5CDD505-2E9C-101B-9397-08002B2CF9AE}" pid="17" name="SMSGDomain">
    <vt:lpwstr>82;#SQL Server Domain|0c0f1824-39dc-4b26-8c74-eff4364b812b;#22;#Server and Tools Business|6783548d-8609-4f97-be4a-4ca2616905a6</vt:lpwstr>
  </property>
  <property fmtid="{D5CDD505-2E9C-101B-9397-08002B2CF9AE}" pid="18" name="ExperienceContentType">
    <vt:lpwstr/>
  </property>
  <property fmtid="{D5CDD505-2E9C-101B-9397-08002B2CF9AE}" pid="19" name="BusinessArchitecture">
    <vt:lpwstr>231;#business intelligence|e1f9659f-bde9-4479-81f9-2bc6e8ec0057;#166;#Power BI solution|a774047b-2f39-4ee6-a302-4d53f94b9400</vt:lpwstr>
  </property>
  <property fmtid="{D5CDD505-2E9C-101B-9397-08002B2CF9AE}" pid="20" name="j031aa32f4154c8c9a646efae715ebde">
    <vt:lpwstr/>
  </property>
  <property fmtid="{D5CDD505-2E9C-101B-9397-08002B2CF9AE}" pid="21" name="Products">
    <vt:lpwstr>73;#Microsoft SQL Server|261ba873-f3ab-420e-96d6-e3004596a551;#598;#Microsoft SQL Server Business Intelligence|9ffb7045-1f1b-41c0-987f-ffdc7c6f53c0</vt:lpwstr>
  </property>
  <property fmtid="{D5CDD505-2E9C-101B-9397-08002B2CF9AE}" pid="22" name="WorkflowChangePath">
    <vt:lpwstr>4c942473-d120-4286-a51a-b65ad3d92ffb,2;4c942473-d120-4286-a51a-b65ad3d92ffb,2;4c942473-d120-4286-a51a-b65ad3d92ffb,2;4c942473-d120-4286-a51a-b65ad3d92ffb,49;4c942473-d120-4286-a51a-b65ad3d92ffb,68;4c942473-d120-4286-a51a-b65ad3d92ffb,101;4c942473-d120-428</vt:lpwstr>
  </property>
  <property fmtid="{D5CDD505-2E9C-101B-9397-08002B2CF9AE}" pid="23" name="ContentExtensions">
    <vt:lpwstr/>
  </property>
  <property fmtid="{D5CDD505-2E9C-101B-9397-08002B2CF9AE}" pid="24" name="l6f004f21209409da86a713c0f24627d">
    <vt:lpwstr/>
  </property>
  <property fmtid="{D5CDD505-2E9C-101B-9397-08002B2CF9AE}" pid="25" name="MSProductsTaxHTField0">
    <vt:lpwstr/>
  </property>
  <property fmtid="{D5CDD505-2E9C-101B-9397-08002B2CF9AE}" pid="26" name="Topics">
    <vt:lpwstr/>
  </property>
  <property fmtid="{D5CDD505-2E9C-101B-9397-08002B2CF9AE}" pid="27" name="Groups">
    <vt:lpwstr>399;#SQL Server Marketing|bb7921b3-c1d8-4da4-b894-8b6075d9546d;#42;#Cloud and Enterprise Marketing Group|4f75e184-e5aa-4234-a07f-b032d60df254</vt:lpwstr>
  </property>
  <property fmtid="{D5CDD505-2E9C-101B-9397-08002B2CF9AE}" pid="28" name="_docset_NoMedatataSyncRequired">
    <vt:lpwstr>False</vt:lpwstr>
  </property>
  <property fmtid="{D5CDD505-2E9C-101B-9397-08002B2CF9AE}" pid="29" name="MSLanguage">
    <vt:lpwstr/>
  </property>
  <property fmtid="{D5CDD505-2E9C-101B-9397-08002B2CF9AE}" pid="30" name="e8080b0481964c759b2c36ae49591b31">
    <vt:lpwstr/>
  </property>
  <property fmtid="{D5CDD505-2E9C-101B-9397-08002B2CF9AE}" pid="31" name="Languages">
    <vt:lpwstr/>
  </property>
  <property fmtid="{D5CDD505-2E9C-101B-9397-08002B2CF9AE}" pid="32" name="messageframeworktype">
    <vt:lpwstr/>
  </property>
  <property fmtid="{D5CDD505-2E9C-101B-9397-08002B2CF9AE}" pid="33" name="cb7870d3641f4a52807a63577a9c1b08">
    <vt:lpwstr/>
  </property>
  <property fmtid="{D5CDD505-2E9C-101B-9397-08002B2CF9AE}" pid="34" name="TechnicalLevel">
    <vt:lpwstr/>
  </property>
  <property fmtid="{D5CDD505-2E9C-101B-9397-08002B2CF9AE}" pid="35" name="Audiences">
    <vt:lpwstr/>
  </property>
  <property fmtid="{D5CDD505-2E9C-101B-9397-08002B2CF9AE}" pid="36" name="LearningOrganization">
    <vt:lpwstr/>
  </property>
  <property fmtid="{D5CDD505-2E9C-101B-9397-08002B2CF9AE}" pid="37" name="ldac8aee9d1f469e8cd8c3f8d6a615f2">
    <vt:lpwstr/>
  </property>
  <property fmtid="{D5CDD505-2E9C-101B-9397-08002B2CF9AE}" pid="38" name="EmployeeRole">
    <vt:lpwstr/>
  </property>
  <property fmtid="{D5CDD505-2E9C-101B-9397-08002B2CF9AE}" pid="39" name="NewsTopic">
    <vt:lpwstr/>
  </property>
  <property fmtid="{D5CDD505-2E9C-101B-9397-08002B2CF9AE}" pid="40" name="LearningDeliveryMethod">
    <vt:lpwstr/>
  </property>
  <property fmtid="{D5CDD505-2E9C-101B-9397-08002B2CF9AE}" pid="41" name="SalesGeography">
    <vt:lpwstr/>
  </property>
  <property fmtid="{D5CDD505-2E9C-101B-9397-08002B2CF9AE}" pid="42" name="Roles">
    <vt:lpwstr/>
  </property>
  <property fmtid="{D5CDD505-2E9C-101B-9397-08002B2CF9AE}" pid="43" name="ItemRetentionFormula">
    <vt:lpwstr/>
  </property>
  <property fmtid="{D5CDD505-2E9C-101B-9397-08002B2CF9AE}" pid="44" name="NewsSource">
    <vt:lpwstr/>
  </property>
  <property fmtid="{D5CDD505-2E9C-101B-9397-08002B2CF9AE}" pid="45" name="SMSGTags">
    <vt:lpwstr/>
  </property>
  <property fmtid="{D5CDD505-2E9C-101B-9397-08002B2CF9AE}" pid="46" name="_dlc_DocIdItemGuid">
    <vt:lpwstr>4e483f87-ffd0-4047-bcc2-6a36cef5fcd3</vt:lpwstr>
  </property>
  <property fmtid="{D5CDD505-2E9C-101B-9397-08002B2CF9AE}" pid="47" name="MSPhysicalGeography">
    <vt:lpwstr/>
  </property>
  <property fmtid="{D5CDD505-2E9C-101B-9397-08002B2CF9AE}" pid="48" name="EnterpriseDomainTags">
    <vt:lpwstr/>
  </property>
  <property fmtid="{D5CDD505-2E9C-101B-9397-08002B2CF9AE}" pid="49" name="l311460e3fdf46688abc31ddb7bdc05a">
    <vt:lpwstr/>
  </property>
  <property fmtid="{D5CDD505-2E9C-101B-9397-08002B2CF9AE}" pid="50" name="j3562c58ee414e028925bc902cfc01a1">
    <vt:lpwstr/>
  </property>
  <property fmtid="{D5CDD505-2E9C-101B-9397-08002B2CF9AE}" pid="51" name="ActivitiesAndPrograms">
    <vt:lpwstr/>
  </property>
  <property fmtid="{D5CDD505-2E9C-101B-9397-08002B2CF9AE}" pid="52" name="Segments">
    <vt:lpwstr/>
  </property>
  <property fmtid="{D5CDD505-2E9C-101B-9397-08002B2CF9AE}" pid="53" name="Partners">
    <vt:lpwstr/>
  </property>
  <property fmtid="{D5CDD505-2E9C-101B-9397-08002B2CF9AE}" pid="54" name="la4444b61d19467597d63190b69ac227">
    <vt:lpwstr/>
  </property>
  <property fmtid="{D5CDD505-2E9C-101B-9397-08002B2CF9AE}" pid="55" name="SharedWithUsers">
    <vt:lpwstr>15930;#Subhransu Sahoo;#63906;#Hui Jeng Lee (Alfa Connections Pte Ltd)</vt:lpwstr>
  </property>
</Properties>
</file>